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385" r:id="rId3"/>
    <p:sldId id="449" r:id="rId4"/>
    <p:sldId id="450" r:id="rId5"/>
    <p:sldId id="451" r:id="rId6"/>
    <p:sldId id="452" r:id="rId7"/>
    <p:sldId id="454" r:id="rId8"/>
    <p:sldId id="455" r:id="rId9"/>
    <p:sldId id="453" r:id="rId10"/>
    <p:sldId id="456" r:id="rId11"/>
    <p:sldId id="457" r:id="rId12"/>
    <p:sldId id="364" r:id="rId13"/>
    <p:sldId id="386" r:id="rId14"/>
    <p:sldId id="366" r:id="rId15"/>
    <p:sldId id="413" r:id="rId16"/>
    <p:sldId id="446" r:id="rId17"/>
    <p:sldId id="448" r:id="rId18"/>
    <p:sldId id="414" r:id="rId19"/>
    <p:sldId id="447" r:id="rId20"/>
    <p:sldId id="415" r:id="rId21"/>
    <p:sldId id="416" r:id="rId22"/>
    <p:sldId id="417" r:id="rId23"/>
    <p:sldId id="418" r:id="rId24"/>
    <p:sldId id="419" r:id="rId25"/>
    <p:sldId id="420" r:id="rId26"/>
    <p:sldId id="421" r:id="rId27"/>
    <p:sldId id="444" r:id="rId28"/>
    <p:sldId id="422" r:id="rId29"/>
    <p:sldId id="445" r:id="rId30"/>
    <p:sldId id="423" r:id="rId31"/>
    <p:sldId id="424" r:id="rId32"/>
    <p:sldId id="425" r:id="rId33"/>
    <p:sldId id="426" r:id="rId34"/>
    <p:sldId id="427" r:id="rId35"/>
    <p:sldId id="428" r:id="rId36"/>
    <p:sldId id="429" r:id="rId37"/>
    <p:sldId id="430" r:id="rId38"/>
    <p:sldId id="431" r:id="rId39"/>
    <p:sldId id="432" r:id="rId40"/>
    <p:sldId id="433" r:id="rId41"/>
    <p:sldId id="434" r:id="rId42"/>
    <p:sldId id="435" r:id="rId43"/>
    <p:sldId id="462" r:id="rId44"/>
    <p:sldId id="458" r:id="rId45"/>
    <p:sldId id="463" r:id="rId46"/>
    <p:sldId id="459" r:id="rId47"/>
    <p:sldId id="464" r:id="rId48"/>
    <p:sldId id="465" r:id="rId49"/>
    <p:sldId id="467" r:id="rId50"/>
    <p:sldId id="460" r:id="rId51"/>
    <p:sldId id="443" r:id="rId52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0000"/>
    <a:srgbClr val="669900"/>
    <a:srgbClr val="CCFF66"/>
    <a:srgbClr val="6600FF"/>
    <a:srgbClr val="FF33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02" autoAdjust="0"/>
    <p:restoredTop sz="94660"/>
  </p:normalViewPr>
  <p:slideViewPr>
    <p:cSldViewPr snapToGrid="0">
      <p:cViewPr varScale="1">
        <p:scale>
          <a:sx n="84" d="100"/>
          <a:sy n="84" d="100"/>
        </p:scale>
        <p:origin x="1589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50CEDB3-FB57-4905-A9D0-A8DF961D8AEE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16A0B2-D9F9-4A83-A1B1-D52BF8146E08}" type="slidenum">
              <a:rPr lang="en-GB" altLang="en-US" smtClean="0"/>
              <a:pPr>
                <a:spcBef>
                  <a:spcPct val="0"/>
                </a:spcBef>
              </a:pPr>
              <a:t>1</a:t>
            </a:fld>
            <a:endParaRPr lang="en-GB" altLang="en-US" dirty="0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47650" indent="-247650" eaLnBrk="1" hangingPunct="1"/>
            <a:endParaRPr lang="en-GB" altLang="en-US" dirty="0" smtClean="0">
              <a:latin typeface="Arial" panose="020B0604020202020204" pitchFamily="34" charset="0"/>
            </a:endParaRPr>
          </a:p>
          <a:p>
            <a:pPr marL="247650" indent="-247650" eaLnBrk="1" hangingPunct="1"/>
            <a:endParaRPr lang="en-GB" altLang="en-US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E99B9D6-000D-4909-903C-28D4AF08837F}" type="slidenum">
              <a:rPr lang="en-GB" altLang="en-US" smtClean="0"/>
              <a:pPr>
                <a:spcBef>
                  <a:spcPct val="0"/>
                </a:spcBef>
              </a:pPr>
              <a:t>2</a:t>
            </a:fld>
            <a:endParaRPr lang="en-GB" altLang="en-US" dirty="0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47650" indent="-247650" eaLnBrk="1" hangingPunct="1"/>
            <a:endParaRPr lang="en-GB" altLang="en-US" dirty="0" smtClean="0">
              <a:latin typeface="Arial" panose="020B0604020202020204" pitchFamily="34" charset="0"/>
            </a:endParaRPr>
          </a:p>
          <a:p>
            <a:pPr marL="247650" indent="-247650" eaLnBrk="1" hangingPunct="1"/>
            <a:endParaRPr lang="en-GB" altLang="en-US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047C9-58A9-4E0C-98E1-479DB423ACD0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761588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8B3FB-5549-4C51-AEE7-290305D16B5E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467689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AF68A-6268-47C4-8E72-4316302FA449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474380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A0590-2565-4878-AF6B-DC6C03D5CF80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87020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4799A-833D-414D-A56E-76F0424153F0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038789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ECDFF-F5F4-479B-B582-8B6F52E3CF27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69269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EDB00-7125-4661-A605-D2D65C40BEBF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547607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5CA57-E1CC-4B47-A1C1-1BC00AF9F9E5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74686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61883-B238-4A9D-917A-2C7431CCC1CD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07068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D1D8F-8E36-4121-8D89-400AB6C59335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038657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58A06-BBCB-489A-991F-595BCCD608A3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888902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1AAB7-4805-456E-8C79-33FA2B0AE383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247654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5358997-3806-4EE1-9F69-5D1830CB196C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" y="1430338"/>
            <a:ext cx="8880475" cy="2189162"/>
          </a:xfrm>
          <a:extLst>
            <a:ext uri="{91240B29-F687-4F45-9708-019B960494DF}">
              <a14:hiddenLine xmlns:a14="http://schemas.microsoft.com/office/drawing/2010/main" w="603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lang="en-GB" sz="3400" b="1" dirty="0">
                <a:solidFill>
                  <a:schemeClr val="accent6"/>
                </a:solidFill>
              </a:rPr>
              <a:t>From Crystal to Adsorption Column: Challenges in Multiscale Computational Screening of Materials for Adsorption Separation Processes</a:t>
            </a:r>
            <a:endParaRPr lang="en-GB" altLang="en-US" sz="3400" b="1" dirty="0" smtClean="0">
              <a:solidFill>
                <a:schemeClr val="accent6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85763" y="3919538"/>
            <a:ext cx="8315325" cy="293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400" b="1" dirty="0"/>
              <a:t>Lev Sarkisov</a:t>
            </a:r>
          </a:p>
          <a:p>
            <a:pPr algn="ctr">
              <a:buFontTx/>
              <a:buNone/>
            </a:pPr>
            <a:endParaRPr lang="en-GB" altLang="en-US" sz="2400" dirty="0"/>
          </a:p>
          <a:p>
            <a:pPr algn="ctr">
              <a:buFontTx/>
              <a:buNone/>
            </a:pPr>
            <a:r>
              <a:rPr lang="en-GB" altLang="en-US" sz="2400" dirty="0"/>
              <a:t>Institute for Materials and Processes, School of Engineering, The University of Edinburgh, EH9 3JL, UK</a:t>
            </a:r>
          </a:p>
          <a:p>
            <a:pPr algn="ctr">
              <a:buFontTx/>
              <a:buNone/>
            </a:pPr>
            <a:endParaRPr lang="en-GB" altLang="en-US" sz="2400" dirty="0"/>
          </a:p>
          <a:p>
            <a:pPr algn="ctr">
              <a:buFontTx/>
              <a:buNone/>
            </a:pPr>
            <a:r>
              <a:rPr lang="en-GB" altLang="en-US" sz="2400" dirty="0"/>
              <a:t>e-mail: Lev.Sarkisov@ed.ac.uk 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GB" altLang="en-US" sz="1800" b="1" dirty="0">
              <a:cs typeface="Arial" panose="020B0604020202020204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1223963"/>
            <a:ext cx="9144000" cy="714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sym typeface="Wingdings" panose="05000000000000000000" pitchFamily="2" charset="2"/>
              </a:rPr>
              <a:t>	</a:t>
            </a:r>
            <a:endParaRPr lang="en-GB" altLang="en-US" sz="1600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341313" y="512763"/>
            <a:ext cx="6348412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800" dirty="0">
              <a:solidFill>
                <a:srgbClr val="4D4D4D"/>
              </a:solidFill>
            </a:endParaRPr>
          </a:p>
        </p:txBody>
      </p:sp>
      <p:pic>
        <p:nvPicPr>
          <p:cNvPr id="3078" name="Picture 7" descr="UE_cr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788" y="1270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Box 1"/>
          <p:cNvSpPr txBox="1">
            <a:spLocks noChangeArrowheads="1"/>
          </p:cNvSpPr>
          <p:nvPr/>
        </p:nvSpPr>
        <p:spPr bwMode="auto">
          <a:xfrm>
            <a:off x="363538" y="319088"/>
            <a:ext cx="616848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4400" dirty="0"/>
              <a:t>Data to Discovery</a:t>
            </a:r>
            <a:r>
              <a:rPr lang="en-GB" altLang="en-US" sz="4400" dirty="0" smtClean="0"/>
              <a:t>, 2019</a:t>
            </a:r>
            <a:endParaRPr lang="en-GB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20638"/>
            <a:ext cx="9144000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27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Adsorption processes: new materials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765175"/>
            <a:ext cx="9144000" cy="714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sym typeface="Wingdings" panose="05000000000000000000" pitchFamily="2" charset="2"/>
              </a:rPr>
              <a:t>	</a:t>
            </a:r>
            <a:endParaRPr lang="en-GB" altLang="en-US" sz="1600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857949" y="18678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 dirty="0">
              <a:effectLst/>
              <a:latin typeface="+mn-lt"/>
            </a:endParaRPr>
          </a:p>
        </p:txBody>
      </p:sp>
      <p:sp>
        <p:nvSpPr>
          <p:cNvPr id="10" name="AutoShape 5"/>
          <p:cNvSpPr>
            <a:spLocks noChangeAspect="1" noChangeArrowheads="1"/>
          </p:cNvSpPr>
          <p:nvPr/>
        </p:nvSpPr>
        <p:spPr bwMode="auto">
          <a:xfrm>
            <a:off x="2158366" y="2165985"/>
            <a:ext cx="169862" cy="584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" name="Oval 6"/>
          <p:cNvSpPr>
            <a:spLocks noChangeAspect="1" noChangeArrowheads="1"/>
          </p:cNvSpPr>
          <p:nvPr/>
        </p:nvSpPr>
        <p:spPr bwMode="auto">
          <a:xfrm>
            <a:off x="755016" y="2183448"/>
            <a:ext cx="527050" cy="565150"/>
          </a:xfrm>
          <a:prstGeom prst="ellipse">
            <a:avLst/>
          </a:prstGeom>
          <a:gradFill rotWithShape="1">
            <a:gsLst>
              <a:gs pos="0">
                <a:srgbClr val="666699"/>
              </a:gs>
              <a:gs pos="100000">
                <a:srgbClr val="666699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33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" name="Line 7"/>
          <p:cNvSpPr>
            <a:spLocks noChangeAspect="1" noChangeShapeType="1"/>
          </p:cNvSpPr>
          <p:nvPr/>
        </p:nvSpPr>
        <p:spPr bwMode="auto">
          <a:xfrm>
            <a:off x="2658428" y="2446973"/>
            <a:ext cx="552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" name="Text Box 8"/>
          <p:cNvSpPr txBox="1">
            <a:spLocks noChangeAspect="1" noChangeArrowheads="1"/>
          </p:cNvSpPr>
          <p:nvPr/>
        </p:nvSpPr>
        <p:spPr bwMode="auto">
          <a:xfrm>
            <a:off x="1461453" y="2083435"/>
            <a:ext cx="492125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882" tIns="50941" rIns="101882" bIns="50941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>
                <a:latin typeface="Times New Roman" panose="02020603050405020304" pitchFamily="18" charset="0"/>
              </a:rPr>
              <a:t>+</a:t>
            </a:r>
          </a:p>
        </p:txBody>
      </p:sp>
      <p:grpSp>
        <p:nvGrpSpPr>
          <p:cNvPr id="19" name="Group 9"/>
          <p:cNvGrpSpPr>
            <a:grpSpLocks/>
          </p:cNvGrpSpPr>
          <p:nvPr/>
        </p:nvGrpSpPr>
        <p:grpSpPr bwMode="auto">
          <a:xfrm>
            <a:off x="3523616" y="1838960"/>
            <a:ext cx="1311275" cy="1343025"/>
            <a:chOff x="1847" y="1140"/>
            <a:chExt cx="826" cy="846"/>
          </a:xfrm>
        </p:grpSpPr>
        <p:sp>
          <p:nvSpPr>
            <p:cNvPr id="20" name="AutoShape 10"/>
            <p:cNvSpPr>
              <a:spLocks noChangeAspect="1" noChangeArrowheads="1"/>
            </p:cNvSpPr>
            <p:nvPr/>
          </p:nvSpPr>
          <p:spPr bwMode="auto">
            <a:xfrm rot="5400000">
              <a:off x="2196" y="1721"/>
              <a:ext cx="111" cy="39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00">
                    <a:gamma/>
                    <a:shade val="46275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" name="AutoShape 11"/>
            <p:cNvSpPr>
              <a:spLocks noChangeAspect="1" noChangeArrowheads="1"/>
            </p:cNvSpPr>
            <p:nvPr/>
          </p:nvSpPr>
          <p:spPr bwMode="auto">
            <a:xfrm rot="5400000">
              <a:off x="2203" y="1020"/>
              <a:ext cx="111" cy="39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00">
                    <a:gamma/>
                    <a:shade val="46275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" name="AutoShape 12"/>
            <p:cNvSpPr>
              <a:spLocks noChangeAspect="1" noChangeArrowheads="1"/>
            </p:cNvSpPr>
            <p:nvPr/>
          </p:nvSpPr>
          <p:spPr bwMode="auto">
            <a:xfrm>
              <a:off x="2538" y="1387"/>
              <a:ext cx="117" cy="36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00">
                    <a:gamma/>
                    <a:shade val="46275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" name="AutoShape 13"/>
            <p:cNvSpPr>
              <a:spLocks noChangeAspect="1" noChangeArrowheads="1"/>
            </p:cNvSpPr>
            <p:nvPr/>
          </p:nvSpPr>
          <p:spPr bwMode="auto">
            <a:xfrm>
              <a:off x="1859" y="1383"/>
              <a:ext cx="117" cy="36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00">
                    <a:gamma/>
                    <a:shade val="46275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" name="Oval 14"/>
            <p:cNvSpPr>
              <a:spLocks noChangeAspect="1" noChangeArrowheads="1"/>
            </p:cNvSpPr>
            <p:nvPr/>
          </p:nvSpPr>
          <p:spPr bwMode="auto">
            <a:xfrm>
              <a:off x="1852" y="1140"/>
              <a:ext cx="150" cy="149"/>
            </a:xfrm>
            <a:prstGeom prst="ellipse">
              <a:avLst/>
            </a:prstGeom>
            <a:gradFill rotWithShape="1">
              <a:gsLst>
                <a:gs pos="0">
                  <a:srgbClr val="666699"/>
                </a:gs>
                <a:gs pos="100000">
                  <a:srgbClr val="6666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" name="Line 15"/>
            <p:cNvSpPr>
              <a:spLocks noChangeAspect="1" noChangeShapeType="1"/>
            </p:cNvSpPr>
            <p:nvPr/>
          </p:nvSpPr>
          <p:spPr bwMode="auto">
            <a:xfrm>
              <a:off x="1918" y="1292"/>
              <a:ext cx="0" cy="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Line 16"/>
            <p:cNvSpPr>
              <a:spLocks noChangeAspect="1" noChangeShapeType="1"/>
            </p:cNvSpPr>
            <p:nvPr/>
          </p:nvSpPr>
          <p:spPr bwMode="auto">
            <a:xfrm>
              <a:off x="2002" y="1216"/>
              <a:ext cx="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Line 17"/>
            <p:cNvSpPr>
              <a:spLocks noChangeAspect="1" noChangeShapeType="1"/>
            </p:cNvSpPr>
            <p:nvPr/>
          </p:nvSpPr>
          <p:spPr bwMode="auto">
            <a:xfrm>
              <a:off x="2594" y="1292"/>
              <a:ext cx="0" cy="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Line 18"/>
            <p:cNvSpPr>
              <a:spLocks noChangeAspect="1" noChangeShapeType="1"/>
            </p:cNvSpPr>
            <p:nvPr/>
          </p:nvSpPr>
          <p:spPr bwMode="auto">
            <a:xfrm flipH="1">
              <a:off x="2463" y="1217"/>
              <a:ext cx="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Oval 19"/>
            <p:cNvSpPr>
              <a:spLocks noChangeAspect="1" noChangeArrowheads="1"/>
            </p:cNvSpPr>
            <p:nvPr/>
          </p:nvSpPr>
          <p:spPr bwMode="auto">
            <a:xfrm>
              <a:off x="1847" y="1832"/>
              <a:ext cx="150" cy="150"/>
            </a:xfrm>
            <a:prstGeom prst="ellipse">
              <a:avLst/>
            </a:prstGeom>
            <a:gradFill rotWithShape="1">
              <a:gsLst>
                <a:gs pos="0">
                  <a:srgbClr val="666699"/>
                </a:gs>
                <a:gs pos="100000">
                  <a:srgbClr val="6666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" name="Line 20"/>
            <p:cNvSpPr>
              <a:spLocks noChangeAspect="1" noChangeShapeType="1"/>
            </p:cNvSpPr>
            <p:nvPr/>
          </p:nvSpPr>
          <p:spPr bwMode="auto">
            <a:xfrm flipV="1">
              <a:off x="1916" y="1753"/>
              <a:ext cx="0" cy="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Line 21"/>
            <p:cNvSpPr>
              <a:spLocks noChangeAspect="1" noChangeShapeType="1"/>
            </p:cNvSpPr>
            <p:nvPr/>
          </p:nvSpPr>
          <p:spPr bwMode="auto">
            <a:xfrm>
              <a:off x="1998" y="1908"/>
              <a:ext cx="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Line 22"/>
            <p:cNvSpPr>
              <a:spLocks noChangeAspect="1" noChangeShapeType="1"/>
            </p:cNvSpPr>
            <p:nvPr/>
          </p:nvSpPr>
          <p:spPr bwMode="auto">
            <a:xfrm flipH="1" flipV="1">
              <a:off x="2601" y="1755"/>
              <a:ext cx="3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Line 23"/>
            <p:cNvSpPr>
              <a:spLocks noChangeAspect="1" noChangeShapeType="1"/>
            </p:cNvSpPr>
            <p:nvPr/>
          </p:nvSpPr>
          <p:spPr bwMode="auto">
            <a:xfrm flipH="1">
              <a:off x="2446" y="1925"/>
              <a:ext cx="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Oval 24"/>
            <p:cNvSpPr>
              <a:spLocks noChangeAspect="1" noChangeArrowheads="1"/>
            </p:cNvSpPr>
            <p:nvPr/>
          </p:nvSpPr>
          <p:spPr bwMode="auto">
            <a:xfrm>
              <a:off x="2523" y="1144"/>
              <a:ext cx="150" cy="149"/>
            </a:xfrm>
            <a:prstGeom prst="ellipse">
              <a:avLst/>
            </a:prstGeom>
            <a:gradFill rotWithShape="1">
              <a:gsLst>
                <a:gs pos="0">
                  <a:srgbClr val="666699"/>
                </a:gs>
                <a:gs pos="100000">
                  <a:srgbClr val="6666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" name="Oval 25"/>
            <p:cNvSpPr>
              <a:spLocks noChangeAspect="1" noChangeArrowheads="1"/>
            </p:cNvSpPr>
            <p:nvPr/>
          </p:nvSpPr>
          <p:spPr bwMode="auto">
            <a:xfrm>
              <a:off x="2519" y="1836"/>
              <a:ext cx="150" cy="150"/>
            </a:xfrm>
            <a:prstGeom prst="ellipse">
              <a:avLst/>
            </a:prstGeom>
            <a:gradFill rotWithShape="1">
              <a:gsLst>
                <a:gs pos="0">
                  <a:srgbClr val="666699"/>
                </a:gs>
                <a:gs pos="100000">
                  <a:srgbClr val="6666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6" name="AutoShape 26"/>
          <p:cNvSpPr>
            <a:spLocks noChangeAspect="1" noChangeArrowheads="1"/>
          </p:cNvSpPr>
          <p:nvPr/>
        </p:nvSpPr>
        <p:spPr bwMode="auto">
          <a:xfrm>
            <a:off x="910591" y="4986973"/>
            <a:ext cx="169862" cy="584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1466216" y="4979035"/>
            <a:ext cx="3921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/>
              <a:t>=</a:t>
            </a:r>
          </a:p>
        </p:txBody>
      </p:sp>
      <p:sp>
        <p:nvSpPr>
          <p:cNvPr id="38" name="Text Box 28"/>
          <p:cNvSpPr txBox="1">
            <a:spLocks noChangeArrowheads="1"/>
          </p:cNvSpPr>
          <p:nvPr/>
        </p:nvSpPr>
        <p:spPr bwMode="auto">
          <a:xfrm>
            <a:off x="1966278" y="6228398"/>
            <a:ext cx="1371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/>
              <a:t>IRMOF-1</a:t>
            </a:r>
          </a:p>
        </p:txBody>
      </p:sp>
      <p:sp>
        <p:nvSpPr>
          <p:cNvPr id="39" name="Text Box 29"/>
          <p:cNvSpPr txBox="1">
            <a:spLocks noChangeArrowheads="1"/>
          </p:cNvSpPr>
          <p:nvPr/>
        </p:nvSpPr>
        <p:spPr bwMode="auto">
          <a:xfrm>
            <a:off x="1467803" y="3548698"/>
            <a:ext cx="3921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/>
              <a:t>=</a:t>
            </a:r>
          </a:p>
        </p:txBody>
      </p:sp>
      <p:sp>
        <p:nvSpPr>
          <p:cNvPr id="40" name="Text Box 30"/>
          <p:cNvSpPr txBox="1">
            <a:spLocks noChangeArrowheads="1"/>
          </p:cNvSpPr>
          <p:nvPr/>
        </p:nvSpPr>
        <p:spPr bwMode="auto">
          <a:xfrm>
            <a:off x="2056766" y="3620135"/>
            <a:ext cx="231298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200"/>
              <a:t>Zn</a:t>
            </a:r>
            <a:r>
              <a:rPr lang="en-US" altLang="en-US" sz="2200" baseline="-25000"/>
              <a:t>4</a:t>
            </a:r>
            <a:r>
              <a:rPr lang="en-US" altLang="en-US" sz="2200"/>
              <a:t>O complex</a:t>
            </a:r>
          </a:p>
        </p:txBody>
      </p:sp>
      <p:sp>
        <p:nvSpPr>
          <p:cNvPr id="41" name="Oval 31"/>
          <p:cNvSpPr>
            <a:spLocks noChangeAspect="1" noChangeArrowheads="1"/>
          </p:cNvSpPr>
          <p:nvPr/>
        </p:nvSpPr>
        <p:spPr bwMode="auto">
          <a:xfrm>
            <a:off x="731203" y="3569335"/>
            <a:ext cx="527050" cy="565150"/>
          </a:xfrm>
          <a:prstGeom prst="ellipse">
            <a:avLst/>
          </a:prstGeom>
          <a:gradFill rotWithShape="1">
            <a:gsLst>
              <a:gs pos="0">
                <a:srgbClr val="666699"/>
              </a:gs>
              <a:gs pos="100000">
                <a:srgbClr val="666699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33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42" name="Group 53"/>
          <p:cNvGrpSpPr>
            <a:grpSpLocks/>
          </p:cNvGrpSpPr>
          <p:nvPr/>
        </p:nvGrpSpPr>
        <p:grpSpPr bwMode="auto">
          <a:xfrm>
            <a:off x="2117091" y="4421823"/>
            <a:ext cx="762000" cy="1804987"/>
            <a:chOff x="970" y="2362"/>
            <a:chExt cx="480" cy="1137"/>
          </a:xfrm>
        </p:grpSpPr>
        <p:graphicFrame>
          <p:nvGraphicFramePr>
            <p:cNvPr id="43" name="Object 54"/>
            <p:cNvGraphicFramePr>
              <a:graphicFrameLocks noChangeAspect="1"/>
            </p:cNvGraphicFramePr>
            <p:nvPr/>
          </p:nvGraphicFramePr>
          <p:xfrm>
            <a:off x="994" y="2684"/>
            <a:ext cx="440" cy="4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" name="ChemSketch" r:id="rId3" imgW="698040" imgH="783360" progId="ACD.ChemSketch.20">
                    <p:embed/>
                  </p:oleObj>
                </mc:Choice>
                <mc:Fallback>
                  <p:oleObj name="ChemSketch" r:id="rId3" imgW="698040" imgH="783360" progId="ACD.ChemSketch.20">
                    <p:embed/>
                    <p:pic>
                      <p:nvPicPr>
                        <p:cNvPr id="62" name="Object 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4" y="2684"/>
                          <a:ext cx="440" cy="4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4" name="Group 55"/>
            <p:cNvGrpSpPr>
              <a:grpSpLocks/>
            </p:cNvGrpSpPr>
            <p:nvPr/>
          </p:nvGrpSpPr>
          <p:grpSpPr bwMode="auto">
            <a:xfrm>
              <a:off x="973" y="2362"/>
              <a:ext cx="477" cy="364"/>
              <a:chOff x="3093" y="2544"/>
              <a:chExt cx="477" cy="364"/>
            </a:xfrm>
          </p:grpSpPr>
          <p:sp>
            <p:nvSpPr>
              <p:cNvPr id="55" name="Line 56"/>
              <p:cNvSpPr>
                <a:spLocks noChangeShapeType="1"/>
              </p:cNvSpPr>
              <p:nvPr/>
            </p:nvSpPr>
            <p:spPr bwMode="auto">
              <a:xfrm flipH="1" flipV="1">
                <a:off x="3333" y="2850"/>
                <a:ext cx="0" cy="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" name="Text Box 57"/>
              <p:cNvSpPr txBox="1">
                <a:spLocks noChangeArrowheads="1"/>
              </p:cNvSpPr>
              <p:nvPr/>
            </p:nvSpPr>
            <p:spPr bwMode="auto">
              <a:xfrm>
                <a:off x="3228" y="2682"/>
                <a:ext cx="20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1600"/>
                  <a:t>C</a:t>
                </a:r>
              </a:p>
            </p:txBody>
          </p:sp>
          <p:sp>
            <p:nvSpPr>
              <p:cNvPr id="57" name="Line 58"/>
              <p:cNvSpPr>
                <a:spLocks noChangeShapeType="1"/>
              </p:cNvSpPr>
              <p:nvPr/>
            </p:nvSpPr>
            <p:spPr bwMode="auto">
              <a:xfrm flipV="1">
                <a:off x="3363" y="2682"/>
                <a:ext cx="51" cy="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" name="Text Box 59"/>
              <p:cNvSpPr txBox="1">
                <a:spLocks noChangeArrowheads="1"/>
              </p:cNvSpPr>
              <p:nvPr/>
            </p:nvSpPr>
            <p:spPr bwMode="auto">
              <a:xfrm>
                <a:off x="3363" y="2544"/>
                <a:ext cx="20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1600"/>
                  <a:t>O</a:t>
                </a:r>
              </a:p>
            </p:txBody>
          </p:sp>
          <p:sp>
            <p:nvSpPr>
              <p:cNvPr id="59" name="Line 60"/>
              <p:cNvSpPr>
                <a:spLocks noChangeShapeType="1"/>
              </p:cNvSpPr>
              <p:nvPr/>
            </p:nvSpPr>
            <p:spPr bwMode="auto">
              <a:xfrm flipV="1">
                <a:off x="3378" y="2694"/>
                <a:ext cx="51" cy="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0" name="Line 61"/>
              <p:cNvSpPr>
                <a:spLocks noChangeShapeType="1"/>
              </p:cNvSpPr>
              <p:nvPr/>
            </p:nvSpPr>
            <p:spPr bwMode="auto">
              <a:xfrm flipH="1" flipV="1">
                <a:off x="3249" y="2688"/>
                <a:ext cx="51" cy="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" name="Text Box 62"/>
              <p:cNvSpPr txBox="1">
                <a:spLocks noChangeArrowheads="1"/>
              </p:cNvSpPr>
              <p:nvPr/>
            </p:nvSpPr>
            <p:spPr bwMode="auto">
              <a:xfrm>
                <a:off x="3093" y="2547"/>
                <a:ext cx="20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1600"/>
                  <a:t>O</a:t>
                </a:r>
              </a:p>
            </p:txBody>
          </p:sp>
        </p:grpSp>
        <p:grpSp>
          <p:nvGrpSpPr>
            <p:cNvPr id="45" name="Group 44"/>
            <p:cNvGrpSpPr>
              <a:grpSpLocks/>
            </p:cNvGrpSpPr>
            <p:nvPr/>
          </p:nvGrpSpPr>
          <p:grpSpPr bwMode="auto">
            <a:xfrm>
              <a:off x="970" y="3135"/>
              <a:ext cx="477" cy="364"/>
              <a:chOff x="3090" y="3317"/>
              <a:chExt cx="477" cy="364"/>
            </a:xfrm>
          </p:grpSpPr>
          <p:grpSp>
            <p:nvGrpSpPr>
              <p:cNvPr id="46" name="Group 45"/>
              <p:cNvGrpSpPr>
                <a:grpSpLocks/>
              </p:cNvGrpSpPr>
              <p:nvPr/>
            </p:nvGrpSpPr>
            <p:grpSpPr bwMode="auto">
              <a:xfrm flipV="1">
                <a:off x="3090" y="3317"/>
                <a:ext cx="477" cy="364"/>
                <a:chOff x="3093" y="2544"/>
                <a:chExt cx="477" cy="364"/>
              </a:xfrm>
            </p:grpSpPr>
            <p:sp>
              <p:nvSpPr>
                <p:cNvPr id="48" name="Line 65"/>
                <p:cNvSpPr>
                  <a:spLocks noChangeShapeType="1"/>
                </p:cNvSpPr>
                <p:nvPr/>
              </p:nvSpPr>
              <p:spPr bwMode="auto">
                <a:xfrm flipH="1" flipV="1">
                  <a:off x="3333" y="2850"/>
                  <a:ext cx="0" cy="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9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3228" y="2682"/>
                  <a:ext cx="207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n-US" altLang="en-US" sz="1600"/>
                </a:p>
              </p:txBody>
            </p:sp>
            <p:sp>
              <p:nvSpPr>
                <p:cNvPr id="50" name="Line 67"/>
                <p:cNvSpPr>
                  <a:spLocks noChangeShapeType="1"/>
                </p:cNvSpPr>
                <p:nvPr/>
              </p:nvSpPr>
              <p:spPr bwMode="auto">
                <a:xfrm flipV="1">
                  <a:off x="3363" y="2682"/>
                  <a:ext cx="51" cy="5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3363" y="2544"/>
                  <a:ext cx="207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en-US" sz="1600"/>
                    <a:t>O</a:t>
                  </a:r>
                </a:p>
              </p:txBody>
            </p:sp>
            <p:sp>
              <p:nvSpPr>
                <p:cNvPr id="52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3378" y="2694"/>
                  <a:ext cx="51" cy="5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3" name="Line 70"/>
                <p:cNvSpPr>
                  <a:spLocks noChangeShapeType="1"/>
                </p:cNvSpPr>
                <p:nvPr/>
              </p:nvSpPr>
              <p:spPr bwMode="auto">
                <a:xfrm flipH="1" flipV="1">
                  <a:off x="3249" y="2688"/>
                  <a:ext cx="51" cy="5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4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3093" y="2547"/>
                  <a:ext cx="207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en-US" sz="1600"/>
                    <a:t>O</a:t>
                  </a:r>
                </a:p>
              </p:txBody>
            </p:sp>
          </p:grpSp>
          <p:sp>
            <p:nvSpPr>
              <p:cNvPr id="47" name="Text Box 72"/>
              <p:cNvSpPr txBox="1">
                <a:spLocks noChangeArrowheads="1"/>
              </p:cNvSpPr>
              <p:nvPr/>
            </p:nvSpPr>
            <p:spPr bwMode="auto">
              <a:xfrm>
                <a:off x="3234" y="3339"/>
                <a:ext cx="17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1400"/>
                  <a:t>C</a:t>
                </a:r>
              </a:p>
            </p:txBody>
          </p:sp>
        </p:grpSp>
      </p:grpSp>
      <p:sp>
        <p:nvSpPr>
          <p:cNvPr id="62" name="Rectangle 61"/>
          <p:cNvSpPr/>
          <p:nvPr/>
        </p:nvSpPr>
        <p:spPr>
          <a:xfrm>
            <a:off x="5074920" y="1881596"/>
            <a:ext cx="3300984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altLang="en-US" dirty="0" smtClean="0"/>
              <a:t>Crystalline</a:t>
            </a:r>
          </a:p>
          <a:p>
            <a:pPr marL="285750" indent="-28575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altLang="en-US" dirty="0"/>
              <a:t>L</a:t>
            </a:r>
            <a:r>
              <a:rPr lang="en-US" altLang="en-US" dirty="0" smtClean="0"/>
              <a:t>ow density/high surface area </a:t>
            </a:r>
          </a:p>
          <a:p>
            <a:pPr marL="285750" indent="-28575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altLang="en-US" dirty="0"/>
              <a:t>P</a:t>
            </a:r>
            <a:r>
              <a:rPr lang="en-US" altLang="en-US" dirty="0" smtClean="0"/>
              <a:t>roperties </a:t>
            </a:r>
            <a:r>
              <a:rPr lang="en-US" altLang="en-US" dirty="0"/>
              <a:t>depend on</a:t>
            </a:r>
            <a:br>
              <a:rPr lang="en-US" altLang="en-US" dirty="0"/>
            </a:br>
            <a:r>
              <a:rPr lang="en-US" altLang="en-US" dirty="0" smtClean="0"/>
              <a:t>building </a:t>
            </a:r>
            <a:r>
              <a:rPr lang="en-US" altLang="en-US" dirty="0"/>
              <a:t>blocks </a:t>
            </a:r>
          </a:p>
        </p:txBody>
      </p:sp>
      <p:pic>
        <p:nvPicPr>
          <p:cNvPr id="63" name="Picture 7" descr="irmof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010" y="4240181"/>
            <a:ext cx="2095556" cy="1988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026" y="3603337"/>
            <a:ext cx="2806703" cy="2806703"/>
          </a:xfrm>
          <a:prstGeom prst="rect">
            <a:avLst/>
          </a:prstGeom>
        </p:spPr>
      </p:pic>
      <p:sp>
        <p:nvSpPr>
          <p:cNvPr id="65" name="Title 1"/>
          <p:cNvSpPr txBox="1">
            <a:spLocks/>
          </p:cNvSpPr>
          <p:nvPr/>
        </p:nvSpPr>
        <p:spPr>
          <a:xfrm>
            <a:off x="164910" y="886460"/>
            <a:ext cx="5760402" cy="58572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3000" b="1" kern="0" smtClean="0">
                <a:solidFill>
                  <a:schemeClr val="accent2"/>
                </a:solidFill>
              </a:rPr>
              <a:t>Metal-Organic Frameworks</a:t>
            </a:r>
            <a:endParaRPr lang="en-GB" altLang="en-US" sz="3000" kern="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4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20638"/>
            <a:ext cx="9144000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27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Adsorption processes: new materials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765175"/>
            <a:ext cx="9144000" cy="714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sym typeface="Wingdings" panose="05000000000000000000" pitchFamily="2" charset="2"/>
              </a:rPr>
              <a:t>	</a:t>
            </a:r>
            <a:endParaRPr lang="en-GB" altLang="en-US" sz="1600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164910" y="886460"/>
            <a:ext cx="5760402" cy="58572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3000" b="1" kern="0" smtClean="0">
                <a:solidFill>
                  <a:schemeClr val="accent2"/>
                </a:solidFill>
              </a:rPr>
              <a:t>Metal-Organic Frameworks</a:t>
            </a:r>
            <a:endParaRPr lang="en-GB" altLang="en-US" sz="3000" kern="0" dirty="0" smtClean="0">
              <a:solidFill>
                <a:schemeClr val="accent2"/>
              </a:solidFill>
            </a:endParaRPr>
          </a:p>
        </p:txBody>
      </p:sp>
      <p:pic>
        <p:nvPicPr>
          <p:cNvPr id="66" name="Picture 15" descr="mof18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650" y="1564076"/>
            <a:ext cx="1889125" cy="179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7" descr="irmof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394" y="1896296"/>
            <a:ext cx="1182687" cy="1122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8" descr="irmof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3018404"/>
            <a:ext cx="1590675" cy="150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9" descr="irmof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" y="4774374"/>
            <a:ext cx="1736725" cy="1646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Text Box 10"/>
          <p:cNvSpPr txBox="1">
            <a:spLocks noChangeArrowheads="1"/>
          </p:cNvSpPr>
          <p:nvPr/>
        </p:nvSpPr>
        <p:spPr bwMode="auto">
          <a:xfrm>
            <a:off x="2571750" y="2276760"/>
            <a:ext cx="1123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IRMOF-1</a:t>
            </a:r>
          </a:p>
        </p:txBody>
      </p:sp>
      <p:sp>
        <p:nvSpPr>
          <p:cNvPr id="71" name="Text Box 11"/>
          <p:cNvSpPr txBox="1">
            <a:spLocks noChangeArrowheads="1"/>
          </p:cNvSpPr>
          <p:nvPr/>
        </p:nvSpPr>
        <p:spPr bwMode="auto">
          <a:xfrm>
            <a:off x="2571750" y="3622167"/>
            <a:ext cx="1250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IRMOF-10</a:t>
            </a:r>
          </a:p>
        </p:txBody>
      </p:sp>
      <p:sp>
        <p:nvSpPr>
          <p:cNvPr id="72" name="Text Box 12"/>
          <p:cNvSpPr txBox="1">
            <a:spLocks noChangeArrowheads="1"/>
          </p:cNvSpPr>
          <p:nvPr/>
        </p:nvSpPr>
        <p:spPr bwMode="auto">
          <a:xfrm>
            <a:off x="2571750" y="5328730"/>
            <a:ext cx="1250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IRMOF-16</a:t>
            </a:r>
          </a:p>
        </p:txBody>
      </p:sp>
      <p:sp>
        <p:nvSpPr>
          <p:cNvPr id="73" name="Rectangle 13"/>
          <p:cNvSpPr>
            <a:spLocks noChangeArrowheads="1"/>
          </p:cNvSpPr>
          <p:nvPr/>
        </p:nvSpPr>
        <p:spPr bwMode="auto">
          <a:xfrm>
            <a:off x="968375" y="6420930"/>
            <a:ext cx="3219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 err="1"/>
              <a:t>Eddaoudi</a:t>
            </a:r>
            <a:r>
              <a:rPr lang="en-GB" altLang="en-US" sz="1800" dirty="0"/>
              <a:t> et al, </a:t>
            </a:r>
            <a:r>
              <a:rPr lang="en-GB" altLang="en-US" sz="1800" i="1" dirty="0"/>
              <a:t>Science</a:t>
            </a:r>
            <a:r>
              <a:rPr lang="en-GB" altLang="en-US" sz="1800" dirty="0"/>
              <a:t>, </a:t>
            </a:r>
            <a:r>
              <a:rPr lang="en-GB" altLang="en-US" sz="1800" b="1" dirty="0"/>
              <a:t>2002</a:t>
            </a:r>
          </a:p>
        </p:txBody>
      </p:sp>
      <p:sp>
        <p:nvSpPr>
          <p:cNvPr id="74" name="Rectangle 14"/>
          <p:cNvSpPr>
            <a:spLocks noChangeArrowheads="1"/>
          </p:cNvSpPr>
          <p:nvPr/>
        </p:nvSpPr>
        <p:spPr bwMode="auto">
          <a:xfrm>
            <a:off x="5013325" y="6408230"/>
            <a:ext cx="325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Furukawa et al, </a:t>
            </a:r>
            <a:r>
              <a:rPr lang="en-GB" altLang="en-US" sz="1800" i="1"/>
              <a:t>Science</a:t>
            </a:r>
            <a:r>
              <a:rPr lang="en-GB" altLang="en-US" sz="1800"/>
              <a:t>, </a:t>
            </a:r>
            <a:r>
              <a:rPr lang="en-GB" altLang="en-US" sz="1800" b="1"/>
              <a:t>2010</a:t>
            </a:r>
          </a:p>
        </p:txBody>
      </p:sp>
      <p:sp>
        <p:nvSpPr>
          <p:cNvPr id="75" name="Text Box 16"/>
          <p:cNvSpPr txBox="1">
            <a:spLocks noChangeArrowheads="1"/>
          </p:cNvSpPr>
          <p:nvPr/>
        </p:nvSpPr>
        <p:spPr bwMode="auto">
          <a:xfrm>
            <a:off x="6940550" y="2276760"/>
            <a:ext cx="1212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 MOF-180</a:t>
            </a:r>
          </a:p>
        </p:txBody>
      </p:sp>
      <p:pic>
        <p:nvPicPr>
          <p:cNvPr id="76" name="Picture 17" descr="mof2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431" y="3134486"/>
            <a:ext cx="2087563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Text Box 18"/>
          <p:cNvSpPr txBox="1">
            <a:spLocks noChangeArrowheads="1"/>
          </p:cNvSpPr>
          <p:nvPr/>
        </p:nvSpPr>
        <p:spPr bwMode="auto">
          <a:xfrm>
            <a:off x="6940550" y="3622167"/>
            <a:ext cx="1212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 MOF-200</a:t>
            </a:r>
          </a:p>
        </p:txBody>
      </p:sp>
      <p:pic>
        <p:nvPicPr>
          <p:cNvPr id="78" name="Picture 19" descr="mof2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162" y="4523867"/>
            <a:ext cx="2070100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Text Box 20"/>
          <p:cNvSpPr txBox="1">
            <a:spLocks noChangeArrowheads="1"/>
          </p:cNvSpPr>
          <p:nvPr/>
        </p:nvSpPr>
        <p:spPr bwMode="auto">
          <a:xfrm>
            <a:off x="6940550" y="5328730"/>
            <a:ext cx="1149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MOF-210</a:t>
            </a:r>
          </a:p>
        </p:txBody>
      </p:sp>
    </p:spTree>
    <p:extLst>
      <p:ext uri="{BB962C8B-B14F-4D97-AF65-F5344CB8AC3E}">
        <p14:creationId xmlns:p14="http://schemas.microsoft.com/office/powerpoint/2010/main" val="84756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20638"/>
            <a:ext cx="9144000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27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Emerging classes of materials for adsorption applications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765175"/>
            <a:ext cx="9144000" cy="714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sym typeface="Wingdings" panose="05000000000000000000" pitchFamily="2" charset="2"/>
              </a:rPr>
              <a:t>	</a:t>
            </a:r>
            <a:endParaRPr lang="en-GB" altLang="en-US" sz="1600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pic>
        <p:nvPicPr>
          <p:cNvPr id="717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50" y="5324475"/>
            <a:ext cx="5930900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70038" y="6478588"/>
            <a:ext cx="3001962" cy="306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dirty="0">
                <a:latin typeface="+mn-lt"/>
              </a:rPr>
              <a:t>Chem. Mater. 2017, 29, 2618−2625</a:t>
            </a:r>
          </a:p>
        </p:txBody>
      </p:sp>
      <p:pic>
        <p:nvPicPr>
          <p:cNvPr id="7174" name="Picture 8" descr="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1109663"/>
            <a:ext cx="5927725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20638"/>
            <a:ext cx="9144000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27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Emerging classes of materials for adsorption applications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765175"/>
            <a:ext cx="9144000" cy="714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sym typeface="Wingdings" panose="05000000000000000000" pitchFamily="2" charset="2"/>
              </a:rPr>
              <a:t>	</a:t>
            </a:r>
            <a:endParaRPr lang="en-GB" altLang="en-US" sz="1600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4200" y="1465263"/>
            <a:ext cx="7781925" cy="41544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dirty="0"/>
              <a:t>Opportunities:</a:t>
            </a:r>
          </a:p>
          <a:p>
            <a:pPr>
              <a:defRPr/>
            </a:pPr>
            <a:endParaRPr lang="en-GB" sz="2400" dirty="0"/>
          </a:p>
          <a:p>
            <a:pPr>
              <a:defRPr/>
            </a:pPr>
            <a:r>
              <a:rPr lang="en-GB" sz="2400" dirty="0"/>
              <a:t>- Unique, optimal material for a specific application</a:t>
            </a:r>
          </a:p>
          <a:p>
            <a:pPr marL="342900" indent="-342900">
              <a:buFontTx/>
              <a:buChar char="-"/>
              <a:defRPr/>
            </a:pPr>
            <a:endParaRPr lang="en-GB" sz="2400" dirty="0"/>
          </a:p>
          <a:p>
            <a:pPr>
              <a:defRPr/>
            </a:pPr>
            <a:endParaRPr lang="en-GB" sz="2400" dirty="0"/>
          </a:p>
          <a:p>
            <a:pPr>
              <a:defRPr/>
            </a:pPr>
            <a:r>
              <a:rPr lang="en-GB" sz="2400" dirty="0"/>
              <a:t>Challenges:</a:t>
            </a:r>
          </a:p>
          <a:p>
            <a:pPr>
              <a:defRPr/>
            </a:pPr>
            <a:endParaRPr lang="en-GB" sz="2400" dirty="0"/>
          </a:p>
          <a:p>
            <a:pPr>
              <a:defRPr/>
            </a:pPr>
            <a:r>
              <a:rPr lang="en-GB" sz="2400" dirty="0"/>
              <a:t>- How to select and test a material from an (essentially) </a:t>
            </a:r>
          </a:p>
          <a:p>
            <a:pPr>
              <a:defRPr/>
            </a:pPr>
            <a:r>
              <a:rPr lang="en-GB" sz="2400" dirty="0"/>
              <a:t>  infinite set of synthesized and hypothetical structures?</a:t>
            </a:r>
          </a:p>
          <a:p>
            <a:pPr>
              <a:defRPr/>
            </a:pPr>
            <a:endParaRPr lang="en-GB" sz="2400" dirty="0"/>
          </a:p>
          <a:p>
            <a:pPr>
              <a:defRPr/>
            </a:pPr>
            <a:r>
              <a:rPr lang="en-GB" sz="2400" dirty="0"/>
              <a:t>	+ Experimental effort is prohibitive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50800"/>
            <a:ext cx="91440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0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Computational screening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765175"/>
            <a:ext cx="9144000" cy="714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sym typeface="Wingdings" panose="05000000000000000000" pitchFamily="2" charset="2"/>
              </a:rPr>
              <a:t>	</a:t>
            </a:r>
            <a:endParaRPr lang="en-GB" altLang="en-US" sz="1600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14375" y="3128963"/>
            <a:ext cx="6438900" cy="0"/>
          </a:xfrm>
          <a:prstGeom prst="line">
            <a:avLst/>
          </a:prstGeom>
          <a:ln w="25400">
            <a:solidFill>
              <a:srgbClr val="0000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21" name="Group 5"/>
          <p:cNvGrpSpPr>
            <a:grpSpLocks/>
          </p:cNvGrpSpPr>
          <p:nvPr/>
        </p:nvGrpSpPr>
        <p:grpSpPr bwMode="auto">
          <a:xfrm>
            <a:off x="874713" y="1171575"/>
            <a:ext cx="6183312" cy="1441450"/>
            <a:chOff x="874713" y="1646339"/>
            <a:chExt cx="6183312" cy="1442935"/>
          </a:xfrm>
        </p:grpSpPr>
        <p:pic>
          <p:nvPicPr>
            <p:cNvPr id="9369" name="Picture 7" descr="irmof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912" y="2129835"/>
              <a:ext cx="1011237" cy="959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Oval 7"/>
            <p:cNvSpPr/>
            <p:nvPr/>
          </p:nvSpPr>
          <p:spPr>
            <a:xfrm>
              <a:off x="1905000" y="2542611"/>
              <a:ext cx="152400" cy="14302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2247900" y="2609355"/>
              <a:ext cx="276225" cy="0"/>
            </a:xfrm>
            <a:prstGeom prst="straightConnector1">
              <a:avLst/>
            </a:prstGeom>
            <a:ln w="25400">
              <a:solidFill>
                <a:srgbClr val="000066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Double Brace 9"/>
            <p:cNvSpPr/>
            <p:nvPr/>
          </p:nvSpPr>
          <p:spPr>
            <a:xfrm>
              <a:off x="2590800" y="2242265"/>
              <a:ext cx="1333500" cy="734181"/>
            </a:xfrm>
            <a:prstGeom prst="bracePair">
              <a:avLst/>
            </a:prstGeom>
            <a:ln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400" dirty="0">
                  <a:latin typeface="Calibri" panose="020F0502020204030204" pitchFamily="34" charset="0"/>
                </a:rPr>
                <a:t>Experimental systems and processes</a:t>
              </a:r>
            </a:p>
          </p:txBody>
        </p:sp>
        <p:sp>
          <p:nvSpPr>
            <p:cNvPr id="9373" name="TextBox 10"/>
            <p:cNvSpPr txBox="1">
              <a:spLocks noChangeArrowheads="1"/>
            </p:cNvSpPr>
            <p:nvPr/>
          </p:nvSpPr>
          <p:spPr bwMode="auto">
            <a:xfrm>
              <a:off x="903287" y="1787723"/>
              <a:ext cx="113646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GB" altLang="en-US" sz="1400" dirty="0">
                  <a:latin typeface="Calibri" panose="020F0502020204030204" pitchFamily="34" charset="0"/>
                </a:rPr>
                <a:t>One material</a:t>
              </a:r>
            </a:p>
          </p:txBody>
        </p:sp>
        <p:sp>
          <p:nvSpPr>
            <p:cNvPr id="12" name="Double Brace 11"/>
            <p:cNvSpPr/>
            <p:nvPr/>
          </p:nvSpPr>
          <p:spPr>
            <a:xfrm>
              <a:off x="4181475" y="2242265"/>
              <a:ext cx="1333500" cy="734181"/>
            </a:xfrm>
            <a:prstGeom prst="bracePair">
              <a:avLst/>
            </a:prstGeom>
            <a:ln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400" dirty="0">
                  <a:latin typeface="Calibri" panose="020F0502020204030204" pitchFamily="34" charset="0"/>
                </a:rPr>
                <a:t>Performance targets met</a:t>
              </a:r>
            </a:p>
          </p:txBody>
        </p:sp>
        <p:sp>
          <p:nvSpPr>
            <p:cNvPr id="13" name="Diamond 12"/>
            <p:cNvSpPr/>
            <p:nvPr/>
          </p:nvSpPr>
          <p:spPr>
            <a:xfrm>
              <a:off x="5837238" y="2331257"/>
              <a:ext cx="944562" cy="557786"/>
            </a:xfrm>
            <a:prstGeom prst="diamond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400" dirty="0">
                  <a:solidFill>
                    <a:schemeClr val="tx1"/>
                  </a:solidFill>
                  <a:latin typeface="Calibri" panose="020F0502020204030204" pitchFamily="34" charset="0"/>
                </a:rPr>
                <a:t>yes</a:t>
              </a:r>
            </a:p>
          </p:txBody>
        </p:sp>
        <p:sp>
          <p:nvSpPr>
            <p:cNvPr id="14" name="Diamond 13"/>
            <p:cNvSpPr/>
            <p:nvPr/>
          </p:nvSpPr>
          <p:spPr>
            <a:xfrm>
              <a:off x="5099050" y="1679711"/>
              <a:ext cx="946150" cy="557786"/>
            </a:xfrm>
            <a:prstGeom prst="diamond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400" dirty="0">
                  <a:solidFill>
                    <a:schemeClr val="tx1"/>
                  </a:solidFill>
                  <a:latin typeface="Calibri" panose="020F0502020204030204" pitchFamily="34" charset="0"/>
                </a:rPr>
                <a:t>no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 flipV="1">
              <a:off x="2076450" y="1957810"/>
              <a:ext cx="3022600" cy="0"/>
            </a:xfrm>
            <a:prstGeom prst="straightConnector1">
              <a:avLst/>
            </a:prstGeom>
            <a:ln w="25400">
              <a:solidFill>
                <a:srgbClr val="000066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3924300" y="2609355"/>
              <a:ext cx="276225" cy="0"/>
            </a:xfrm>
            <a:prstGeom prst="straightConnector1">
              <a:avLst/>
            </a:prstGeom>
            <a:ln w="25400">
              <a:solidFill>
                <a:srgbClr val="000066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5561013" y="2614123"/>
              <a:ext cx="276225" cy="0"/>
            </a:xfrm>
            <a:prstGeom prst="straightConnector1">
              <a:avLst/>
            </a:prstGeom>
            <a:ln w="25400">
              <a:solidFill>
                <a:srgbClr val="000066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6781800" y="2614123"/>
              <a:ext cx="276225" cy="0"/>
            </a:xfrm>
            <a:prstGeom prst="straightConnector1">
              <a:avLst/>
            </a:prstGeom>
            <a:ln w="25400">
              <a:solidFill>
                <a:srgbClr val="000066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5561013" y="2242265"/>
              <a:ext cx="0" cy="367090"/>
            </a:xfrm>
            <a:prstGeom prst="straightConnector1">
              <a:avLst/>
            </a:prstGeom>
            <a:ln w="25400">
              <a:solidFill>
                <a:srgbClr val="000066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82" name="TextBox 19"/>
            <p:cNvSpPr txBox="1">
              <a:spLocks noChangeArrowheads="1"/>
            </p:cNvSpPr>
            <p:nvPr/>
          </p:nvSpPr>
          <p:spPr bwMode="auto">
            <a:xfrm>
              <a:off x="2843737" y="1646339"/>
              <a:ext cx="203177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GB" altLang="en-US" sz="1400" dirty="0">
                  <a:latin typeface="Calibri" panose="020F0502020204030204" pitchFamily="34" charset="0"/>
                </a:rPr>
                <a:t>Search for new candidate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874713" y="1784594"/>
              <a:ext cx="1203325" cy="330540"/>
            </a:xfrm>
            <a:prstGeom prst="roundRect">
              <a:avLst/>
            </a:prstGeom>
            <a:noFill/>
            <a:ln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grpSp>
        <p:nvGrpSpPr>
          <p:cNvPr id="9222" name="Group 21"/>
          <p:cNvGrpSpPr>
            <a:grpSpLocks/>
          </p:cNvGrpSpPr>
          <p:nvPr/>
        </p:nvGrpSpPr>
        <p:grpSpPr bwMode="auto">
          <a:xfrm>
            <a:off x="477838" y="3584575"/>
            <a:ext cx="6480175" cy="2513013"/>
            <a:chOff x="477702" y="3575504"/>
            <a:chExt cx="6480310" cy="2514302"/>
          </a:xfrm>
        </p:grpSpPr>
        <p:pic>
          <p:nvPicPr>
            <p:cNvPr id="9223" name="Picture 7" descr="irmof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1113" y="4002693"/>
              <a:ext cx="619423" cy="587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4" name="Picture 15" descr="mof18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066" y="5232484"/>
              <a:ext cx="689881" cy="654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5" name="Picture 17" descr="mof20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702" y="3990913"/>
              <a:ext cx="503210" cy="38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6" name="Picture 19" descr="mof2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0314" y="5358589"/>
              <a:ext cx="634773" cy="602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oup 27"/>
            <p:cNvGrpSpPr>
              <a:grpSpLocks/>
            </p:cNvGrpSpPr>
            <p:nvPr/>
          </p:nvGrpSpPr>
          <p:grpSpPr bwMode="auto">
            <a:xfrm>
              <a:off x="880313" y="4055492"/>
              <a:ext cx="1320800" cy="1303097"/>
              <a:chOff x="482600" y="1892300"/>
              <a:chExt cx="3543300" cy="3467100"/>
            </a:xfrm>
          </p:grpSpPr>
          <p:sp>
            <p:nvSpPr>
              <p:cNvPr id="9244" name="Oval 24"/>
              <p:cNvSpPr>
                <a:spLocks noChangeArrowheads="1"/>
              </p:cNvSpPr>
              <p:nvPr/>
            </p:nvSpPr>
            <p:spPr bwMode="auto">
              <a:xfrm>
                <a:off x="482600" y="1892300"/>
                <a:ext cx="3543300" cy="3467100"/>
              </a:xfrm>
              <a:prstGeom prst="ellipse">
                <a:avLst/>
              </a:prstGeom>
              <a:gradFill rotWithShape="1">
                <a:gsLst>
                  <a:gs pos="0">
                    <a:srgbClr val="FF7D7D"/>
                  </a:gs>
                  <a:gs pos="100000">
                    <a:srgbClr val="FF0000">
                      <a:alpha val="12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9245" name="Oval 25"/>
              <p:cNvSpPr>
                <a:spLocks noChangeArrowheads="1"/>
              </p:cNvSpPr>
              <p:nvPr/>
            </p:nvSpPr>
            <p:spPr bwMode="auto">
              <a:xfrm>
                <a:off x="1320800" y="2844800"/>
                <a:ext cx="88900" cy="889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9246" name="Oval 26"/>
              <p:cNvSpPr>
                <a:spLocks noChangeArrowheads="1"/>
              </p:cNvSpPr>
              <p:nvPr/>
            </p:nvSpPr>
            <p:spPr bwMode="auto">
              <a:xfrm>
                <a:off x="1473200" y="2997200"/>
                <a:ext cx="88900" cy="889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9247" name="Oval 27"/>
              <p:cNvSpPr>
                <a:spLocks noChangeArrowheads="1"/>
              </p:cNvSpPr>
              <p:nvPr/>
            </p:nvSpPr>
            <p:spPr bwMode="auto">
              <a:xfrm>
                <a:off x="1905000" y="2743200"/>
                <a:ext cx="88900" cy="889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9248" name="Oval 29"/>
              <p:cNvSpPr>
                <a:spLocks noChangeArrowheads="1"/>
              </p:cNvSpPr>
              <p:nvPr/>
            </p:nvSpPr>
            <p:spPr bwMode="auto">
              <a:xfrm>
                <a:off x="1397000" y="3568700"/>
                <a:ext cx="88900" cy="889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9249" name="Oval 30"/>
              <p:cNvSpPr>
                <a:spLocks noChangeArrowheads="1"/>
              </p:cNvSpPr>
              <p:nvPr/>
            </p:nvSpPr>
            <p:spPr bwMode="auto">
              <a:xfrm>
                <a:off x="1981200" y="3302000"/>
                <a:ext cx="88900" cy="889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9250" name="Oval 32"/>
              <p:cNvSpPr>
                <a:spLocks noChangeArrowheads="1"/>
              </p:cNvSpPr>
              <p:nvPr/>
            </p:nvSpPr>
            <p:spPr bwMode="auto">
              <a:xfrm>
                <a:off x="1701800" y="3302000"/>
                <a:ext cx="88900" cy="889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9251" name="Oval 34"/>
              <p:cNvSpPr>
                <a:spLocks noChangeArrowheads="1"/>
              </p:cNvSpPr>
              <p:nvPr/>
            </p:nvSpPr>
            <p:spPr bwMode="auto">
              <a:xfrm>
                <a:off x="2006600" y="3619500"/>
                <a:ext cx="88900" cy="889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9252" name="Oval 35"/>
              <p:cNvSpPr>
                <a:spLocks noChangeArrowheads="1"/>
              </p:cNvSpPr>
              <p:nvPr/>
            </p:nvSpPr>
            <p:spPr bwMode="auto">
              <a:xfrm>
                <a:off x="2730500" y="2489200"/>
                <a:ext cx="88900" cy="889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9253" name="Oval 36"/>
              <p:cNvSpPr>
                <a:spLocks noChangeArrowheads="1"/>
              </p:cNvSpPr>
              <p:nvPr/>
            </p:nvSpPr>
            <p:spPr bwMode="auto">
              <a:xfrm>
                <a:off x="927100" y="3073400"/>
                <a:ext cx="88900" cy="889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9254" name="Oval 37"/>
              <p:cNvSpPr>
                <a:spLocks noChangeArrowheads="1"/>
              </p:cNvSpPr>
              <p:nvPr/>
            </p:nvSpPr>
            <p:spPr bwMode="auto">
              <a:xfrm>
                <a:off x="1625600" y="3149600"/>
                <a:ext cx="88900" cy="889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9255" name="Oval 38"/>
              <p:cNvSpPr>
                <a:spLocks noChangeArrowheads="1"/>
              </p:cNvSpPr>
              <p:nvPr/>
            </p:nvSpPr>
            <p:spPr bwMode="auto">
              <a:xfrm>
                <a:off x="1993900" y="2387600"/>
                <a:ext cx="88900" cy="889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9256" name="Oval 39"/>
              <p:cNvSpPr>
                <a:spLocks noChangeArrowheads="1"/>
              </p:cNvSpPr>
              <p:nvPr/>
            </p:nvSpPr>
            <p:spPr bwMode="auto">
              <a:xfrm>
                <a:off x="2489200" y="2705100"/>
                <a:ext cx="88900" cy="889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9257" name="Oval 40"/>
              <p:cNvSpPr>
                <a:spLocks noChangeArrowheads="1"/>
              </p:cNvSpPr>
              <p:nvPr/>
            </p:nvSpPr>
            <p:spPr bwMode="auto">
              <a:xfrm>
                <a:off x="787400" y="4076700"/>
                <a:ext cx="88900" cy="889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9258" name="Oval 41"/>
              <p:cNvSpPr>
                <a:spLocks noChangeArrowheads="1"/>
              </p:cNvSpPr>
              <p:nvPr/>
            </p:nvSpPr>
            <p:spPr bwMode="auto">
              <a:xfrm>
                <a:off x="2311400" y="3492500"/>
                <a:ext cx="88900" cy="889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9259" name="Oval 43"/>
              <p:cNvSpPr>
                <a:spLocks noChangeArrowheads="1"/>
              </p:cNvSpPr>
              <p:nvPr/>
            </p:nvSpPr>
            <p:spPr bwMode="auto">
              <a:xfrm>
                <a:off x="1854200" y="3454400"/>
                <a:ext cx="88900" cy="889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9260" name="Oval 45"/>
              <p:cNvSpPr>
                <a:spLocks noChangeArrowheads="1"/>
              </p:cNvSpPr>
              <p:nvPr/>
            </p:nvSpPr>
            <p:spPr bwMode="auto">
              <a:xfrm>
                <a:off x="2159000" y="3771900"/>
                <a:ext cx="88900" cy="889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9261" name="Oval 46"/>
              <p:cNvSpPr>
                <a:spLocks noChangeArrowheads="1"/>
              </p:cNvSpPr>
              <p:nvPr/>
            </p:nvSpPr>
            <p:spPr bwMode="auto">
              <a:xfrm>
                <a:off x="1625600" y="3149600"/>
                <a:ext cx="88900" cy="889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9262" name="Oval 47"/>
              <p:cNvSpPr>
                <a:spLocks noChangeArrowheads="1"/>
              </p:cNvSpPr>
              <p:nvPr/>
            </p:nvSpPr>
            <p:spPr bwMode="auto">
              <a:xfrm>
                <a:off x="1778000" y="3302000"/>
                <a:ext cx="88900" cy="889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9263" name="Oval 48"/>
              <p:cNvSpPr>
                <a:spLocks noChangeArrowheads="1"/>
              </p:cNvSpPr>
              <p:nvPr/>
            </p:nvSpPr>
            <p:spPr bwMode="auto">
              <a:xfrm>
                <a:off x="2209800" y="3048000"/>
                <a:ext cx="88900" cy="889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9264" name="Oval 49"/>
              <p:cNvSpPr>
                <a:spLocks noChangeArrowheads="1"/>
              </p:cNvSpPr>
              <p:nvPr/>
            </p:nvSpPr>
            <p:spPr bwMode="auto">
              <a:xfrm>
                <a:off x="2819400" y="2832100"/>
                <a:ext cx="88900" cy="889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9265" name="Oval 50"/>
              <p:cNvSpPr>
                <a:spLocks noChangeArrowheads="1"/>
              </p:cNvSpPr>
              <p:nvPr/>
            </p:nvSpPr>
            <p:spPr bwMode="auto">
              <a:xfrm>
                <a:off x="1701800" y="3873500"/>
                <a:ext cx="88900" cy="889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9266" name="Oval 51"/>
              <p:cNvSpPr>
                <a:spLocks noChangeArrowheads="1"/>
              </p:cNvSpPr>
              <p:nvPr/>
            </p:nvSpPr>
            <p:spPr bwMode="auto">
              <a:xfrm>
                <a:off x="1701800" y="3924300"/>
                <a:ext cx="88900" cy="889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9267" name="Oval 53"/>
              <p:cNvSpPr>
                <a:spLocks noChangeArrowheads="1"/>
              </p:cNvSpPr>
              <p:nvPr/>
            </p:nvSpPr>
            <p:spPr bwMode="auto">
              <a:xfrm>
                <a:off x="2006600" y="3606800"/>
                <a:ext cx="88900" cy="889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9268" name="Oval 56"/>
              <p:cNvSpPr>
                <a:spLocks noChangeArrowheads="1"/>
              </p:cNvSpPr>
              <p:nvPr/>
            </p:nvSpPr>
            <p:spPr bwMode="auto">
              <a:xfrm>
                <a:off x="1778000" y="3302000"/>
                <a:ext cx="88900" cy="889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9269" name="Oval 57"/>
              <p:cNvSpPr>
                <a:spLocks noChangeArrowheads="1"/>
              </p:cNvSpPr>
              <p:nvPr/>
            </p:nvSpPr>
            <p:spPr bwMode="auto">
              <a:xfrm>
                <a:off x="1930400" y="3213100"/>
                <a:ext cx="88900" cy="889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9270" name="Oval 58"/>
              <p:cNvSpPr>
                <a:spLocks noChangeArrowheads="1"/>
              </p:cNvSpPr>
              <p:nvPr/>
            </p:nvSpPr>
            <p:spPr bwMode="auto">
              <a:xfrm>
                <a:off x="1333500" y="2425700"/>
                <a:ext cx="88900" cy="889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9271" name="Oval 60"/>
              <p:cNvSpPr>
                <a:spLocks noChangeArrowheads="1"/>
              </p:cNvSpPr>
              <p:nvPr/>
            </p:nvSpPr>
            <p:spPr bwMode="auto">
              <a:xfrm>
                <a:off x="1244600" y="4178300"/>
                <a:ext cx="88900" cy="889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9272" name="Oval 63"/>
              <p:cNvSpPr>
                <a:spLocks noChangeArrowheads="1"/>
              </p:cNvSpPr>
              <p:nvPr/>
            </p:nvSpPr>
            <p:spPr bwMode="auto">
              <a:xfrm>
                <a:off x="2146300" y="3276600"/>
                <a:ext cx="88900" cy="889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9273" name="Oval 65"/>
              <p:cNvSpPr>
                <a:spLocks noChangeArrowheads="1"/>
              </p:cNvSpPr>
              <p:nvPr/>
            </p:nvSpPr>
            <p:spPr bwMode="auto">
              <a:xfrm>
                <a:off x="1625600" y="4305300"/>
                <a:ext cx="88900" cy="889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9274" name="Oval 66"/>
              <p:cNvSpPr>
                <a:spLocks noChangeArrowheads="1"/>
              </p:cNvSpPr>
              <p:nvPr/>
            </p:nvSpPr>
            <p:spPr bwMode="auto">
              <a:xfrm>
                <a:off x="1409700" y="3378200"/>
                <a:ext cx="88900" cy="889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9275" name="Oval 67"/>
              <p:cNvSpPr>
                <a:spLocks noChangeArrowheads="1"/>
              </p:cNvSpPr>
              <p:nvPr/>
            </p:nvSpPr>
            <p:spPr bwMode="auto">
              <a:xfrm>
                <a:off x="1625600" y="3695700"/>
                <a:ext cx="88900" cy="889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9276" name="Oval 68"/>
              <p:cNvSpPr>
                <a:spLocks noChangeArrowheads="1"/>
              </p:cNvSpPr>
              <p:nvPr/>
            </p:nvSpPr>
            <p:spPr bwMode="auto">
              <a:xfrm>
                <a:off x="2387600" y="2400300"/>
                <a:ext cx="88900" cy="889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9277" name="Oval 70"/>
              <p:cNvSpPr>
                <a:spLocks noChangeArrowheads="1"/>
              </p:cNvSpPr>
              <p:nvPr/>
            </p:nvSpPr>
            <p:spPr bwMode="auto">
              <a:xfrm>
                <a:off x="2006600" y="4178300"/>
                <a:ext cx="88900" cy="889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9278" name="Oval 73"/>
              <p:cNvSpPr>
                <a:spLocks noChangeArrowheads="1"/>
              </p:cNvSpPr>
              <p:nvPr/>
            </p:nvSpPr>
            <p:spPr bwMode="auto">
              <a:xfrm>
                <a:off x="2235200" y="4241800"/>
                <a:ext cx="88900" cy="889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grpSp>
            <p:nvGrpSpPr>
              <p:cNvPr id="9279" name="Group 76"/>
              <p:cNvGrpSpPr>
                <a:grpSpLocks/>
              </p:cNvGrpSpPr>
              <p:nvPr/>
            </p:nvGrpSpPr>
            <p:grpSpPr bwMode="auto">
              <a:xfrm>
                <a:off x="2781300" y="2946400"/>
                <a:ext cx="1104900" cy="1397000"/>
                <a:chOff x="1456" y="1864"/>
                <a:chExt cx="696" cy="880"/>
              </a:xfrm>
            </p:grpSpPr>
            <p:sp>
              <p:nvSpPr>
                <p:cNvPr id="9352" name="Oval 28"/>
                <p:cNvSpPr>
                  <a:spLocks noChangeArrowheads="1"/>
                </p:cNvSpPr>
                <p:nvPr/>
              </p:nvSpPr>
              <p:spPr bwMode="auto">
                <a:xfrm>
                  <a:off x="1464" y="1864"/>
                  <a:ext cx="56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9353" name="Oval 31"/>
                <p:cNvSpPr>
                  <a:spLocks noChangeArrowheads="1"/>
                </p:cNvSpPr>
                <p:nvPr/>
              </p:nvSpPr>
              <p:spPr bwMode="auto">
                <a:xfrm>
                  <a:off x="1544" y="2008"/>
                  <a:ext cx="56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9354" name="Oval 33"/>
                <p:cNvSpPr>
                  <a:spLocks noChangeArrowheads="1"/>
                </p:cNvSpPr>
                <p:nvPr/>
              </p:nvSpPr>
              <p:spPr bwMode="auto">
                <a:xfrm>
                  <a:off x="1704" y="2032"/>
                  <a:ext cx="56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9355" name="Oval 42"/>
                <p:cNvSpPr>
                  <a:spLocks noChangeArrowheads="1"/>
                </p:cNvSpPr>
                <p:nvPr/>
              </p:nvSpPr>
              <p:spPr bwMode="auto">
                <a:xfrm>
                  <a:off x="1640" y="2104"/>
                  <a:ext cx="56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9356" name="Oval 44"/>
                <p:cNvSpPr>
                  <a:spLocks noChangeArrowheads="1"/>
                </p:cNvSpPr>
                <p:nvPr/>
              </p:nvSpPr>
              <p:spPr bwMode="auto">
                <a:xfrm>
                  <a:off x="1800" y="2128"/>
                  <a:ext cx="56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9357" name="Oval 52"/>
                <p:cNvSpPr>
                  <a:spLocks noChangeArrowheads="1"/>
                </p:cNvSpPr>
                <p:nvPr/>
              </p:nvSpPr>
              <p:spPr bwMode="auto">
                <a:xfrm>
                  <a:off x="1736" y="2200"/>
                  <a:ext cx="56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9358" name="Oval 54"/>
                <p:cNvSpPr>
                  <a:spLocks noChangeArrowheads="1"/>
                </p:cNvSpPr>
                <p:nvPr/>
              </p:nvSpPr>
              <p:spPr bwMode="auto">
                <a:xfrm>
                  <a:off x="2096" y="1944"/>
                  <a:ext cx="56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9359" name="Oval 55"/>
                <p:cNvSpPr>
                  <a:spLocks noChangeArrowheads="1"/>
                </p:cNvSpPr>
                <p:nvPr/>
              </p:nvSpPr>
              <p:spPr bwMode="auto">
                <a:xfrm>
                  <a:off x="1456" y="2472"/>
                  <a:ext cx="56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9360" name="Oval 59"/>
                <p:cNvSpPr>
                  <a:spLocks noChangeArrowheads="1"/>
                </p:cNvSpPr>
                <p:nvPr/>
              </p:nvSpPr>
              <p:spPr bwMode="auto">
                <a:xfrm>
                  <a:off x="1848" y="1880"/>
                  <a:ext cx="56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9361" name="Oval 61"/>
                <p:cNvSpPr>
                  <a:spLocks noChangeArrowheads="1"/>
                </p:cNvSpPr>
                <p:nvPr/>
              </p:nvSpPr>
              <p:spPr bwMode="auto">
                <a:xfrm>
                  <a:off x="1536" y="2368"/>
                  <a:ext cx="56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9362" name="Oval 62"/>
                <p:cNvSpPr>
                  <a:spLocks noChangeArrowheads="1"/>
                </p:cNvSpPr>
                <p:nvPr/>
              </p:nvSpPr>
              <p:spPr bwMode="auto">
                <a:xfrm>
                  <a:off x="1832" y="2296"/>
                  <a:ext cx="56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9363" name="Oval 64"/>
                <p:cNvSpPr>
                  <a:spLocks noChangeArrowheads="1"/>
                </p:cNvSpPr>
                <p:nvPr/>
              </p:nvSpPr>
              <p:spPr bwMode="auto">
                <a:xfrm>
                  <a:off x="1968" y="2160"/>
                  <a:ext cx="56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9364" name="Oval 69"/>
                <p:cNvSpPr>
                  <a:spLocks noChangeArrowheads="1"/>
                </p:cNvSpPr>
                <p:nvPr/>
              </p:nvSpPr>
              <p:spPr bwMode="auto">
                <a:xfrm>
                  <a:off x="1848" y="2688"/>
                  <a:ext cx="56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9365" name="Oval 71"/>
                <p:cNvSpPr>
                  <a:spLocks noChangeArrowheads="1"/>
                </p:cNvSpPr>
                <p:nvPr/>
              </p:nvSpPr>
              <p:spPr bwMode="auto">
                <a:xfrm>
                  <a:off x="1632" y="2464"/>
                  <a:ext cx="56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9366" name="Oval 72"/>
                <p:cNvSpPr>
                  <a:spLocks noChangeArrowheads="1"/>
                </p:cNvSpPr>
                <p:nvPr/>
              </p:nvSpPr>
              <p:spPr bwMode="auto">
                <a:xfrm>
                  <a:off x="1928" y="2392"/>
                  <a:ext cx="56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9367" name="Oval 74"/>
                <p:cNvSpPr>
                  <a:spLocks noChangeArrowheads="1"/>
                </p:cNvSpPr>
                <p:nvPr/>
              </p:nvSpPr>
              <p:spPr bwMode="auto">
                <a:xfrm>
                  <a:off x="2088" y="2416"/>
                  <a:ext cx="56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9368" name="Oval 75"/>
                <p:cNvSpPr>
                  <a:spLocks noChangeArrowheads="1"/>
                </p:cNvSpPr>
                <p:nvPr/>
              </p:nvSpPr>
              <p:spPr bwMode="auto">
                <a:xfrm>
                  <a:off x="1648" y="2664"/>
                  <a:ext cx="56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</p:grpSp>
          <p:grpSp>
            <p:nvGrpSpPr>
              <p:cNvPr id="9280" name="Group 77"/>
              <p:cNvGrpSpPr>
                <a:grpSpLocks/>
              </p:cNvGrpSpPr>
              <p:nvPr/>
            </p:nvGrpSpPr>
            <p:grpSpPr bwMode="auto">
              <a:xfrm rot="1778888">
                <a:off x="2057400" y="3860800"/>
                <a:ext cx="1104900" cy="1397000"/>
                <a:chOff x="1456" y="1864"/>
                <a:chExt cx="696" cy="880"/>
              </a:xfrm>
            </p:grpSpPr>
            <p:sp>
              <p:nvSpPr>
                <p:cNvPr id="9335" name="Oval 78"/>
                <p:cNvSpPr>
                  <a:spLocks noChangeArrowheads="1"/>
                </p:cNvSpPr>
                <p:nvPr/>
              </p:nvSpPr>
              <p:spPr bwMode="auto">
                <a:xfrm>
                  <a:off x="1464" y="1864"/>
                  <a:ext cx="56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9336" name="Oval 79"/>
                <p:cNvSpPr>
                  <a:spLocks noChangeArrowheads="1"/>
                </p:cNvSpPr>
                <p:nvPr/>
              </p:nvSpPr>
              <p:spPr bwMode="auto">
                <a:xfrm>
                  <a:off x="1544" y="2008"/>
                  <a:ext cx="56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9337" name="Oval 80"/>
                <p:cNvSpPr>
                  <a:spLocks noChangeArrowheads="1"/>
                </p:cNvSpPr>
                <p:nvPr/>
              </p:nvSpPr>
              <p:spPr bwMode="auto">
                <a:xfrm>
                  <a:off x="1704" y="2032"/>
                  <a:ext cx="56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9338" name="Oval 81"/>
                <p:cNvSpPr>
                  <a:spLocks noChangeArrowheads="1"/>
                </p:cNvSpPr>
                <p:nvPr/>
              </p:nvSpPr>
              <p:spPr bwMode="auto">
                <a:xfrm>
                  <a:off x="1640" y="2104"/>
                  <a:ext cx="56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9339" name="Oval 82"/>
                <p:cNvSpPr>
                  <a:spLocks noChangeArrowheads="1"/>
                </p:cNvSpPr>
                <p:nvPr/>
              </p:nvSpPr>
              <p:spPr bwMode="auto">
                <a:xfrm>
                  <a:off x="1800" y="2128"/>
                  <a:ext cx="56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9340" name="Oval 83"/>
                <p:cNvSpPr>
                  <a:spLocks noChangeArrowheads="1"/>
                </p:cNvSpPr>
                <p:nvPr/>
              </p:nvSpPr>
              <p:spPr bwMode="auto">
                <a:xfrm>
                  <a:off x="1736" y="2200"/>
                  <a:ext cx="56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9341" name="Oval 84"/>
                <p:cNvSpPr>
                  <a:spLocks noChangeArrowheads="1"/>
                </p:cNvSpPr>
                <p:nvPr/>
              </p:nvSpPr>
              <p:spPr bwMode="auto">
                <a:xfrm>
                  <a:off x="2096" y="1944"/>
                  <a:ext cx="56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9342" name="Oval 85"/>
                <p:cNvSpPr>
                  <a:spLocks noChangeArrowheads="1"/>
                </p:cNvSpPr>
                <p:nvPr/>
              </p:nvSpPr>
              <p:spPr bwMode="auto">
                <a:xfrm>
                  <a:off x="1456" y="2472"/>
                  <a:ext cx="56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9343" name="Oval 86"/>
                <p:cNvSpPr>
                  <a:spLocks noChangeArrowheads="1"/>
                </p:cNvSpPr>
                <p:nvPr/>
              </p:nvSpPr>
              <p:spPr bwMode="auto">
                <a:xfrm>
                  <a:off x="1848" y="1880"/>
                  <a:ext cx="56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9344" name="Oval 87"/>
                <p:cNvSpPr>
                  <a:spLocks noChangeArrowheads="1"/>
                </p:cNvSpPr>
                <p:nvPr/>
              </p:nvSpPr>
              <p:spPr bwMode="auto">
                <a:xfrm>
                  <a:off x="1536" y="2368"/>
                  <a:ext cx="56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9345" name="Oval 88"/>
                <p:cNvSpPr>
                  <a:spLocks noChangeArrowheads="1"/>
                </p:cNvSpPr>
                <p:nvPr/>
              </p:nvSpPr>
              <p:spPr bwMode="auto">
                <a:xfrm>
                  <a:off x="1832" y="2296"/>
                  <a:ext cx="56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9346" name="Oval 89"/>
                <p:cNvSpPr>
                  <a:spLocks noChangeArrowheads="1"/>
                </p:cNvSpPr>
                <p:nvPr/>
              </p:nvSpPr>
              <p:spPr bwMode="auto">
                <a:xfrm>
                  <a:off x="1968" y="2160"/>
                  <a:ext cx="56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9347" name="Oval 90"/>
                <p:cNvSpPr>
                  <a:spLocks noChangeArrowheads="1"/>
                </p:cNvSpPr>
                <p:nvPr/>
              </p:nvSpPr>
              <p:spPr bwMode="auto">
                <a:xfrm>
                  <a:off x="1848" y="2688"/>
                  <a:ext cx="56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9348" name="Oval 91"/>
                <p:cNvSpPr>
                  <a:spLocks noChangeArrowheads="1"/>
                </p:cNvSpPr>
                <p:nvPr/>
              </p:nvSpPr>
              <p:spPr bwMode="auto">
                <a:xfrm>
                  <a:off x="1632" y="2464"/>
                  <a:ext cx="56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9349" name="Oval 92"/>
                <p:cNvSpPr>
                  <a:spLocks noChangeArrowheads="1"/>
                </p:cNvSpPr>
                <p:nvPr/>
              </p:nvSpPr>
              <p:spPr bwMode="auto">
                <a:xfrm>
                  <a:off x="1928" y="2392"/>
                  <a:ext cx="56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9350" name="Oval 93"/>
                <p:cNvSpPr>
                  <a:spLocks noChangeArrowheads="1"/>
                </p:cNvSpPr>
                <p:nvPr/>
              </p:nvSpPr>
              <p:spPr bwMode="auto">
                <a:xfrm>
                  <a:off x="2088" y="2416"/>
                  <a:ext cx="56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9351" name="Oval 94"/>
                <p:cNvSpPr>
                  <a:spLocks noChangeArrowheads="1"/>
                </p:cNvSpPr>
                <p:nvPr/>
              </p:nvSpPr>
              <p:spPr bwMode="auto">
                <a:xfrm>
                  <a:off x="1648" y="2664"/>
                  <a:ext cx="56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</p:grpSp>
          <p:grpSp>
            <p:nvGrpSpPr>
              <p:cNvPr id="9281" name="Group 95"/>
              <p:cNvGrpSpPr>
                <a:grpSpLocks/>
              </p:cNvGrpSpPr>
              <p:nvPr/>
            </p:nvGrpSpPr>
            <p:grpSpPr bwMode="auto">
              <a:xfrm rot="6644724">
                <a:off x="965200" y="2895600"/>
                <a:ext cx="1104900" cy="1397000"/>
                <a:chOff x="1456" y="1864"/>
                <a:chExt cx="696" cy="880"/>
              </a:xfrm>
            </p:grpSpPr>
            <p:sp>
              <p:nvSpPr>
                <p:cNvPr id="9318" name="Oval 96"/>
                <p:cNvSpPr>
                  <a:spLocks noChangeArrowheads="1"/>
                </p:cNvSpPr>
                <p:nvPr/>
              </p:nvSpPr>
              <p:spPr bwMode="auto">
                <a:xfrm>
                  <a:off x="1464" y="1864"/>
                  <a:ext cx="56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9319" name="Oval 97"/>
                <p:cNvSpPr>
                  <a:spLocks noChangeArrowheads="1"/>
                </p:cNvSpPr>
                <p:nvPr/>
              </p:nvSpPr>
              <p:spPr bwMode="auto">
                <a:xfrm>
                  <a:off x="1544" y="2008"/>
                  <a:ext cx="56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9320" name="Oval 98"/>
                <p:cNvSpPr>
                  <a:spLocks noChangeArrowheads="1"/>
                </p:cNvSpPr>
                <p:nvPr/>
              </p:nvSpPr>
              <p:spPr bwMode="auto">
                <a:xfrm>
                  <a:off x="1704" y="2032"/>
                  <a:ext cx="56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9321" name="Oval 99"/>
                <p:cNvSpPr>
                  <a:spLocks noChangeArrowheads="1"/>
                </p:cNvSpPr>
                <p:nvPr/>
              </p:nvSpPr>
              <p:spPr bwMode="auto">
                <a:xfrm>
                  <a:off x="1640" y="2104"/>
                  <a:ext cx="56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9322" name="Oval 100"/>
                <p:cNvSpPr>
                  <a:spLocks noChangeArrowheads="1"/>
                </p:cNvSpPr>
                <p:nvPr/>
              </p:nvSpPr>
              <p:spPr bwMode="auto">
                <a:xfrm>
                  <a:off x="1800" y="2128"/>
                  <a:ext cx="56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9323" name="Oval 101"/>
                <p:cNvSpPr>
                  <a:spLocks noChangeArrowheads="1"/>
                </p:cNvSpPr>
                <p:nvPr/>
              </p:nvSpPr>
              <p:spPr bwMode="auto">
                <a:xfrm>
                  <a:off x="1736" y="2200"/>
                  <a:ext cx="56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9324" name="Oval 102"/>
                <p:cNvSpPr>
                  <a:spLocks noChangeArrowheads="1"/>
                </p:cNvSpPr>
                <p:nvPr/>
              </p:nvSpPr>
              <p:spPr bwMode="auto">
                <a:xfrm>
                  <a:off x="2096" y="1944"/>
                  <a:ext cx="56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9325" name="Oval 103"/>
                <p:cNvSpPr>
                  <a:spLocks noChangeArrowheads="1"/>
                </p:cNvSpPr>
                <p:nvPr/>
              </p:nvSpPr>
              <p:spPr bwMode="auto">
                <a:xfrm>
                  <a:off x="1456" y="2472"/>
                  <a:ext cx="56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9326" name="Oval 104"/>
                <p:cNvSpPr>
                  <a:spLocks noChangeArrowheads="1"/>
                </p:cNvSpPr>
                <p:nvPr/>
              </p:nvSpPr>
              <p:spPr bwMode="auto">
                <a:xfrm>
                  <a:off x="1848" y="1880"/>
                  <a:ext cx="56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9327" name="Oval 105"/>
                <p:cNvSpPr>
                  <a:spLocks noChangeArrowheads="1"/>
                </p:cNvSpPr>
                <p:nvPr/>
              </p:nvSpPr>
              <p:spPr bwMode="auto">
                <a:xfrm>
                  <a:off x="1536" y="2368"/>
                  <a:ext cx="56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9328" name="Oval 106"/>
                <p:cNvSpPr>
                  <a:spLocks noChangeArrowheads="1"/>
                </p:cNvSpPr>
                <p:nvPr/>
              </p:nvSpPr>
              <p:spPr bwMode="auto">
                <a:xfrm>
                  <a:off x="1832" y="2296"/>
                  <a:ext cx="56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9329" name="Oval 107"/>
                <p:cNvSpPr>
                  <a:spLocks noChangeArrowheads="1"/>
                </p:cNvSpPr>
                <p:nvPr/>
              </p:nvSpPr>
              <p:spPr bwMode="auto">
                <a:xfrm>
                  <a:off x="1968" y="2160"/>
                  <a:ext cx="56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9330" name="Oval 108"/>
                <p:cNvSpPr>
                  <a:spLocks noChangeArrowheads="1"/>
                </p:cNvSpPr>
                <p:nvPr/>
              </p:nvSpPr>
              <p:spPr bwMode="auto">
                <a:xfrm>
                  <a:off x="1848" y="2688"/>
                  <a:ext cx="56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9331" name="Oval 109"/>
                <p:cNvSpPr>
                  <a:spLocks noChangeArrowheads="1"/>
                </p:cNvSpPr>
                <p:nvPr/>
              </p:nvSpPr>
              <p:spPr bwMode="auto">
                <a:xfrm>
                  <a:off x="1632" y="2464"/>
                  <a:ext cx="56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9332" name="Oval 110"/>
                <p:cNvSpPr>
                  <a:spLocks noChangeArrowheads="1"/>
                </p:cNvSpPr>
                <p:nvPr/>
              </p:nvSpPr>
              <p:spPr bwMode="auto">
                <a:xfrm>
                  <a:off x="1928" y="2392"/>
                  <a:ext cx="56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9333" name="Oval 111"/>
                <p:cNvSpPr>
                  <a:spLocks noChangeArrowheads="1"/>
                </p:cNvSpPr>
                <p:nvPr/>
              </p:nvSpPr>
              <p:spPr bwMode="auto">
                <a:xfrm>
                  <a:off x="2088" y="2416"/>
                  <a:ext cx="56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9334" name="Oval 112"/>
                <p:cNvSpPr>
                  <a:spLocks noChangeArrowheads="1"/>
                </p:cNvSpPr>
                <p:nvPr/>
              </p:nvSpPr>
              <p:spPr bwMode="auto">
                <a:xfrm>
                  <a:off x="1648" y="2664"/>
                  <a:ext cx="56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</p:grpSp>
          <p:grpSp>
            <p:nvGrpSpPr>
              <p:cNvPr id="9282" name="Group 113"/>
              <p:cNvGrpSpPr>
                <a:grpSpLocks/>
              </p:cNvGrpSpPr>
              <p:nvPr/>
            </p:nvGrpSpPr>
            <p:grpSpPr bwMode="auto">
              <a:xfrm rot="4545203">
                <a:off x="1511300" y="3873500"/>
                <a:ext cx="1104900" cy="1397000"/>
                <a:chOff x="1456" y="1864"/>
                <a:chExt cx="696" cy="880"/>
              </a:xfrm>
            </p:grpSpPr>
            <p:sp>
              <p:nvSpPr>
                <p:cNvPr id="9301" name="Oval 114"/>
                <p:cNvSpPr>
                  <a:spLocks noChangeArrowheads="1"/>
                </p:cNvSpPr>
                <p:nvPr/>
              </p:nvSpPr>
              <p:spPr bwMode="auto">
                <a:xfrm>
                  <a:off x="1464" y="1864"/>
                  <a:ext cx="56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9302" name="Oval 115"/>
                <p:cNvSpPr>
                  <a:spLocks noChangeArrowheads="1"/>
                </p:cNvSpPr>
                <p:nvPr/>
              </p:nvSpPr>
              <p:spPr bwMode="auto">
                <a:xfrm>
                  <a:off x="1544" y="2008"/>
                  <a:ext cx="56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9303" name="Oval 116"/>
                <p:cNvSpPr>
                  <a:spLocks noChangeArrowheads="1"/>
                </p:cNvSpPr>
                <p:nvPr/>
              </p:nvSpPr>
              <p:spPr bwMode="auto">
                <a:xfrm>
                  <a:off x="1704" y="2032"/>
                  <a:ext cx="56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9304" name="Oval 117"/>
                <p:cNvSpPr>
                  <a:spLocks noChangeArrowheads="1"/>
                </p:cNvSpPr>
                <p:nvPr/>
              </p:nvSpPr>
              <p:spPr bwMode="auto">
                <a:xfrm>
                  <a:off x="1640" y="2104"/>
                  <a:ext cx="56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9305" name="Oval 118"/>
                <p:cNvSpPr>
                  <a:spLocks noChangeArrowheads="1"/>
                </p:cNvSpPr>
                <p:nvPr/>
              </p:nvSpPr>
              <p:spPr bwMode="auto">
                <a:xfrm>
                  <a:off x="1800" y="2128"/>
                  <a:ext cx="56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9306" name="Oval 119"/>
                <p:cNvSpPr>
                  <a:spLocks noChangeArrowheads="1"/>
                </p:cNvSpPr>
                <p:nvPr/>
              </p:nvSpPr>
              <p:spPr bwMode="auto">
                <a:xfrm>
                  <a:off x="1736" y="2200"/>
                  <a:ext cx="56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9307" name="Oval 120"/>
                <p:cNvSpPr>
                  <a:spLocks noChangeArrowheads="1"/>
                </p:cNvSpPr>
                <p:nvPr/>
              </p:nvSpPr>
              <p:spPr bwMode="auto">
                <a:xfrm>
                  <a:off x="2096" y="1944"/>
                  <a:ext cx="56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9308" name="Oval 121"/>
                <p:cNvSpPr>
                  <a:spLocks noChangeArrowheads="1"/>
                </p:cNvSpPr>
                <p:nvPr/>
              </p:nvSpPr>
              <p:spPr bwMode="auto">
                <a:xfrm>
                  <a:off x="1456" y="2472"/>
                  <a:ext cx="56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9309" name="Oval 122"/>
                <p:cNvSpPr>
                  <a:spLocks noChangeArrowheads="1"/>
                </p:cNvSpPr>
                <p:nvPr/>
              </p:nvSpPr>
              <p:spPr bwMode="auto">
                <a:xfrm>
                  <a:off x="1848" y="1880"/>
                  <a:ext cx="56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9310" name="Oval 123"/>
                <p:cNvSpPr>
                  <a:spLocks noChangeArrowheads="1"/>
                </p:cNvSpPr>
                <p:nvPr/>
              </p:nvSpPr>
              <p:spPr bwMode="auto">
                <a:xfrm>
                  <a:off x="1536" y="2368"/>
                  <a:ext cx="56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9311" name="Oval 124"/>
                <p:cNvSpPr>
                  <a:spLocks noChangeArrowheads="1"/>
                </p:cNvSpPr>
                <p:nvPr/>
              </p:nvSpPr>
              <p:spPr bwMode="auto">
                <a:xfrm>
                  <a:off x="1832" y="2296"/>
                  <a:ext cx="56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9312" name="Oval 125"/>
                <p:cNvSpPr>
                  <a:spLocks noChangeArrowheads="1"/>
                </p:cNvSpPr>
                <p:nvPr/>
              </p:nvSpPr>
              <p:spPr bwMode="auto">
                <a:xfrm>
                  <a:off x="1968" y="2160"/>
                  <a:ext cx="56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9313" name="Oval 126"/>
                <p:cNvSpPr>
                  <a:spLocks noChangeArrowheads="1"/>
                </p:cNvSpPr>
                <p:nvPr/>
              </p:nvSpPr>
              <p:spPr bwMode="auto">
                <a:xfrm>
                  <a:off x="1848" y="2688"/>
                  <a:ext cx="56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9314" name="Oval 127"/>
                <p:cNvSpPr>
                  <a:spLocks noChangeArrowheads="1"/>
                </p:cNvSpPr>
                <p:nvPr/>
              </p:nvSpPr>
              <p:spPr bwMode="auto">
                <a:xfrm>
                  <a:off x="1632" y="2464"/>
                  <a:ext cx="56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9315" name="Oval 128"/>
                <p:cNvSpPr>
                  <a:spLocks noChangeArrowheads="1"/>
                </p:cNvSpPr>
                <p:nvPr/>
              </p:nvSpPr>
              <p:spPr bwMode="auto">
                <a:xfrm>
                  <a:off x="1928" y="2392"/>
                  <a:ext cx="56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9316" name="Oval 129"/>
                <p:cNvSpPr>
                  <a:spLocks noChangeArrowheads="1"/>
                </p:cNvSpPr>
                <p:nvPr/>
              </p:nvSpPr>
              <p:spPr bwMode="auto">
                <a:xfrm>
                  <a:off x="2088" y="2416"/>
                  <a:ext cx="56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9317" name="Oval 130"/>
                <p:cNvSpPr>
                  <a:spLocks noChangeArrowheads="1"/>
                </p:cNvSpPr>
                <p:nvPr/>
              </p:nvSpPr>
              <p:spPr bwMode="auto">
                <a:xfrm>
                  <a:off x="1648" y="2664"/>
                  <a:ext cx="56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</p:grpSp>
          <p:grpSp>
            <p:nvGrpSpPr>
              <p:cNvPr id="9283" name="Group 131"/>
              <p:cNvGrpSpPr>
                <a:grpSpLocks/>
              </p:cNvGrpSpPr>
              <p:nvPr/>
            </p:nvGrpSpPr>
            <p:grpSpPr bwMode="auto">
              <a:xfrm rot="10800000">
                <a:off x="1701800" y="1968500"/>
                <a:ext cx="1104900" cy="1397000"/>
                <a:chOff x="1456" y="1864"/>
                <a:chExt cx="696" cy="880"/>
              </a:xfrm>
            </p:grpSpPr>
            <p:sp>
              <p:nvSpPr>
                <p:cNvPr id="9284" name="Oval 132"/>
                <p:cNvSpPr>
                  <a:spLocks noChangeArrowheads="1"/>
                </p:cNvSpPr>
                <p:nvPr/>
              </p:nvSpPr>
              <p:spPr bwMode="auto">
                <a:xfrm>
                  <a:off x="1464" y="1864"/>
                  <a:ext cx="56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9285" name="Oval 133"/>
                <p:cNvSpPr>
                  <a:spLocks noChangeArrowheads="1"/>
                </p:cNvSpPr>
                <p:nvPr/>
              </p:nvSpPr>
              <p:spPr bwMode="auto">
                <a:xfrm>
                  <a:off x="1544" y="2008"/>
                  <a:ext cx="56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9286" name="Oval 134"/>
                <p:cNvSpPr>
                  <a:spLocks noChangeArrowheads="1"/>
                </p:cNvSpPr>
                <p:nvPr/>
              </p:nvSpPr>
              <p:spPr bwMode="auto">
                <a:xfrm>
                  <a:off x="1704" y="2032"/>
                  <a:ext cx="56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9287" name="Oval 135"/>
                <p:cNvSpPr>
                  <a:spLocks noChangeArrowheads="1"/>
                </p:cNvSpPr>
                <p:nvPr/>
              </p:nvSpPr>
              <p:spPr bwMode="auto">
                <a:xfrm>
                  <a:off x="1640" y="2104"/>
                  <a:ext cx="56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9288" name="Oval 136"/>
                <p:cNvSpPr>
                  <a:spLocks noChangeArrowheads="1"/>
                </p:cNvSpPr>
                <p:nvPr/>
              </p:nvSpPr>
              <p:spPr bwMode="auto">
                <a:xfrm>
                  <a:off x="1800" y="2128"/>
                  <a:ext cx="56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9289" name="Oval 137"/>
                <p:cNvSpPr>
                  <a:spLocks noChangeArrowheads="1"/>
                </p:cNvSpPr>
                <p:nvPr/>
              </p:nvSpPr>
              <p:spPr bwMode="auto">
                <a:xfrm>
                  <a:off x="1736" y="2200"/>
                  <a:ext cx="56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9290" name="Oval 138"/>
                <p:cNvSpPr>
                  <a:spLocks noChangeArrowheads="1"/>
                </p:cNvSpPr>
                <p:nvPr/>
              </p:nvSpPr>
              <p:spPr bwMode="auto">
                <a:xfrm>
                  <a:off x="2096" y="1944"/>
                  <a:ext cx="56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9291" name="Oval 139"/>
                <p:cNvSpPr>
                  <a:spLocks noChangeArrowheads="1"/>
                </p:cNvSpPr>
                <p:nvPr/>
              </p:nvSpPr>
              <p:spPr bwMode="auto">
                <a:xfrm>
                  <a:off x="1456" y="2472"/>
                  <a:ext cx="56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9292" name="Oval 140"/>
                <p:cNvSpPr>
                  <a:spLocks noChangeArrowheads="1"/>
                </p:cNvSpPr>
                <p:nvPr/>
              </p:nvSpPr>
              <p:spPr bwMode="auto">
                <a:xfrm>
                  <a:off x="1848" y="1880"/>
                  <a:ext cx="56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9293" name="Oval 141"/>
                <p:cNvSpPr>
                  <a:spLocks noChangeArrowheads="1"/>
                </p:cNvSpPr>
                <p:nvPr/>
              </p:nvSpPr>
              <p:spPr bwMode="auto">
                <a:xfrm>
                  <a:off x="1536" y="2368"/>
                  <a:ext cx="56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9294" name="Oval 142"/>
                <p:cNvSpPr>
                  <a:spLocks noChangeArrowheads="1"/>
                </p:cNvSpPr>
                <p:nvPr/>
              </p:nvSpPr>
              <p:spPr bwMode="auto">
                <a:xfrm>
                  <a:off x="1832" y="2296"/>
                  <a:ext cx="56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9295" name="Oval 143"/>
                <p:cNvSpPr>
                  <a:spLocks noChangeArrowheads="1"/>
                </p:cNvSpPr>
                <p:nvPr/>
              </p:nvSpPr>
              <p:spPr bwMode="auto">
                <a:xfrm>
                  <a:off x="1968" y="2160"/>
                  <a:ext cx="56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9296" name="Oval 144"/>
                <p:cNvSpPr>
                  <a:spLocks noChangeArrowheads="1"/>
                </p:cNvSpPr>
                <p:nvPr/>
              </p:nvSpPr>
              <p:spPr bwMode="auto">
                <a:xfrm>
                  <a:off x="1848" y="2688"/>
                  <a:ext cx="56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9297" name="Oval 145"/>
                <p:cNvSpPr>
                  <a:spLocks noChangeArrowheads="1"/>
                </p:cNvSpPr>
                <p:nvPr/>
              </p:nvSpPr>
              <p:spPr bwMode="auto">
                <a:xfrm>
                  <a:off x="1632" y="2464"/>
                  <a:ext cx="56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9298" name="Oval 146"/>
                <p:cNvSpPr>
                  <a:spLocks noChangeArrowheads="1"/>
                </p:cNvSpPr>
                <p:nvPr/>
              </p:nvSpPr>
              <p:spPr bwMode="auto">
                <a:xfrm>
                  <a:off x="1928" y="2392"/>
                  <a:ext cx="56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9299" name="Oval 147"/>
                <p:cNvSpPr>
                  <a:spLocks noChangeArrowheads="1"/>
                </p:cNvSpPr>
                <p:nvPr/>
              </p:nvSpPr>
              <p:spPr bwMode="auto">
                <a:xfrm>
                  <a:off x="2088" y="2416"/>
                  <a:ext cx="56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9300" name="Oval 148"/>
                <p:cNvSpPr>
                  <a:spLocks noChangeArrowheads="1"/>
                </p:cNvSpPr>
                <p:nvPr/>
              </p:nvSpPr>
              <p:spPr bwMode="auto">
                <a:xfrm>
                  <a:off x="1648" y="2664"/>
                  <a:ext cx="56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</p:grpSp>
        </p:grpSp>
        <p:sp>
          <p:nvSpPr>
            <p:cNvPr id="9228" name="TextBox 28"/>
            <p:cNvSpPr txBox="1">
              <a:spLocks noChangeArrowheads="1"/>
            </p:cNvSpPr>
            <p:nvPr/>
          </p:nvSpPr>
          <p:spPr bwMode="auto">
            <a:xfrm>
              <a:off x="846137" y="3578361"/>
              <a:ext cx="131747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GB" altLang="en-US" sz="1400" dirty="0">
                  <a:latin typeface="Calibri" panose="020F0502020204030204" pitchFamily="34" charset="0"/>
                </a:rPr>
                <a:t>Many materials</a:t>
              </a: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884110" y="3575504"/>
              <a:ext cx="1203350" cy="330369"/>
            </a:xfrm>
            <a:prstGeom prst="roundRect">
              <a:avLst/>
            </a:prstGeom>
            <a:noFill/>
            <a:ln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cxnSp>
          <p:nvCxnSpPr>
            <p:cNvPr id="31" name="Elbow Connector 30"/>
            <p:cNvCxnSpPr>
              <a:stCxn id="9224" idx="0"/>
            </p:cNvCxnSpPr>
            <p:nvPr/>
          </p:nvCxnSpPr>
          <p:spPr>
            <a:xfrm rot="5400000" flipH="1" flipV="1">
              <a:off x="938810" y="4989948"/>
              <a:ext cx="281132" cy="203204"/>
            </a:xfrm>
            <a:prstGeom prst="bentConnector3">
              <a:avLst/>
            </a:prstGeom>
            <a:ln w="12700">
              <a:solidFill>
                <a:srgbClr val="FF0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Elbow Connector 31"/>
            <p:cNvCxnSpPr/>
            <p:nvPr/>
          </p:nvCxnSpPr>
          <p:spPr>
            <a:xfrm rot="16200000" flipV="1">
              <a:off x="1773867" y="5097976"/>
              <a:ext cx="225541" cy="290518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Elbow Connector 32"/>
            <p:cNvCxnSpPr>
              <a:stCxn id="9223" idx="1"/>
              <a:endCxn id="9353" idx="7"/>
            </p:cNvCxnSpPr>
            <p:nvPr/>
          </p:nvCxnSpPr>
          <p:spPr>
            <a:xfrm rot="10800000" flipV="1">
              <a:off x="1817580" y="4296599"/>
              <a:ext cx="384183" cy="246189"/>
            </a:xfrm>
            <a:prstGeom prst="bentConnector2">
              <a:avLst/>
            </a:prstGeom>
            <a:ln w="12700">
              <a:solidFill>
                <a:srgbClr val="FF0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Elbow Connector 33"/>
            <p:cNvCxnSpPr>
              <a:endCxn id="9225" idx="2"/>
            </p:cNvCxnSpPr>
            <p:nvPr/>
          </p:nvCxnSpPr>
          <p:spPr>
            <a:xfrm rot="10800000" flipV="1">
              <a:off x="728532" y="4288658"/>
              <a:ext cx="662001" cy="88946"/>
            </a:xfrm>
            <a:prstGeom prst="bentConnector4">
              <a:avLst>
                <a:gd name="adj1" fmla="val 30961"/>
                <a:gd name="adj2" fmla="val 360468"/>
              </a:avLst>
            </a:prstGeom>
            <a:ln w="12700">
              <a:solidFill>
                <a:srgbClr val="FF0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2587533" y="4752445"/>
              <a:ext cx="276231" cy="0"/>
            </a:xfrm>
            <a:prstGeom prst="straightConnector1">
              <a:avLst/>
            </a:prstGeom>
            <a:ln w="25400">
              <a:solidFill>
                <a:srgbClr val="000066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235" name="Picture 153" descr="ANd9GcTvcobqRwDrrsM-06QOJrPFmCXxNwqh1BGmUgWvg51HTLPHeys2xQ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6847" y="4012391"/>
              <a:ext cx="1559428" cy="1538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7" name="Straight Arrow Connector 36"/>
            <p:cNvCxnSpPr/>
            <p:nvPr/>
          </p:nvCxnSpPr>
          <p:spPr>
            <a:xfrm>
              <a:off x="4390971" y="4781035"/>
              <a:ext cx="276231" cy="0"/>
            </a:xfrm>
            <a:prstGeom prst="straightConnector1">
              <a:avLst/>
            </a:prstGeom>
            <a:ln w="25400">
              <a:solidFill>
                <a:srgbClr val="000066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895514" y="5545014"/>
              <a:ext cx="1311302" cy="524144"/>
            </a:xfrm>
            <a:prstGeom prst="rect">
              <a:avLst/>
            </a:prstGeom>
            <a:solidFill>
              <a:schemeClr val="accent5">
                <a:lumMod val="75000"/>
                <a:alpha val="75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400" dirty="0">
                  <a:latin typeface="Calibri" panose="020F0502020204030204" pitchFamily="34" charset="0"/>
                </a:rPr>
                <a:t>Computational </a:t>
              </a:r>
            </a:p>
            <a:p>
              <a:pPr algn="ctr">
                <a:defRPr/>
              </a:pPr>
              <a:r>
                <a:rPr lang="en-GB" sz="1400" dirty="0">
                  <a:latin typeface="Calibri" panose="020F0502020204030204" pitchFamily="34" charset="0"/>
                </a:rPr>
                <a:t>screening</a:t>
              </a: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4743450" y="4527754"/>
              <a:ext cx="495300" cy="508000"/>
              <a:chOff x="6286500" y="2743200"/>
              <a:chExt cx="1422400" cy="1498600"/>
            </a:xfrm>
            <a:solidFill>
              <a:schemeClr val="accent3">
                <a:lumMod val="60000"/>
                <a:lumOff val="40000"/>
              </a:schemeClr>
            </a:solidFill>
          </p:grpSpPr>
          <p:sp>
            <p:nvSpPr>
              <p:cNvPr id="45" name="Oval 154"/>
              <p:cNvSpPr>
                <a:spLocks noChangeArrowheads="1"/>
              </p:cNvSpPr>
              <p:nvPr/>
            </p:nvSpPr>
            <p:spPr bwMode="auto">
              <a:xfrm>
                <a:off x="6286500" y="2743200"/>
                <a:ext cx="1422400" cy="149860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46" name="Oval 155"/>
              <p:cNvSpPr>
                <a:spLocks noChangeArrowheads="1"/>
              </p:cNvSpPr>
              <p:nvPr/>
            </p:nvSpPr>
            <p:spPr bwMode="auto">
              <a:xfrm>
                <a:off x="6477000" y="3213100"/>
                <a:ext cx="88900" cy="8890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47" name="Oval 156"/>
              <p:cNvSpPr>
                <a:spLocks noChangeArrowheads="1"/>
              </p:cNvSpPr>
              <p:nvPr/>
            </p:nvSpPr>
            <p:spPr bwMode="auto">
              <a:xfrm>
                <a:off x="6629400" y="3365500"/>
                <a:ext cx="88900" cy="8890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48" name="Oval 158"/>
              <p:cNvSpPr>
                <a:spLocks noChangeArrowheads="1"/>
              </p:cNvSpPr>
              <p:nvPr/>
            </p:nvSpPr>
            <p:spPr bwMode="auto">
              <a:xfrm>
                <a:off x="6934200" y="3670300"/>
                <a:ext cx="88900" cy="8890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49" name="Oval 159"/>
              <p:cNvSpPr>
                <a:spLocks noChangeArrowheads="1"/>
              </p:cNvSpPr>
              <p:nvPr/>
            </p:nvSpPr>
            <p:spPr bwMode="auto">
              <a:xfrm>
                <a:off x="7048500" y="3009900"/>
                <a:ext cx="88900" cy="8890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50" name="Oval 160"/>
              <p:cNvSpPr>
                <a:spLocks noChangeArrowheads="1"/>
              </p:cNvSpPr>
              <p:nvPr/>
            </p:nvSpPr>
            <p:spPr bwMode="auto">
              <a:xfrm>
                <a:off x="7226300" y="3390900"/>
                <a:ext cx="88900" cy="8890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51" name="Oval 161"/>
              <p:cNvSpPr>
                <a:spLocks noChangeArrowheads="1"/>
              </p:cNvSpPr>
              <p:nvPr/>
            </p:nvSpPr>
            <p:spPr bwMode="auto">
              <a:xfrm>
                <a:off x="6680200" y="3822700"/>
                <a:ext cx="88900" cy="8890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52" name="Oval 162"/>
              <p:cNvSpPr>
                <a:spLocks noChangeArrowheads="1"/>
              </p:cNvSpPr>
              <p:nvPr/>
            </p:nvSpPr>
            <p:spPr bwMode="auto">
              <a:xfrm>
                <a:off x="7251700" y="3644900"/>
                <a:ext cx="88900" cy="8890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53" name="Oval 163"/>
              <p:cNvSpPr>
                <a:spLocks noChangeArrowheads="1"/>
              </p:cNvSpPr>
              <p:nvPr/>
            </p:nvSpPr>
            <p:spPr bwMode="auto">
              <a:xfrm>
                <a:off x="6896100" y="3289300"/>
                <a:ext cx="88900" cy="8890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 dirty="0"/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4311594" y="3862989"/>
              <a:ext cx="1328766" cy="52414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1400" dirty="0">
                  <a:latin typeface="Calibri" panose="020F0502020204030204" pitchFamily="34" charset="0"/>
                </a:rPr>
                <a:t>Most promising</a:t>
              </a:r>
            </a:p>
            <a:p>
              <a:pPr algn="ctr">
                <a:defRPr/>
              </a:pPr>
              <a:r>
                <a:rPr lang="en-GB" sz="1400" dirty="0">
                  <a:latin typeface="Calibri" panose="020F0502020204030204" pitchFamily="34" charset="0"/>
                </a:rPr>
                <a:t>candidates</a:t>
              </a:r>
            </a:p>
          </p:txBody>
        </p:sp>
        <p:sp>
          <p:nvSpPr>
            <p:cNvPr id="41" name="Double Brace 40"/>
            <p:cNvSpPr/>
            <p:nvPr/>
          </p:nvSpPr>
          <p:spPr>
            <a:xfrm>
              <a:off x="5622896" y="4415723"/>
              <a:ext cx="1333528" cy="732212"/>
            </a:xfrm>
            <a:prstGeom prst="bracePair">
              <a:avLst/>
            </a:prstGeom>
            <a:ln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400" dirty="0">
                  <a:latin typeface="Calibri" panose="020F0502020204030204" pitchFamily="34" charset="0"/>
                </a:rPr>
                <a:t>Performance targets met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5319678" y="4781035"/>
              <a:ext cx="276231" cy="0"/>
            </a:xfrm>
            <a:prstGeom prst="straightConnector1">
              <a:avLst/>
            </a:prstGeom>
            <a:ln w="25400">
              <a:solidFill>
                <a:srgbClr val="000066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Double Brace 42"/>
            <p:cNvSpPr/>
            <p:nvPr/>
          </p:nvSpPr>
          <p:spPr>
            <a:xfrm>
              <a:off x="5624484" y="5356005"/>
              <a:ext cx="1333528" cy="733801"/>
            </a:xfrm>
            <a:prstGeom prst="bracePair">
              <a:avLst/>
            </a:prstGeom>
            <a:ln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400" dirty="0">
                  <a:latin typeface="Calibri" panose="020F0502020204030204" pitchFamily="34" charset="0"/>
                </a:rPr>
                <a:t>Experimental systems and processes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>
              <a:off x="6289660" y="5157465"/>
              <a:ext cx="0" cy="201716"/>
            </a:xfrm>
            <a:prstGeom prst="straightConnector1">
              <a:avLst/>
            </a:prstGeom>
            <a:ln w="25400">
              <a:solidFill>
                <a:srgbClr val="000066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50800"/>
            <a:ext cx="91440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0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Computational screening: concepts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765175"/>
            <a:ext cx="9144000" cy="714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sym typeface="Wingdings" panose="05000000000000000000" pitchFamily="2" charset="2"/>
              </a:rPr>
              <a:t>	</a:t>
            </a:r>
            <a:endParaRPr lang="en-GB" altLang="en-US" sz="1600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sp>
        <p:nvSpPr>
          <p:cNvPr id="5" name="TextBox 58"/>
          <p:cNvSpPr txBox="1">
            <a:spLocks noChangeArrowheads="1"/>
          </p:cNvSpPr>
          <p:nvPr/>
        </p:nvSpPr>
        <p:spPr bwMode="auto">
          <a:xfrm>
            <a:off x="423863" y="2819400"/>
            <a:ext cx="835036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400" dirty="0"/>
              <a:t>How can we implement this computational screening?</a:t>
            </a:r>
          </a:p>
          <a:p>
            <a:endParaRPr lang="en-GB" altLang="en-US" sz="2400" dirty="0" smtClean="0"/>
          </a:p>
          <a:p>
            <a:endParaRPr lang="en-GB" altLang="en-US" sz="2400" dirty="0"/>
          </a:p>
          <a:p>
            <a:r>
              <a:rPr lang="en-GB" altLang="en-US" sz="2400" dirty="0" smtClean="0"/>
              <a:t>Can </a:t>
            </a:r>
            <a:r>
              <a:rPr lang="en-GB" altLang="en-US" sz="2400" dirty="0"/>
              <a:t>we identify the best </a:t>
            </a:r>
            <a:r>
              <a:rPr lang="en-GB" altLang="en-US" sz="2400" dirty="0" smtClean="0"/>
              <a:t>material for a particular application </a:t>
            </a:r>
          </a:p>
          <a:p>
            <a:r>
              <a:rPr lang="en-GB" altLang="en-US" sz="2400" dirty="0" smtClean="0"/>
              <a:t>using </a:t>
            </a:r>
            <a:r>
              <a:rPr lang="en-GB" altLang="en-US" sz="2400" dirty="0"/>
              <a:t>some </a:t>
            </a:r>
            <a:r>
              <a:rPr lang="en-GB" altLang="en-US" sz="2400" dirty="0" smtClean="0"/>
              <a:t>correlations between </a:t>
            </a:r>
            <a:r>
              <a:rPr lang="en-GB" altLang="en-US" sz="2400" dirty="0"/>
              <a:t>structural characteristics </a:t>
            </a:r>
            <a:endParaRPr lang="en-GB" altLang="en-US" sz="2400" dirty="0" smtClean="0"/>
          </a:p>
          <a:p>
            <a:r>
              <a:rPr lang="en-GB" altLang="en-US" sz="2400" dirty="0" smtClean="0"/>
              <a:t>and </a:t>
            </a:r>
            <a:r>
              <a:rPr lang="en-GB" altLang="en-US" sz="2400" dirty="0"/>
              <a:t>adsorption properties</a:t>
            </a:r>
            <a:r>
              <a:rPr lang="en-GB" altLang="en-US" sz="24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4915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50800"/>
            <a:ext cx="91440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0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Computational screening: concepts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765175"/>
            <a:ext cx="9144000" cy="714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sym typeface="Wingdings" panose="05000000000000000000" pitchFamily="2" charset="2"/>
              </a:rPr>
              <a:t>	</a:t>
            </a:r>
            <a:endParaRPr lang="en-GB" altLang="en-US" sz="1600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grpSp>
        <p:nvGrpSpPr>
          <p:cNvPr id="12292" name="Group 117762"/>
          <p:cNvGrpSpPr>
            <a:grpSpLocks noChangeAspect="1"/>
          </p:cNvGrpSpPr>
          <p:nvPr/>
        </p:nvGrpSpPr>
        <p:grpSpPr bwMode="auto">
          <a:xfrm>
            <a:off x="401638" y="1555750"/>
            <a:ext cx="1746250" cy="1214438"/>
            <a:chOff x="805340" y="1644242"/>
            <a:chExt cx="1966801" cy="1367406"/>
          </a:xfrm>
        </p:grpSpPr>
        <p:grpSp>
          <p:nvGrpSpPr>
            <p:cNvPr id="12353" name="Group 22"/>
            <p:cNvGrpSpPr>
              <a:grpSpLocks/>
            </p:cNvGrpSpPr>
            <p:nvPr/>
          </p:nvGrpSpPr>
          <p:grpSpPr bwMode="auto">
            <a:xfrm>
              <a:off x="805343" y="1644242"/>
              <a:ext cx="1963024" cy="1367406"/>
              <a:chOff x="805343" y="1644242"/>
              <a:chExt cx="1963024" cy="1367406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805340" y="1653180"/>
                <a:ext cx="1963224" cy="1349530"/>
              </a:xfrm>
              <a:prstGeom prst="rect">
                <a:avLst/>
              </a:prstGeom>
              <a:pattFill prst="smCheck">
                <a:fgClr>
                  <a:schemeClr val="bg2">
                    <a:lumMod val="7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1609940" y="1644242"/>
                <a:ext cx="345084" cy="13674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179" name="Rectangle 178"/>
              <p:cNvSpPr/>
              <p:nvPr/>
            </p:nvSpPr>
            <p:spPr>
              <a:xfrm rot="5400000">
                <a:off x="1677917" y="1359739"/>
                <a:ext cx="218070" cy="1963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1609940" y="1653180"/>
              <a:ext cx="46488" cy="636335"/>
            </a:xfrm>
            <a:prstGeom prst="rect">
              <a:avLst/>
            </a:prstGeom>
            <a:solidFill>
              <a:srgbClr val="66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1908536" y="1653180"/>
              <a:ext cx="46488" cy="636335"/>
            </a:xfrm>
            <a:prstGeom prst="rect">
              <a:avLst/>
            </a:prstGeom>
            <a:solidFill>
              <a:srgbClr val="66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1609940" y="2391399"/>
              <a:ext cx="46488" cy="611311"/>
            </a:xfrm>
            <a:prstGeom prst="rect">
              <a:avLst/>
            </a:prstGeom>
            <a:solidFill>
              <a:srgbClr val="66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1908536" y="2391399"/>
              <a:ext cx="46488" cy="611311"/>
            </a:xfrm>
            <a:prstGeom prst="rect">
              <a:avLst/>
            </a:prstGeom>
            <a:solidFill>
              <a:srgbClr val="66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185" name="Rectangle 184"/>
            <p:cNvSpPr/>
            <p:nvPr/>
          </p:nvSpPr>
          <p:spPr>
            <a:xfrm rot="5400000">
              <a:off x="1201391" y="1995349"/>
              <a:ext cx="58987" cy="851088"/>
            </a:xfrm>
            <a:prstGeom prst="rect">
              <a:avLst/>
            </a:prstGeom>
            <a:solidFill>
              <a:srgbClr val="66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187" name="Rectangle 186"/>
            <p:cNvSpPr/>
            <p:nvPr/>
          </p:nvSpPr>
          <p:spPr>
            <a:xfrm rot="5400000">
              <a:off x="1202285" y="1835371"/>
              <a:ext cx="57199" cy="851088"/>
            </a:xfrm>
            <a:prstGeom prst="rect">
              <a:avLst/>
            </a:prstGeom>
            <a:solidFill>
              <a:srgbClr val="66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188" name="Rectangle 187"/>
            <p:cNvSpPr/>
            <p:nvPr/>
          </p:nvSpPr>
          <p:spPr>
            <a:xfrm rot="5400000">
              <a:off x="2314421" y="1835371"/>
              <a:ext cx="57199" cy="851088"/>
            </a:xfrm>
            <a:prstGeom prst="rect">
              <a:avLst/>
            </a:prstGeom>
            <a:solidFill>
              <a:srgbClr val="66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189" name="Rectangle 188"/>
            <p:cNvSpPr/>
            <p:nvPr/>
          </p:nvSpPr>
          <p:spPr>
            <a:xfrm rot="5400000">
              <a:off x="2317103" y="1995349"/>
              <a:ext cx="58987" cy="851088"/>
            </a:xfrm>
            <a:prstGeom prst="rect">
              <a:avLst/>
            </a:prstGeom>
            <a:solidFill>
              <a:srgbClr val="66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grpSp>
        <p:nvGrpSpPr>
          <p:cNvPr id="12293" name="Group 117764"/>
          <p:cNvGrpSpPr>
            <a:grpSpLocks noChangeAspect="1"/>
          </p:cNvGrpSpPr>
          <p:nvPr/>
        </p:nvGrpSpPr>
        <p:grpSpPr bwMode="auto">
          <a:xfrm>
            <a:off x="4954588" y="1555750"/>
            <a:ext cx="1741487" cy="1214438"/>
            <a:chOff x="805343" y="3440885"/>
            <a:chExt cx="1963024" cy="1367406"/>
          </a:xfrm>
        </p:grpSpPr>
        <p:grpSp>
          <p:nvGrpSpPr>
            <p:cNvPr id="12348" name="Group 117759"/>
            <p:cNvGrpSpPr>
              <a:grpSpLocks/>
            </p:cNvGrpSpPr>
            <p:nvPr/>
          </p:nvGrpSpPr>
          <p:grpSpPr bwMode="auto">
            <a:xfrm>
              <a:off x="805343" y="3440885"/>
              <a:ext cx="1963024" cy="1367406"/>
              <a:chOff x="4011336" y="3080158"/>
              <a:chExt cx="1963024" cy="1367406"/>
            </a:xfrm>
          </p:grpSpPr>
          <p:sp>
            <p:nvSpPr>
              <p:cNvPr id="195" name="Rectangle 194"/>
              <p:cNvSpPr/>
              <p:nvPr/>
            </p:nvSpPr>
            <p:spPr>
              <a:xfrm>
                <a:off x="4011336" y="3089096"/>
                <a:ext cx="1963024" cy="1349530"/>
              </a:xfrm>
              <a:prstGeom prst="rect">
                <a:avLst/>
              </a:prstGeom>
              <a:pattFill prst="smCheck">
                <a:fgClr>
                  <a:schemeClr val="bg2">
                    <a:lumMod val="7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196" name="Rectangle 195"/>
              <p:cNvSpPr/>
              <p:nvPr/>
            </p:nvSpPr>
            <p:spPr>
              <a:xfrm>
                <a:off x="4816588" y="3080158"/>
                <a:ext cx="343574" cy="13674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197" name="Rectangle 196"/>
              <p:cNvSpPr/>
              <p:nvPr/>
            </p:nvSpPr>
            <p:spPr>
              <a:xfrm rot="5400000">
                <a:off x="4883813" y="2795755"/>
                <a:ext cx="218070" cy="1963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</p:grpSp>
        <p:sp>
          <p:nvSpPr>
            <p:cNvPr id="117761" name="Oval 117760"/>
            <p:cNvSpPr/>
            <p:nvPr/>
          </p:nvSpPr>
          <p:spPr>
            <a:xfrm>
              <a:off x="1617752" y="3966398"/>
              <a:ext cx="341784" cy="341405"/>
            </a:xfrm>
            <a:prstGeom prst="ellipse">
              <a:avLst/>
            </a:prstGeom>
            <a:solidFill>
              <a:srgbClr val="66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grpSp>
        <p:nvGrpSpPr>
          <p:cNvPr id="12294" name="Group 117765"/>
          <p:cNvGrpSpPr>
            <a:grpSpLocks noChangeAspect="1"/>
          </p:cNvGrpSpPr>
          <p:nvPr/>
        </p:nvGrpSpPr>
        <p:grpSpPr bwMode="auto">
          <a:xfrm>
            <a:off x="7221538" y="1555750"/>
            <a:ext cx="1741487" cy="1214438"/>
            <a:chOff x="799051" y="5141054"/>
            <a:chExt cx="1963024" cy="1367406"/>
          </a:xfrm>
        </p:grpSpPr>
        <p:grpSp>
          <p:nvGrpSpPr>
            <p:cNvPr id="12343" name="Group 199"/>
            <p:cNvGrpSpPr>
              <a:grpSpLocks/>
            </p:cNvGrpSpPr>
            <p:nvPr/>
          </p:nvGrpSpPr>
          <p:grpSpPr bwMode="auto">
            <a:xfrm>
              <a:off x="799051" y="5141054"/>
              <a:ext cx="1963024" cy="1367406"/>
              <a:chOff x="4011336" y="3080158"/>
              <a:chExt cx="1963024" cy="1367406"/>
            </a:xfrm>
          </p:grpSpPr>
          <p:sp>
            <p:nvSpPr>
              <p:cNvPr id="201" name="Rectangle 200"/>
              <p:cNvSpPr/>
              <p:nvPr/>
            </p:nvSpPr>
            <p:spPr>
              <a:xfrm>
                <a:off x="4011336" y="3089096"/>
                <a:ext cx="1963024" cy="1349530"/>
              </a:xfrm>
              <a:prstGeom prst="rect">
                <a:avLst/>
              </a:prstGeom>
              <a:pattFill prst="smCheck">
                <a:fgClr>
                  <a:schemeClr val="bg2">
                    <a:lumMod val="7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4816588" y="3080158"/>
                <a:ext cx="343574" cy="13674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203" name="Rectangle 202"/>
              <p:cNvSpPr/>
              <p:nvPr/>
            </p:nvSpPr>
            <p:spPr>
              <a:xfrm rot="5400000">
                <a:off x="4883813" y="2795755"/>
                <a:ext cx="218070" cy="1963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</p:grpSp>
        <p:sp>
          <p:nvSpPr>
            <p:cNvPr id="204" name="Oval 203"/>
            <p:cNvSpPr/>
            <p:nvPr/>
          </p:nvSpPr>
          <p:spPr>
            <a:xfrm>
              <a:off x="1377042" y="5729128"/>
              <a:ext cx="227260" cy="218070"/>
            </a:xfrm>
            <a:prstGeom prst="ellipse">
              <a:avLst/>
            </a:prstGeom>
            <a:solidFill>
              <a:srgbClr val="66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grpSp>
        <p:nvGrpSpPr>
          <p:cNvPr id="12295" name="Group 117763"/>
          <p:cNvGrpSpPr>
            <a:grpSpLocks noChangeAspect="1"/>
          </p:cNvGrpSpPr>
          <p:nvPr/>
        </p:nvGrpSpPr>
        <p:grpSpPr bwMode="auto">
          <a:xfrm>
            <a:off x="2673350" y="1555750"/>
            <a:ext cx="1755775" cy="1214438"/>
            <a:chOff x="3174532" y="1656827"/>
            <a:chExt cx="1979804" cy="1367406"/>
          </a:xfrm>
        </p:grpSpPr>
        <p:grpSp>
          <p:nvGrpSpPr>
            <p:cNvPr id="12337" name="Group 204"/>
            <p:cNvGrpSpPr>
              <a:grpSpLocks/>
            </p:cNvGrpSpPr>
            <p:nvPr/>
          </p:nvGrpSpPr>
          <p:grpSpPr bwMode="auto">
            <a:xfrm>
              <a:off x="3191312" y="1656827"/>
              <a:ext cx="1963024" cy="1367406"/>
              <a:chOff x="4011336" y="3080158"/>
              <a:chExt cx="1963024" cy="1367406"/>
            </a:xfrm>
          </p:grpSpPr>
          <p:sp>
            <p:nvSpPr>
              <p:cNvPr id="206" name="Rectangle 205"/>
              <p:cNvSpPr/>
              <p:nvPr/>
            </p:nvSpPr>
            <p:spPr>
              <a:xfrm>
                <a:off x="4010667" y="3089096"/>
                <a:ext cx="1963693" cy="1349530"/>
              </a:xfrm>
              <a:prstGeom prst="rect">
                <a:avLst/>
              </a:prstGeom>
              <a:pattFill prst="smCheck">
                <a:fgClr>
                  <a:schemeClr val="bg2">
                    <a:lumMod val="7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207" name="Rectangle 206"/>
              <p:cNvSpPr/>
              <p:nvPr/>
            </p:nvSpPr>
            <p:spPr>
              <a:xfrm>
                <a:off x="4816193" y="3080158"/>
                <a:ext cx="343691" cy="13674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208" name="Rectangle 207"/>
              <p:cNvSpPr/>
              <p:nvPr/>
            </p:nvSpPr>
            <p:spPr>
              <a:xfrm rot="5400000">
                <a:off x="4883479" y="2795421"/>
                <a:ext cx="218070" cy="19636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</p:grpSp>
        <p:sp>
          <p:nvSpPr>
            <p:cNvPr id="209" name="Rectangle 208"/>
            <p:cNvSpPr/>
            <p:nvPr/>
          </p:nvSpPr>
          <p:spPr>
            <a:xfrm>
              <a:off x="4040920" y="1669340"/>
              <a:ext cx="245238" cy="1345955"/>
            </a:xfrm>
            <a:prstGeom prst="rect">
              <a:avLst/>
            </a:prstGeom>
            <a:solidFill>
              <a:srgbClr val="66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210" name="Rectangle 209"/>
            <p:cNvSpPr/>
            <p:nvPr/>
          </p:nvSpPr>
          <p:spPr>
            <a:xfrm rot="5400000">
              <a:off x="4104542" y="1384601"/>
              <a:ext cx="103673" cy="1963694"/>
            </a:xfrm>
            <a:prstGeom prst="rect">
              <a:avLst/>
            </a:prstGeom>
            <a:solidFill>
              <a:srgbClr val="66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cxnSp>
        <p:nvCxnSpPr>
          <p:cNvPr id="215" name="Straight Connector 214"/>
          <p:cNvCxnSpPr/>
          <p:nvPr/>
        </p:nvCxnSpPr>
        <p:spPr>
          <a:xfrm>
            <a:off x="439738" y="3506788"/>
            <a:ext cx="6438900" cy="0"/>
          </a:xfrm>
          <a:prstGeom prst="line">
            <a:avLst/>
          </a:prstGeom>
          <a:ln w="25400">
            <a:solidFill>
              <a:srgbClr val="0000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97" name="Group 227"/>
          <p:cNvGrpSpPr>
            <a:grpSpLocks/>
          </p:cNvGrpSpPr>
          <p:nvPr/>
        </p:nvGrpSpPr>
        <p:grpSpPr bwMode="auto">
          <a:xfrm>
            <a:off x="3441700" y="4176713"/>
            <a:ext cx="2260600" cy="2189162"/>
            <a:chOff x="3441003" y="4310640"/>
            <a:chExt cx="2261994" cy="2190113"/>
          </a:xfrm>
        </p:grpSpPr>
        <p:grpSp>
          <p:nvGrpSpPr>
            <p:cNvPr id="12330" name="Group 233"/>
            <p:cNvGrpSpPr>
              <a:grpSpLocks/>
            </p:cNvGrpSpPr>
            <p:nvPr/>
          </p:nvGrpSpPr>
          <p:grpSpPr bwMode="auto">
            <a:xfrm>
              <a:off x="3441003" y="4310640"/>
              <a:ext cx="2261994" cy="2190113"/>
              <a:chOff x="402299" y="3497838"/>
              <a:chExt cx="2261994" cy="2190113"/>
            </a:xfrm>
          </p:grpSpPr>
          <p:cxnSp>
            <p:nvCxnSpPr>
              <p:cNvPr id="235" name="Straight Arrow Connector 234"/>
              <p:cNvCxnSpPr/>
              <p:nvPr/>
            </p:nvCxnSpPr>
            <p:spPr>
              <a:xfrm flipV="1">
                <a:off x="772415" y="3602659"/>
                <a:ext cx="0" cy="171524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Arrow Connector 235"/>
              <p:cNvCxnSpPr/>
              <p:nvPr/>
            </p:nvCxnSpPr>
            <p:spPr>
              <a:xfrm>
                <a:off x="770826" y="5309962"/>
                <a:ext cx="1868051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7" name="Freeform 236"/>
              <p:cNvSpPr/>
              <p:nvPr/>
            </p:nvSpPr>
            <p:spPr>
              <a:xfrm>
                <a:off x="772415" y="3950472"/>
                <a:ext cx="1752092" cy="1351550"/>
              </a:xfrm>
              <a:custGeom>
                <a:avLst/>
                <a:gdLst>
                  <a:gd name="connsiteX0" fmla="*/ 0 w 1753299"/>
                  <a:gd name="connsiteY0" fmla="*/ 1350627 h 1350627"/>
                  <a:gd name="connsiteX1" fmla="*/ 201336 w 1753299"/>
                  <a:gd name="connsiteY1" fmla="*/ 956345 h 1350627"/>
                  <a:gd name="connsiteX2" fmla="*/ 520118 w 1753299"/>
                  <a:gd name="connsiteY2" fmla="*/ 553673 h 1350627"/>
                  <a:gd name="connsiteX3" fmla="*/ 864066 w 1753299"/>
                  <a:gd name="connsiteY3" fmla="*/ 276836 h 1350627"/>
                  <a:gd name="connsiteX4" fmla="*/ 1216404 w 1753299"/>
                  <a:gd name="connsiteY4" fmla="*/ 109057 h 1350627"/>
                  <a:gd name="connsiteX5" fmla="*/ 1518407 w 1753299"/>
                  <a:gd name="connsiteY5" fmla="*/ 25167 h 1350627"/>
                  <a:gd name="connsiteX6" fmla="*/ 1753299 w 1753299"/>
                  <a:gd name="connsiteY6" fmla="*/ 0 h 1350627"/>
                  <a:gd name="connsiteX7" fmla="*/ 1753299 w 1753299"/>
                  <a:gd name="connsiteY7" fmla="*/ 0 h 1350627"/>
                  <a:gd name="connsiteX8" fmla="*/ 1753299 w 1753299"/>
                  <a:gd name="connsiteY8" fmla="*/ 0 h 1350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53299" h="1350627">
                    <a:moveTo>
                      <a:pt x="0" y="1350627"/>
                    </a:moveTo>
                    <a:cubicBezTo>
                      <a:pt x="57325" y="1219899"/>
                      <a:pt x="114650" y="1089171"/>
                      <a:pt x="201336" y="956345"/>
                    </a:cubicBezTo>
                    <a:cubicBezTo>
                      <a:pt x="288022" y="823519"/>
                      <a:pt x="409663" y="666924"/>
                      <a:pt x="520118" y="553673"/>
                    </a:cubicBezTo>
                    <a:cubicBezTo>
                      <a:pt x="630573" y="440421"/>
                      <a:pt x="748018" y="350939"/>
                      <a:pt x="864066" y="276836"/>
                    </a:cubicBezTo>
                    <a:cubicBezTo>
                      <a:pt x="980114" y="202733"/>
                      <a:pt x="1107347" y="151002"/>
                      <a:pt x="1216404" y="109057"/>
                    </a:cubicBezTo>
                    <a:cubicBezTo>
                      <a:pt x="1325461" y="67112"/>
                      <a:pt x="1428925" y="43343"/>
                      <a:pt x="1518407" y="25167"/>
                    </a:cubicBezTo>
                    <a:cubicBezTo>
                      <a:pt x="1607890" y="6991"/>
                      <a:pt x="1753299" y="0"/>
                      <a:pt x="1753299" y="0"/>
                    </a:cubicBezTo>
                    <a:lnTo>
                      <a:pt x="1753299" y="0"/>
                    </a:lnTo>
                    <a:lnTo>
                      <a:pt x="1753299" y="0"/>
                    </a:ln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12335" name="TextBox 237"/>
              <p:cNvSpPr txBox="1">
                <a:spLocks noChangeArrowheads="1"/>
              </p:cNvSpPr>
              <p:nvPr/>
            </p:nvSpPr>
            <p:spPr bwMode="auto">
              <a:xfrm>
                <a:off x="402299" y="3497838"/>
                <a:ext cx="3129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GB" altLang="en-US" dirty="0"/>
                  <a:t>q</a:t>
                </a:r>
              </a:p>
            </p:txBody>
          </p:sp>
          <p:sp>
            <p:nvSpPr>
              <p:cNvPr id="12336" name="TextBox 238"/>
              <p:cNvSpPr txBox="1">
                <a:spLocks noChangeArrowheads="1"/>
              </p:cNvSpPr>
              <p:nvPr/>
            </p:nvSpPr>
            <p:spPr bwMode="auto">
              <a:xfrm>
                <a:off x="2325739" y="5318619"/>
                <a:ext cx="33855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GB" altLang="en-US" dirty="0"/>
                  <a:t>P</a:t>
                </a:r>
              </a:p>
            </p:txBody>
          </p:sp>
        </p:grpSp>
        <p:cxnSp>
          <p:nvCxnSpPr>
            <p:cNvPr id="117784" name="Straight Connector 117783"/>
            <p:cNvCxnSpPr>
              <a:endCxn id="237" idx="5"/>
            </p:cNvCxnSpPr>
            <p:nvPr/>
          </p:nvCxnSpPr>
          <p:spPr>
            <a:xfrm flipV="1">
              <a:off x="3917547" y="4788685"/>
              <a:ext cx="1410569" cy="1132380"/>
            </a:xfrm>
            <a:prstGeom prst="line">
              <a:avLst/>
            </a:prstGeom>
            <a:ln w="15875">
              <a:solidFill>
                <a:srgbClr val="6699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99" name="Group 225"/>
          <p:cNvGrpSpPr>
            <a:grpSpLocks/>
          </p:cNvGrpSpPr>
          <p:nvPr/>
        </p:nvGrpSpPr>
        <p:grpSpPr bwMode="auto">
          <a:xfrm>
            <a:off x="6480175" y="4176713"/>
            <a:ext cx="2262188" cy="2189162"/>
            <a:chOff x="6479707" y="4310640"/>
            <a:chExt cx="2261994" cy="2190113"/>
          </a:xfrm>
        </p:grpSpPr>
        <p:grpSp>
          <p:nvGrpSpPr>
            <p:cNvPr id="12315" name="Group 250"/>
            <p:cNvGrpSpPr>
              <a:grpSpLocks/>
            </p:cNvGrpSpPr>
            <p:nvPr/>
          </p:nvGrpSpPr>
          <p:grpSpPr bwMode="auto">
            <a:xfrm>
              <a:off x="6479707" y="4310640"/>
              <a:ext cx="2261994" cy="2190113"/>
              <a:chOff x="402299" y="3497838"/>
              <a:chExt cx="2261994" cy="2190113"/>
            </a:xfrm>
          </p:grpSpPr>
          <p:cxnSp>
            <p:nvCxnSpPr>
              <p:cNvPr id="252" name="Straight Arrow Connector 251"/>
              <p:cNvCxnSpPr/>
              <p:nvPr/>
            </p:nvCxnSpPr>
            <p:spPr>
              <a:xfrm flipV="1">
                <a:off x="772155" y="3602659"/>
                <a:ext cx="0" cy="171524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Arrow Connector 252"/>
              <p:cNvCxnSpPr/>
              <p:nvPr/>
            </p:nvCxnSpPr>
            <p:spPr>
              <a:xfrm>
                <a:off x="772155" y="5309962"/>
                <a:ext cx="186674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4" name="Freeform 253"/>
              <p:cNvSpPr/>
              <p:nvPr/>
            </p:nvSpPr>
            <p:spPr>
              <a:xfrm>
                <a:off x="772155" y="3950472"/>
                <a:ext cx="1752450" cy="1351550"/>
              </a:xfrm>
              <a:custGeom>
                <a:avLst/>
                <a:gdLst>
                  <a:gd name="connsiteX0" fmla="*/ 0 w 1753299"/>
                  <a:gd name="connsiteY0" fmla="*/ 1350627 h 1350627"/>
                  <a:gd name="connsiteX1" fmla="*/ 201336 w 1753299"/>
                  <a:gd name="connsiteY1" fmla="*/ 956345 h 1350627"/>
                  <a:gd name="connsiteX2" fmla="*/ 520118 w 1753299"/>
                  <a:gd name="connsiteY2" fmla="*/ 553673 h 1350627"/>
                  <a:gd name="connsiteX3" fmla="*/ 864066 w 1753299"/>
                  <a:gd name="connsiteY3" fmla="*/ 276836 h 1350627"/>
                  <a:gd name="connsiteX4" fmla="*/ 1216404 w 1753299"/>
                  <a:gd name="connsiteY4" fmla="*/ 109057 h 1350627"/>
                  <a:gd name="connsiteX5" fmla="*/ 1518407 w 1753299"/>
                  <a:gd name="connsiteY5" fmla="*/ 25167 h 1350627"/>
                  <a:gd name="connsiteX6" fmla="*/ 1753299 w 1753299"/>
                  <a:gd name="connsiteY6" fmla="*/ 0 h 1350627"/>
                  <a:gd name="connsiteX7" fmla="*/ 1753299 w 1753299"/>
                  <a:gd name="connsiteY7" fmla="*/ 0 h 1350627"/>
                  <a:gd name="connsiteX8" fmla="*/ 1753299 w 1753299"/>
                  <a:gd name="connsiteY8" fmla="*/ 0 h 1350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53299" h="1350627">
                    <a:moveTo>
                      <a:pt x="0" y="1350627"/>
                    </a:moveTo>
                    <a:cubicBezTo>
                      <a:pt x="57325" y="1219899"/>
                      <a:pt x="114650" y="1089171"/>
                      <a:pt x="201336" y="956345"/>
                    </a:cubicBezTo>
                    <a:cubicBezTo>
                      <a:pt x="288022" y="823519"/>
                      <a:pt x="409663" y="666924"/>
                      <a:pt x="520118" y="553673"/>
                    </a:cubicBezTo>
                    <a:cubicBezTo>
                      <a:pt x="630573" y="440421"/>
                      <a:pt x="748018" y="350939"/>
                      <a:pt x="864066" y="276836"/>
                    </a:cubicBezTo>
                    <a:cubicBezTo>
                      <a:pt x="980114" y="202733"/>
                      <a:pt x="1107347" y="151002"/>
                      <a:pt x="1216404" y="109057"/>
                    </a:cubicBezTo>
                    <a:cubicBezTo>
                      <a:pt x="1325461" y="67112"/>
                      <a:pt x="1428925" y="43343"/>
                      <a:pt x="1518407" y="25167"/>
                    </a:cubicBezTo>
                    <a:cubicBezTo>
                      <a:pt x="1607890" y="6991"/>
                      <a:pt x="1753299" y="0"/>
                      <a:pt x="1753299" y="0"/>
                    </a:cubicBezTo>
                    <a:lnTo>
                      <a:pt x="1753299" y="0"/>
                    </a:lnTo>
                    <a:lnTo>
                      <a:pt x="1753299" y="0"/>
                    </a:ln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12321" name="TextBox 254"/>
              <p:cNvSpPr txBox="1">
                <a:spLocks noChangeArrowheads="1"/>
              </p:cNvSpPr>
              <p:nvPr/>
            </p:nvSpPr>
            <p:spPr bwMode="auto">
              <a:xfrm>
                <a:off x="402299" y="3497838"/>
                <a:ext cx="3129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GB" altLang="en-US" dirty="0"/>
                  <a:t>q</a:t>
                </a:r>
              </a:p>
            </p:txBody>
          </p:sp>
          <p:sp>
            <p:nvSpPr>
              <p:cNvPr id="12322" name="TextBox 255"/>
              <p:cNvSpPr txBox="1">
                <a:spLocks noChangeArrowheads="1"/>
              </p:cNvSpPr>
              <p:nvPr/>
            </p:nvSpPr>
            <p:spPr bwMode="auto">
              <a:xfrm>
                <a:off x="2325739" y="5318619"/>
                <a:ext cx="33855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GB" altLang="en-US" dirty="0"/>
                  <a:t>P</a:t>
                </a:r>
              </a:p>
            </p:txBody>
          </p:sp>
        </p:grpSp>
        <p:sp>
          <p:nvSpPr>
            <p:cNvPr id="260" name="Freeform 259"/>
            <p:cNvSpPr/>
            <p:nvPr/>
          </p:nvSpPr>
          <p:spPr>
            <a:xfrm>
              <a:off x="6849563" y="5822597"/>
              <a:ext cx="1752450" cy="308109"/>
            </a:xfrm>
            <a:custGeom>
              <a:avLst/>
              <a:gdLst>
                <a:gd name="connsiteX0" fmla="*/ 0 w 1753299"/>
                <a:gd name="connsiteY0" fmla="*/ 1350627 h 1350627"/>
                <a:gd name="connsiteX1" fmla="*/ 201336 w 1753299"/>
                <a:gd name="connsiteY1" fmla="*/ 956345 h 1350627"/>
                <a:gd name="connsiteX2" fmla="*/ 520118 w 1753299"/>
                <a:gd name="connsiteY2" fmla="*/ 553673 h 1350627"/>
                <a:gd name="connsiteX3" fmla="*/ 864066 w 1753299"/>
                <a:gd name="connsiteY3" fmla="*/ 276836 h 1350627"/>
                <a:gd name="connsiteX4" fmla="*/ 1216404 w 1753299"/>
                <a:gd name="connsiteY4" fmla="*/ 109057 h 1350627"/>
                <a:gd name="connsiteX5" fmla="*/ 1518407 w 1753299"/>
                <a:gd name="connsiteY5" fmla="*/ 25167 h 1350627"/>
                <a:gd name="connsiteX6" fmla="*/ 1753299 w 1753299"/>
                <a:gd name="connsiteY6" fmla="*/ 0 h 1350627"/>
                <a:gd name="connsiteX7" fmla="*/ 1753299 w 1753299"/>
                <a:gd name="connsiteY7" fmla="*/ 0 h 1350627"/>
                <a:gd name="connsiteX8" fmla="*/ 1753299 w 1753299"/>
                <a:gd name="connsiteY8" fmla="*/ 0 h 1350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3299" h="1350627">
                  <a:moveTo>
                    <a:pt x="0" y="1350627"/>
                  </a:moveTo>
                  <a:cubicBezTo>
                    <a:pt x="57325" y="1219899"/>
                    <a:pt x="114650" y="1089171"/>
                    <a:pt x="201336" y="956345"/>
                  </a:cubicBezTo>
                  <a:cubicBezTo>
                    <a:pt x="288022" y="823519"/>
                    <a:pt x="409663" y="666924"/>
                    <a:pt x="520118" y="553673"/>
                  </a:cubicBezTo>
                  <a:cubicBezTo>
                    <a:pt x="630573" y="440421"/>
                    <a:pt x="748018" y="350939"/>
                    <a:pt x="864066" y="276836"/>
                  </a:cubicBezTo>
                  <a:cubicBezTo>
                    <a:pt x="980114" y="202733"/>
                    <a:pt x="1107347" y="151002"/>
                    <a:pt x="1216404" y="109057"/>
                  </a:cubicBezTo>
                  <a:cubicBezTo>
                    <a:pt x="1325461" y="67112"/>
                    <a:pt x="1428925" y="43343"/>
                    <a:pt x="1518407" y="25167"/>
                  </a:cubicBezTo>
                  <a:cubicBezTo>
                    <a:pt x="1607890" y="6991"/>
                    <a:pt x="1753299" y="0"/>
                    <a:pt x="1753299" y="0"/>
                  </a:cubicBezTo>
                  <a:lnTo>
                    <a:pt x="1753299" y="0"/>
                  </a:lnTo>
                  <a:lnTo>
                    <a:pt x="1753299" y="0"/>
                  </a:ln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cxnSp>
          <p:nvCxnSpPr>
            <p:cNvPr id="117790" name="Straight Connector 117789"/>
            <p:cNvCxnSpPr/>
            <p:nvPr/>
          </p:nvCxnSpPr>
          <p:spPr>
            <a:xfrm>
              <a:off x="8241681" y="4788685"/>
              <a:ext cx="0" cy="1033912"/>
            </a:xfrm>
            <a:prstGeom prst="line">
              <a:avLst/>
            </a:prstGeom>
            <a:ln w="19050">
              <a:solidFill>
                <a:srgbClr val="6699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300" name="TextBox 117790"/>
          <p:cNvSpPr txBox="1">
            <a:spLocks noChangeArrowheads="1"/>
          </p:cNvSpPr>
          <p:nvPr/>
        </p:nvSpPr>
        <p:spPr bwMode="auto">
          <a:xfrm>
            <a:off x="293688" y="917575"/>
            <a:ext cx="2967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 dirty="0"/>
              <a:t>Structural characteristics</a:t>
            </a:r>
          </a:p>
        </p:txBody>
      </p:sp>
      <p:sp>
        <p:nvSpPr>
          <p:cNvPr id="12301" name="TextBox 223"/>
          <p:cNvSpPr txBox="1">
            <a:spLocks noChangeArrowheads="1"/>
          </p:cNvSpPr>
          <p:nvPr/>
        </p:nvSpPr>
        <p:spPr bwMode="auto">
          <a:xfrm>
            <a:off x="317500" y="2862263"/>
            <a:ext cx="15065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Surface area</a:t>
            </a:r>
          </a:p>
        </p:txBody>
      </p:sp>
      <p:sp>
        <p:nvSpPr>
          <p:cNvPr id="12302" name="TextBox 264"/>
          <p:cNvSpPr txBox="1">
            <a:spLocks noChangeArrowheads="1"/>
          </p:cNvSpPr>
          <p:nvPr/>
        </p:nvSpPr>
        <p:spPr bwMode="auto">
          <a:xfrm>
            <a:off x="2574925" y="2862263"/>
            <a:ext cx="1481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Pore volume</a:t>
            </a:r>
          </a:p>
        </p:txBody>
      </p:sp>
      <p:sp>
        <p:nvSpPr>
          <p:cNvPr id="12303" name="TextBox 265"/>
          <p:cNvSpPr txBox="1">
            <a:spLocks noChangeArrowheads="1"/>
          </p:cNvSpPr>
          <p:nvPr/>
        </p:nvSpPr>
        <p:spPr bwMode="auto">
          <a:xfrm>
            <a:off x="4854575" y="2862263"/>
            <a:ext cx="1955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Largest pore size</a:t>
            </a:r>
          </a:p>
        </p:txBody>
      </p:sp>
      <p:sp>
        <p:nvSpPr>
          <p:cNvPr id="12304" name="TextBox 266"/>
          <p:cNvSpPr txBox="1">
            <a:spLocks noChangeArrowheads="1"/>
          </p:cNvSpPr>
          <p:nvPr/>
        </p:nvSpPr>
        <p:spPr bwMode="auto">
          <a:xfrm>
            <a:off x="7112000" y="2862263"/>
            <a:ext cx="15176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Pore limiting </a:t>
            </a:r>
          </a:p>
          <a:p>
            <a:r>
              <a:rPr lang="en-GB" altLang="en-US" dirty="0"/>
              <a:t>diameter</a:t>
            </a:r>
          </a:p>
        </p:txBody>
      </p:sp>
      <p:sp>
        <p:nvSpPr>
          <p:cNvPr id="12305" name="TextBox 271"/>
          <p:cNvSpPr txBox="1">
            <a:spLocks noChangeArrowheads="1"/>
          </p:cNvSpPr>
          <p:nvPr/>
        </p:nvSpPr>
        <p:spPr bwMode="auto">
          <a:xfrm>
            <a:off x="347663" y="3703638"/>
            <a:ext cx="4403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 dirty="0"/>
              <a:t>Adsorptive (functional) characteristics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01638" y="4176713"/>
            <a:ext cx="2538412" cy="2506662"/>
            <a:chOff x="401638" y="4176713"/>
            <a:chExt cx="2538412" cy="2506662"/>
          </a:xfrm>
        </p:grpSpPr>
        <p:grpSp>
          <p:nvGrpSpPr>
            <p:cNvPr id="12298" name="Group 228"/>
            <p:cNvGrpSpPr>
              <a:grpSpLocks/>
            </p:cNvGrpSpPr>
            <p:nvPr/>
          </p:nvGrpSpPr>
          <p:grpSpPr bwMode="auto">
            <a:xfrm>
              <a:off x="401638" y="4176713"/>
              <a:ext cx="2262187" cy="2189162"/>
              <a:chOff x="402299" y="4310640"/>
              <a:chExt cx="2261994" cy="2190113"/>
            </a:xfrm>
          </p:grpSpPr>
          <p:grpSp>
            <p:nvGrpSpPr>
              <p:cNvPr id="12323" name="Group 117781"/>
              <p:cNvGrpSpPr>
                <a:grpSpLocks/>
              </p:cNvGrpSpPr>
              <p:nvPr/>
            </p:nvGrpSpPr>
            <p:grpSpPr bwMode="auto">
              <a:xfrm>
                <a:off x="402299" y="4310640"/>
                <a:ext cx="2261994" cy="2190113"/>
                <a:chOff x="402299" y="3497838"/>
                <a:chExt cx="2261994" cy="2190113"/>
              </a:xfrm>
            </p:grpSpPr>
            <p:cxnSp>
              <p:nvCxnSpPr>
                <p:cNvPr id="117768" name="Straight Arrow Connector 117767"/>
                <p:cNvCxnSpPr/>
                <p:nvPr/>
              </p:nvCxnSpPr>
              <p:spPr>
                <a:xfrm flipV="1">
                  <a:off x="772154" y="3602659"/>
                  <a:ext cx="0" cy="171524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Straight Arrow Connector 226"/>
                <p:cNvCxnSpPr/>
                <p:nvPr/>
              </p:nvCxnSpPr>
              <p:spPr>
                <a:xfrm>
                  <a:off x="772154" y="5309962"/>
                  <a:ext cx="1866741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7779" name="Freeform 117778"/>
                <p:cNvSpPr/>
                <p:nvPr/>
              </p:nvSpPr>
              <p:spPr>
                <a:xfrm>
                  <a:off x="772154" y="3950472"/>
                  <a:ext cx="1752450" cy="1351550"/>
                </a:xfrm>
                <a:custGeom>
                  <a:avLst/>
                  <a:gdLst>
                    <a:gd name="connsiteX0" fmla="*/ 0 w 1753299"/>
                    <a:gd name="connsiteY0" fmla="*/ 1350627 h 1350627"/>
                    <a:gd name="connsiteX1" fmla="*/ 201336 w 1753299"/>
                    <a:gd name="connsiteY1" fmla="*/ 956345 h 1350627"/>
                    <a:gd name="connsiteX2" fmla="*/ 520118 w 1753299"/>
                    <a:gd name="connsiteY2" fmla="*/ 553673 h 1350627"/>
                    <a:gd name="connsiteX3" fmla="*/ 864066 w 1753299"/>
                    <a:gd name="connsiteY3" fmla="*/ 276836 h 1350627"/>
                    <a:gd name="connsiteX4" fmla="*/ 1216404 w 1753299"/>
                    <a:gd name="connsiteY4" fmla="*/ 109057 h 1350627"/>
                    <a:gd name="connsiteX5" fmla="*/ 1518407 w 1753299"/>
                    <a:gd name="connsiteY5" fmla="*/ 25167 h 1350627"/>
                    <a:gd name="connsiteX6" fmla="*/ 1753299 w 1753299"/>
                    <a:gd name="connsiteY6" fmla="*/ 0 h 1350627"/>
                    <a:gd name="connsiteX7" fmla="*/ 1753299 w 1753299"/>
                    <a:gd name="connsiteY7" fmla="*/ 0 h 1350627"/>
                    <a:gd name="connsiteX8" fmla="*/ 1753299 w 1753299"/>
                    <a:gd name="connsiteY8" fmla="*/ 0 h 13506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53299" h="1350627">
                      <a:moveTo>
                        <a:pt x="0" y="1350627"/>
                      </a:moveTo>
                      <a:cubicBezTo>
                        <a:pt x="57325" y="1219899"/>
                        <a:pt x="114650" y="1089171"/>
                        <a:pt x="201336" y="956345"/>
                      </a:cubicBezTo>
                      <a:cubicBezTo>
                        <a:pt x="288022" y="823519"/>
                        <a:pt x="409663" y="666924"/>
                        <a:pt x="520118" y="553673"/>
                      </a:cubicBezTo>
                      <a:cubicBezTo>
                        <a:pt x="630573" y="440421"/>
                        <a:pt x="748018" y="350939"/>
                        <a:pt x="864066" y="276836"/>
                      </a:cubicBezTo>
                      <a:cubicBezTo>
                        <a:pt x="980114" y="202733"/>
                        <a:pt x="1107347" y="151002"/>
                        <a:pt x="1216404" y="109057"/>
                      </a:cubicBezTo>
                      <a:cubicBezTo>
                        <a:pt x="1325461" y="67112"/>
                        <a:pt x="1428925" y="43343"/>
                        <a:pt x="1518407" y="25167"/>
                      </a:cubicBezTo>
                      <a:cubicBezTo>
                        <a:pt x="1607890" y="6991"/>
                        <a:pt x="1753299" y="0"/>
                        <a:pt x="1753299" y="0"/>
                      </a:cubicBezTo>
                      <a:lnTo>
                        <a:pt x="1753299" y="0"/>
                      </a:lnTo>
                      <a:lnTo>
                        <a:pt x="1753299" y="0"/>
                      </a:ln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12328" name="TextBox 117779"/>
                <p:cNvSpPr txBox="1">
                  <a:spLocks noChangeArrowheads="1"/>
                </p:cNvSpPr>
                <p:nvPr/>
              </p:nvSpPr>
              <p:spPr bwMode="auto">
                <a:xfrm>
                  <a:off x="402299" y="3497838"/>
                  <a:ext cx="31290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GB" altLang="en-US" dirty="0"/>
                    <a:t>q</a:t>
                  </a:r>
                </a:p>
              </p:txBody>
            </p:sp>
            <p:sp>
              <p:nvSpPr>
                <p:cNvPr id="12329" name="TextBox 231"/>
                <p:cNvSpPr txBox="1">
                  <a:spLocks noChangeArrowheads="1"/>
                </p:cNvSpPr>
                <p:nvPr/>
              </p:nvSpPr>
              <p:spPr bwMode="auto">
                <a:xfrm>
                  <a:off x="2325739" y="5318619"/>
                  <a:ext cx="338554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GB" altLang="en-US" dirty="0"/>
                    <a:t>P</a:t>
                  </a:r>
                </a:p>
              </p:txBody>
            </p:sp>
          </p:grpSp>
          <p:cxnSp>
            <p:nvCxnSpPr>
              <p:cNvPr id="117786" name="Straight Connector 117785"/>
              <p:cNvCxnSpPr>
                <a:stCxn id="117779" idx="0"/>
              </p:cNvCxnSpPr>
              <p:nvPr/>
            </p:nvCxnSpPr>
            <p:spPr>
              <a:xfrm flipV="1">
                <a:off x="772154" y="4537751"/>
                <a:ext cx="609548" cy="1577073"/>
              </a:xfrm>
              <a:prstGeom prst="line">
                <a:avLst/>
              </a:prstGeom>
              <a:ln w="15875">
                <a:solidFill>
                  <a:srgbClr val="66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306" name="TextBox 229"/>
            <p:cNvSpPr txBox="1">
              <a:spLocks noChangeArrowheads="1"/>
            </p:cNvSpPr>
            <p:nvPr/>
          </p:nvSpPr>
          <p:spPr bwMode="auto">
            <a:xfrm>
              <a:off x="593725" y="6313488"/>
              <a:ext cx="234632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GB" altLang="en-US" dirty="0"/>
                <a:t>Henry’s constant, K</a:t>
              </a:r>
              <a:r>
                <a:rPr lang="en-GB" altLang="en-US" baseline="-25000" dirty="0"/>
                <a:t>H</a:t>
              </a:r>
            </a:p>
          </p:txBody>
        </p:sp>
        <p:cxnSp>
          <p:nvCxnSpPr>
            <p:cNvPr id="233" name="Straight Connector 232"/>
            <p:cNvCxnSpPr/>
            <p:nvPr/>
          </p:nvCxnSpPr>
          <p:spPr>
            <a:xfrm>
              <a:off x="1236663" y="4806950"/>
              <a:ext cx="31591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08" name="Rectangle 239"/>
            <p:cNvSpPr>
              <a:spLocks noChangeArrowheads="1"/>
            </p:cNvSpPr>
            <p:nvPr/>
          </p:nvSpPr>
          <p:spPr bwMode="auto">
            <a:xfrm>
              <a:off x="1349375" y="4419600"/>
              <a:ext cx="4492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GB" altLang="en-US" dirty="0"/>
                <a:t>K</a:t>
              </a:r>
              <a:r>
                <a:rPr lang="en-GB" altLang="en-US" baseline="-25000" dirty="0"/>
                <a:t>H</a:t>
              </a:r>
            </a:p>
          </p:txBody>
        </p:sp>
      </p:grpSp>
      <p:sp>
        <p:nvSpPr>
          <p:cNvPr id="12309" name="TextBox 276"/>
          <p:cNvSpPr txBox="1">
            <a:spLocks noChangeArrowheads="1"/>
          </p:cNvSpPr>
          <p:nvPr/>
        </p:nvSpPr>
        <p:spPr bwMode="auto">
          <a:xfrm>
            <a:off x="3605213" y="6313488"/>
            <a:ext cx="2357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Working capacity, </a:t>
            </a:r>
            <a:r>
              <a:rPr lang="el-GR" altLang="en-US"/>
              <a:t>Δ</a:t>
            </a:r>
            <a:r>
              <a:rPr lang="en-GB" altLang="en-US" dirty="0"/>
              <a:t>N</a:t>
            </a:r>
            <a:endParaRPr lang="en-GB" altLang="en-US" baseline="-25000" dirty="0"/>
          </a:p>
        </p:txBody>
      </p:sp>
      <p:sp>
        <p:nvSpPr>
          <p:cNvPr id="12310" name="Rectangle 240"/>
          <p:cNvSpPr>
            <a:spLocks noChangeArrowheads="1"/>
          </p:cNvSpPr>
          <p:nvPr/>
        </p:nvSpPr>
        <p:spPr bwMode="auto">
          <a:xfrm>
            <a:off x="3240088" y="4932363"/>
            <a:ext cx="50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en-US"/>
              <a:t>Δ</a:t>
            </a:r>
            <a:r>
              <a:rPr lang="en-GB" altLang="en-US" dirty="0"/>
              <a:t>N</a:t>
            </a:r>
          </a:p>
        </p:txBody>
      </p:sp>
      <p:cxnSp>
        <p:nvCxnSpPr>
          <p:cNvPr id="243" name="Straight Connector 242"/>
          <p:cNvCxnSpPr/>
          <p:nvPr/>
        </p:nvCxnSpPr>
        <p:spPr>
          <a:xfrm flipH="1">
            <a:off x="3606800" y="4646613"/>
            <a:ext cx="1747838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/>
          <p:cNvCxnSpPr/>
          <p:nvPr/>
        </p:nvCxnSpPr>
        <p:spPr>
          <a:xfrm flipH="1" flipV="1">
            <a:off x="3598863" y="5780088"/>
            <a:ext cx="3381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/>
          <p:cNvCxnSpPr/>
          <p:nvPr/>
        </p:nvCxnSpPr>
        <p:spPr>
          <a:xfrm>
            <a:off x="3738563" y="4648200"/>
            <a:ext cx="3175" cy="1149350"/>
          </a:xfrm>
          <a:prstGeom prst="line">
            <a:avLst/>
          </a:prstGeom>
          <a:ln w="19050">
            <a:solidFill>
              <a:srgbClr val="6699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" name="TextBox 28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627336" y="6313964"/>
            <a:ext cx="2121671" cy="530273"/>
          </a:xfrm>
          <a:prstGeom prst="rect">
            <a:avLst/>
          </a:prstGeom>
          <a:blipFill>
            <a:blip r:embed="rId2"/>
            <a:stretch>
              <a:fillRect l="-2299" t="-43678" r="-8908" b="-60920"/>
            </a:stretch>
          </a:blipFill>
        </p:spPr>
        <p:txBody>
          <a:bodyPr/>
          <a:lstStyle/>
          <a:p>
            <a:r>
              <a:rPr lang="en-GB" dirty="0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1892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1" grpId="0"/>
      <p:bldP spid="12302" grpId="0"/>
      <p:bldP spid="12303" grpId="0"/>
      <p:bldP spid="12304" grpId="0"/>
      <p:bldP spid="12305" grpId="0"/>
      <p:bldP spid="12309" grpId="0"/>
      <p:bldP spid="28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50800"/>
            <a:ext cx="91440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0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Computational screening: concepts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765175"/>
            <a:ext cx="9144000" cy="714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sym typeface="Wingdings" panose="05000000000000000000" pitchFamily="2" charset="2"/>
              </a:rPr>
              <a:t>	</a:t>
            </a:r>
            <a:endParaRPr lang="en-GB" altLang="en-US" sz="1600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sp>
        <p:nvSpPr>
          <p:cNvPr id="13316" name="TextBox 117790"/>
          <p:cNvSpPr txBox="1">
            <a:spLocks noChangeArrowheads="1"/>
          </p:cNvSpPr>
          <p:nvPr/>
        </p:nvSpPr>
        <p:spPr bwMode="auto">
          <a:xfrm>
            <a:off x="519113" y="3497263"/>
            <a:ext cx="2967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 dirty="0"/>
              <a:t>Structural characteristics</a:t>
            </a:r>
          </a:p>
        </p:txBody>
      </p:sp>
      <p:sp>
        <p:nvSpPr>
          <p:cNvPr id="13317" name="TextBox 271"/>
          <p:cNvSpPr txBox="1">
            <a:spLocks noChangeArrowheads="1"/>
          </p:cNvSpPr>
          <p:nvPr/>
        </p:nvSpPr>
        <p:spPr bwMode="auto">
          <a:xfrm>
            <a:off x="5481638" y="3359150"/>
            <a:ext cx="3133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 dirty="0"/>
              <a:t>Desired adsorptive </a:t>
            </a:r>
          </a:p>
          <a:p>
            <a:r>
              <a:rPr lang="en-GB" altLang="en-US" b="1" dirty="0"/>
              <a:t>(functional) characteristics</a:t>
            </a:r>
          </a:p>
        </p:txBody>
      </p:sp>
      <p:sp>
        <p:nvSpPr>
          <p:cNvPr id="5" name="Left-Right Arrow 4"/>
          <p:cNvSpPr/>
          <p:nvPr/>
        </p:nvSpPr>
        <p:spPr>
          <a:xfrm>
            <a:off x="3867150" y="3522663"/>
            <a:ext cx="1141413" cy="319087"/>
          </a:xfrm>
          <a:prstGeom prst="left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853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50800"/>
            <a:ext cx="91440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0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Computational screening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765175"/>
            <a:ext cx="9144000" cy="714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sym typeface="Wingdings" panose="05000000000000000000" pitchFamily="2" charset="2"/>
              </a:rPr>
              <a:t>	</a:t>
            </a:r>
            <a:endParaRPr lang="en-GB" altLang="en-US" sz="1600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569913" y="6386195"/>
            <a:ext cx="3814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en-US" dirty="0">
                <a:latin typeface="AdvPSAEE1"/>
              </a:rPr>
              <a:t>Energy Environ. Sci.</a:t>
            </a:r>
            <a:r>
              <a:rPr lang="fr-FR" altLang="en-US" dirty="0">
                <a:latin typeface="AdvPSAED1"/>
              </a:rPr>
              <a:t>, 2012, </a:t>
            </a:r>
            <a:r>
              <a:rPr lang="fr-FR" altLang="en-US" dirty="0">
                <a:latin typeface="AdvPSAED8"/>
              </a:rPr>
              <a:t>5</a:t>
            </a:r>
            <a:r>
              <a:rPr lang="fr-FR" altLang="en-US" dirty="0">
                <a:latin typeface="AdvPSAED1"/>
              </a:rPr>
              <a:t>, 9849</a:t>
            </a:r>
            <a:endParaRPr lang="en-GB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17" y="2317363"/>
            <a:ext cx="8535513" cy="26098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797" y="5148601"/>
            <a:ext cx="8058141" cy="1132407"/>
          </a:xfrm>
          <a:prstGeom prst="rect">
            <a:avLst/>
          </a:prstGeom>
        </p:spPr>
      </p:pic>
      <p:sp>
        <p:nvSpPr>
          <p:cNvPr id="8" name="TextBox 58"/>
          <p:cNvSpPr txBox="1">
            <a:spLocks noChangeArrowheads="1"/>
          </p:cNvSpPr>
          <p:nvPr/>
        </p:nvSpPr>
        <p:spPr bwMode="auto">
          <a:xfrm>
            <a:off x="663893" y="1013460"/>
            <a:ext cx="83399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400" dirty="0" smtClean="0"/>
              <a:t>Early efforts focused on specific characteristics of materials,</a:t>
            </a:r>
            <a:br>
              <a:rPr lang="en-GB" altLang="en-US" sz="2400" dirty="0" smtClean="0"/>
            </a:br>
            <a:r>
              <a:rPr lang="en-GB" altLang="en-US" sz="2400" dirty="0" smtClean="0"/>
              <a:t>such as working capacity. These characteristics can be </a:t>
            </a:r>
            <a:br>
              <a:rPr lang="en-GB" altLang="en-US" sz="2400" dirty="0" smtClean="0"/>
            </a:br>
            <a:r>
              <a:rPr lang="en-GB" altLang="en-US" sz="2400" dirty="0" smtClean="0"/>
              <a:t>obtained from molecular simulations alone.  </a:t>
            </a: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1349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50800"/>
            <a:ext cx="91440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0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Computational screening: towards real processes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765175"/>
            <a:ext cx="9144000" cy="714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sym typeface="Wingdings" panose="05000000000000000000" pitchFamily="2" charset="2"/>
              </a:rPr>
              <a:t>	</a:t>
            </a:r>
            <a:endParaRPr lang="en-GB" altLang="en-US" sz="1600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pic>
        <p:nvPicPr>
          <p:cNvPr id="15364" name="Picture 7" descr="irmo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3" y="1503363"/>
            <a:ext cx="6191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5" descr="mof1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2732088"/>
            <a:ext cx="688975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7" descr="mof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490663"/>
            <a:ext cx="503237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9" descr="mof2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2859088"/>
            <a:ext cx="635000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8" name="Group 12"/>
          <p:cNvGrpSpPr>
            <a:grpSpLocks/>
          </p:cNvGrpSpPr>
          <p:nvPr/>
        </p:nvGrpSpPr>
        <p:grpSpPr bwMode="auto">
          <a:xfrm>
            <a:off x="646113" y="1555750"/>
            <a:ext cx="1320800" cy="1303338"/>
            <a:chOff x="482600" y="1892300"/>
            <a:chExt cx="3543300" cy="3467100"/>
          </a:xfrm>
        </p:grpSpPr>
        <p:sp>
          <p:nvSpPr>
            <p:cNvPr id="15388" name="Oval 24"/>
            <p:cNvSpPr>
              <a:spLocks noChangeArrowheads="1"/>
            </p:cNvSpPr>
            <p:nvPr/>
          </p:nvSpPr>
          <p:spPr bwMode="auto">
            <a:xfrm>
              <a:off x="482600" y="1892300"/>
              <a:ext cx="3543300" cy="3467100"/>
            </a:xfrm>
            <a:prstGeom prst="ellipse">
              <a:avLst/>
            </a:prstGeom>
            <a:gradFill rotWithShape="1">
              <a:gsLst>
                <a:gs pos="0">
                  <a:srgbClr val="FF7D7D"/>
                </a:gs>
                <a:gs pos="100000">
                  <a:srgbClr val="FF0000">
                    <a:alpha val="1200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5389" name="Oval 25"/>
            <p:cNvSpPr>
              <a:spLocks noChangeArrowheads="1"/>
            </p:cNvSpPr>
            <p:nvPr/>
          </p:nvSpPr>
          <p:spPr bwMode="auto">
            <a:xfrm>
              <a:off x="1320800" y="2844800"/>
              <a:ext cx="88900" cy="889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5390" name="Oval 26"/>
            <p:cNvSpPr>
              <a:spLocks noChangeArrowheads="1"/>
            </p:cNvSpPr>
            <p:nvPr/>
          </p:nvSpPr>
          <p:spPr bwMode="auto">
            <a:xfrm>
              <a:off x="1473200" y="2997200"/>
              <a:ext cx="88900" cy="889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5391" name="Oval 27"/>
            <p:cNvSpPr>
              <a:spLocks noChangeArrowheads="1"/>
            </p:cNvSpPr>
            <p:nvPr/>
          </p:nvSpPr>
          <p:spPr bwMode="auto">
            <a:xfrm>
              <a:off x="1905000" y="2743200"/>
              <a:ext cx="88900" cy="889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5392" name="Oval 29"/>
            <p:cNvSpPr>
              <a:spLocks noChangeArrowheads="1"/>
            </p:cNvSpPr>
            <p:nvPr/>
          </p:nvSpPr>
          <p:spPr bwMode="auto">
            <a:xfrm>
              <a:off x="1397000" y="3568700"/>
              <a:ext cx="88900" cy="889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5393" name="Oval 30"/>
            <p:cNvSpPr>
              <a:spLocks noChangeArrowheads="1"/>
            </p:cNvSpPr>
            <p:nvPr/>
          </p:nvSpPr>
          <p:spPr bwMode="auto">
            <a:xfrm>
              <a:off x="1981200" y="3302000"/>
              <a:ext cx="88900" cy="889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5394" name="Oval 32"/>
            <p:cNvSpPr>
              <a:spLocks noChangeArrowheads="1"/>
            </p:cNvSpPr>
            <p:nvPr/>
          </p:nvSpPr>
          <p:spPr bwMode="auto">
            <a:xfrm>
              <a:off x="1701800" y="3302000"/>
              <a:ext cx="88900" cy="889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5395" name="Oval 34"/>
            <p:cNvSpPr>
              <a:spLocks noChangeArrowheads="1"/>
            </p:cNvSpPr>
            <p:nvPr/>
          </p:nvSpPr>
          <p:spPr bwMode="auto">
            <a:xfrm>
              <a:off x="2006600" y="3619500"/>
              <a:ext cx="88900" cy="889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5396" name="Oval 35"/>
            <p:cNvSpPr>
              <a:spLocks noChangeArrowheads="1"/>
            </p:cNvSpPr>
            <p:nvPr/>
          </p:nvSpPr>
          <p:spPr bwMode="auto">
            <a:xfrm>
              <a:off x="2730500" y="2489200"/>
              <a:ext cx="88900" cy="889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5397" name="Oval 36"/>
            <p:cNvSpPr>
              <a:spLocks noChangeArrowheads="1"/>
            </p:cNvSpPr>
            <p:nvPr/>
          </p:nvSpPr>
          <p:spPr bwMode="auto">
            <a:xfrm>
              <a:off x="927100" y="3073400"/>
              <a:ext cx="88900" cy="889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5398" name="Oval 37"/>
            <p:cNvSpPr>
              <a:spLocks noChangeArrowheads="1"/>
            </p:cNvSpPr>
            <p:nvPr/>
          </p:nvSpPr>
          <p:spPr bwMode="auto">
            <a:xfrm>
              <a:off x="1625600" y="3149600"/>
              <a:ext cx="88900" cy="889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5399" name="Oval 38"/>
            <p:cNvSpPr>
              <a:spLocks noChangeArrowheads="1"/>
            </p:cNvSpPr>
            <p:nvPr/>
          </p:nvSpPr>
          <p:spPr bwMode="auto">
            <a:xfrm>
              <a:off x="1993900" y="2387600"/>
              <a:ext cx="88900" cy="889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5400" name="Oval 39"/>
            <p:cNvSpPr>
              <a:spLocks noChangeArrowheads="1"/>
            </p:cNvSpPr>
            <p:nvPr/>
          </p:nvSpPr>
          <p:spPr bwMode="auto">
            <a:xfrm>
              <a:off x="2489200" y="2705100"/>
              <a:ext cx="88900" cy="889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5401" name="Oval 40"/>
            <p:cNvSpPr>
              <a:spLocks noChangeArrowheads="1"/>
            </p:cNvSpPr>
            <p:nvPr/>
          </p:nvSpPr>
          <p:spPr bwMode="auto">
            <a:xfrm>
              <a:off x="787400" y="4076700"/>
              <a:ext cx="88900" cy="889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5402" name="Oval 41"/>
            <p:cNvSpPr>
              <a:spLocks noChangeArrowheads="1"/>
            </p:cNvSpPr>
            <p:nvPr/>
          </p:nvSpPr>
          <p:spPr bwMode="auto">
            <a:xfrm>
              <a:off x="2311400" y="3492500"/>
              <a:ext cx="88900" cy="889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5403" name="Oval 43"/>
            <p:cNvSpPr>
              <a:spLocks noChangeArrowheads="1"/>
            </p:cNvSpPr>
            <p:nvPr/>
          </p:nvSpPr>
          <p:spPr bwMode="auto">
            <a:xfrm>
              <a:off x="1854200" y="3454400"/>
              <a:ext cx="88900" cy="889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5404" name="Oval 45"/>
            <p:cNvSpPr>
              <a:spLocks noChangeArrowheads="1"/>
            </p:cNvSpPr>
            <p:nvPr/>
          </p:nvSpPr>
          <p:spPr bwMode="auto">
            <a:xfrm>
              <a:off x="2159000" y="3771900"/>
              <a:ext cx="88900" cy="889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5405" name="Oval 46"/>
            <p:cNvSpPr>
              <a:spLocks noChangeArrowheads="1"/>
            </p:cNvSpPr>
            <p:nvPr/>
          </p:nvSpPr>
          <p:spPr bwMode="auto">
            <a:xfrm>
              <a:off x="1625600" y="3149600"/>
              <a:ext cx="88900" cy="889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5406" name="Oval 47"/>
            <p:cNvSpPr>
              <a:spLocks noChangeArrowheads="1"/>
            </p:cNvSpPr>
            <p:nvPr/>
          </p:nvSpPr>
          <p:spPr bwMode="auto">
            <a:xfrm>
              <a:off x="1778000" y="3302000"/>
              <a:ext cx="88900" cy="889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5407" name="Oval 48"/>
            <p:cNvSpPr>
              <a:spLocks noChangeArrowheads="1"/>
            </p:cNvSpPr>
            <p:nvPr/>
          </p:nvSpPr>
          <p:spPr bwMode="auto">
            <a:xfrm>
              <a:off x="2209800" y="3048000"/>
              <a:ext cx="88900" cy="889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5408" name="Oval 49"/>
            <p:cNvSpPr>
              <a:spLocks noChangeArrowheads="1"/>
            </p:cNvSpPr>
            <p:nvPr/>
          </p:nvSpPr>
          <p:spPr bwMode="auto">
            <a:xfrm>
              <a:off x="2819400" y="2832100"/>
              <a:ext cx="88900" cy="889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5409" name="Oval 50"/>
            <p:cNvSpPr>
              <a:spLocks noChangeArrowheads="1"/>
            </p:cNvSpPr>
            <p:nvPr/>
          </p:nvSpPr>
          <p:spPr bwMode="auto">
            <a:xfrm>
              <a:off x="1701800" y="3873500"/>
              <a:ext cx="88900" cy="889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5410" name="Oval 51"/>
            <p:cNvSpPr>
              <a:spLocks noChangeArrowheads="1"/>
            </p:cNvSpPr>
            <p:nvPr/>
          </p:nvSpPr>
          <p:spPr bwMode="auto">
            <a:xfrm>
              <a:off x="1701800" y="3924300"/>
              <a:ext cx="88900" cy="889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5411" name="Oval 53"/>
            <p:cNvSpPr>
              <a:spLocks noChangeArrowheads="1"/>
            </p:cNvSpPr>
            <p:nvPr/>
          </p:nvSpPr>
          <p:spPr bwMode="auto">
            <a:xfrm>
              <a:off x="2006600" y="3606800"/>
              <a:ext cx="88900" cy="889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5412" name="Oval 56"/>
            <p:cNvSpPr>
              <a:spLocks noChangeArrowheads="1"/>
            </p:cNvSpPr>
            <p:nvPr/>
          </p:nvSpPr>
          <p:spPr bwMode="auto">
            <a:xfrm>
              <a:off x="1778000" y="3302000"/>
              <a:ext cx="88900" cy="889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5413" name="Oval 57"/>
            <p:cNvSpPr>
              <a:spLocks noChangeArrowheads="1"/>
            </p:cNvSpPr>
            <p:nvPr/>
          </p:nvSpPr>
          <p:spPr bwMode="auto">
            <a:xfrm>
              <a:off x="1930400" y="3213100"/>
              <a:ext cx="88900" cy="889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5414" name="Oval 58"/>
            <p:cNvSpPr>
              <a:spLocks noChangeArrowheads="1"/>
            </p:cNvSpPr>
            <p:nvPr/>
          </p:nvSpPr>
          <p:spPr bwMode="auto">
            <a:xfrm>
              <a:off x="1333500" y="2425700"/>
              <a:ext cx="88900" cy="889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5415" name="Oval 60"/>
            <p:cNvSpPr>
              <a:spLocks noChangeArrowheads="1"/>
            </p:cNvSpPr>
            <p:nvPr/>
          </p:nvSpPr>
          <p:spPr bwMode="auto">
            <a:xfrm>
              <a:off x="1244600" y="4178300"/>
              <a:ext cx="88900" cy="889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5416" name="Oval 63"/>
            <p:cNvSpPr>
              <a:spLocks noChangeArrowheads="1"/>
            </p:cNvSpPr>
            <p:nvPr/>
          </p:nvSpPr>
          <p:spPr bwMode="auto">
            <a:xfrm>
              <a:off x="2146300" y="3276600"/>
              <a:ext cx="88900" cy="889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5417" name="Oval 65"/>
            <p:cNvSpPr>
              <a:spLocks noChangeArrowheads="1"/>
            </p:cNvSpPr>
            <p:nvPr/>
          </p:nvSpPr>
          <p:spPr bwMode="auto">
            <a:xfrm>
              <a:off x="1625600" y="4305300"/>
              <a:ext cx="88900" cy="889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5418" name="Oval 66"/>
            <p:cNvSpPr>
              <a:spLocks noChangeArrowheads="1"/>
            </p:cNvSpPr>
            <p:nvPr/>
          </p:nvSpPr>
          <p:spPr bwMode="auto">
            <a:xfrm>
              <a:off x="1409700" y="3378200"/>
              <a:ext cx="88900" cy="889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5419" name="Oval 67"/>
            <p:cNvSpPr>
              <a:spLocks noChangeArrowheads="1"/>
            </p:cNvSpPr>
            <p:nvPr/>
          </p:nvSpPr>
          <p:spPr bwMode="auto">
            <a:xfrm>
              <a:off x="1625600" y="3695700"/>
              <a:ext cx="88900" cy="889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5420" name="Oval 68"/>
            <p:cNvSpPr>
              <a:spLocks noChangeArrowheads="1"/>
            </p:cNvSpPr>
            <p:nvPr/>
          </p:nvSpPr>
          <p:spPr bwMode="auto">
            <a:xfrm>
              <a:off x="2387600" y="2400300"/>
              <a:ext cx="88900" cy="889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5421" name="Oval 70"/>
            <p:cNvSpPr>
              <a:spLocks noChangeArrowheads="1"/>
            </p:cNvSpPr>
            <p:nvPr/>
          </p:nvSpPr>
          <p:spPr bwMode="auto">
            <a:xfrm>
              <a:off x="2006600" y="4178300"/>
              <a:ext cx="88900" cy="889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5422" name="Oval 73"/>
            <p:cNvSpPr>
              <a:spLocks noChangeArrowheads="1"/>
            </p:cNvSpPr>
            <p:nvPr/>
          </p:nvSpPr>
          <p:spPr bwMode="auto">
            <a:xfrm>
              <a:off x="2235200" y="4241800"/>
              <a:ext cx="88900" cy="889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  <p:grpSp>
          <p:nvGrpSpPr>
            <p:cNvPr id="15423" name="Group 76"/>
            <p:cNvGrpSpPr>
              <a:grpSpLocks/>
            </p:cNvGrpSpPr>
            <p:nvPr/>
          </p:nvGrpSpPr>
          <p:grpSpPr bwMode="auto">
            <a:xfrm>
              <a:off x="2781300" y="2946400"/>
              <a:ext cx="1104900" cy="1397000"/>
              <a:chOff x="1456" y="1864"/>
              <a:chExt cx="696" cy="880"/>
            </a:xfrm>
          </p:grpSpPr>
          <p:sp>
            <p:nvSpPr>
              <p:cNvPr id="15496" name="Oval 28"/>
              <p:cNvSpPr>
                <a:spLocks noChangeArrowheads="1"/>
              </p:cNvSpPr>
              <p:nvPr/>
            </p:nvSpPr>
            <p:spPr bwMode="auto">
              <a:xfrm>
                <a:off x="1464" y="1864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5497" name="Oval 31"/>
              <p:cNvSpPr>
                <a:spLocks noChangeArrowheads="1"/>
              </p:cNvSpPr>
              <p:nvPr/>
            </p:nvSpPr>
            <p:spPr bwMode="auto">
              <a:xfrm>
                <a:off x="1544" y="2008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5498" name="Oval 33"/>
              <p:cNvSpPr>
                <a:spLocks noChangeArrowheads="1"/>
              </p:cNvSpPr>
              <p:nvPr/>
            </p:nvSpPr>
            <p:spPr bwMode="auto">
              <a:xfrm>
                <a:off x="1704" y="2032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5499" name="Oval 42"/>
              <p:cNvSpPr>
                <a:spLocks noChangeArrowheads="1"/>
              </p:cNvSpPr>
              <p:nvPr/>
            </p:nvSpPr>
            <p:spPr bwMode="auto">
              <a:xfrm>
                <a:off x="1640" y="2104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5500" name="Oval 44"/>
              <p:cNvSpPr>
                <a:spLocks noChangeArrowheads="1"/>
              </p:cNvSpPr>
              <p:nvPr/>
            </p:nvSpPr>
            <p:spPr bwMode="auto">
              <a:xfrm>
                <a:off x="1800" y="2128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5501" name="Oval 52"/>
              <p:cNvSpPr>
                <a:spLocks noChangeArrowheads="1"/>
              </p:cNvSpPr>
              <p:nvPr/>
            </p:nvSpPr>
            <p:spPr bwMode="auto">
              <a:xfrm>
                <a:off x="1736" y="2200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5502" name="Oval 54"/>
              <p:cNvSpPr>
                <a:spLocks noChangeArrowheads="1"/>
              </p:cNvSpPr>
              <p:nvPr/>
            </p:nvSpPr>
            <p:spPr bwMode="auto">
              <a:xfrm>
                <a:off x="2096" y="1944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5503" name="Oval 55"/>
              <p:cNvSpPr>
                <a:spLocks noChangeArrowheads="1"/>
              </p:cNvSpPr>
              <p:nvPr/>
            </p:nvSpPr>
            <p:spPr bwMode="auto">
              <a:xfrm>
                <a:off x="1456" y="2472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5504" name="Oval 59"/>
              <p:cNvSpPr>
                <a:spLocks noChangeArrowheads="1"/>
              </p:cNvSpPr>
              <p:nvPr/>
            </p:nvSpPr>
            <p:spPr bwMode="auto">
              <a:xfrm>
                <a:off x="1848" y="1880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5505" name="Oval 61"/>
              <p:cNvSpPr>
                <a:spLocks noChangeArrowheads="1"/>
              </p:cNvSpPr>
              <p:nvPr/>
            </p:nvSpPr>
            <p:spPr bwMode="auto">
              <a:xfrm>
                <a:off x="1536" y="2368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5506" name="Oval 62"/>
              <p:cNvSpPr>
                <a:spLocks noChangeArrowheads="1"/>
              </p:cNvSpPr>
              <p:nvPr/>
            </p:nvSpPr>
            <p:spPr bwMode="auto">
              <a:xfrm>
                <a:off x="1832" y="2296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5507" name="Oval 64"/>
              <p:cNvSpPr>
                <a:spLocks noChangeArrowheads="1"/>
              </p:cNvSpPr>
              <p:nvPr/>
            </p:nvSpPr>
            <p:spPr bwMode="auto">
              <a:xfrm>
                <a:off x="1968" y="2160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5508" name="Oval 69"/>
              <p:cNvSpPr>
                <a:spLocks noChangeArrowheads="1"/>
              </p:cNvSpPr>
              <p:nvPr/>
            </p:nvSpPr>
            <p:spPr bwMode="auto">
              <a:xfrm>
                <a:off x="1848" y="2688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5509" name="Oval 71"/>
              <p:cNvSpPr>
                <a:spLocks noChangeArrowheads="1"/>
              </p:cNvSpPr>
              <p:nvPr/>
            </p:nvSpPr>
            <p:spPr bwMode="auto">
              <a:xfrm>
                <a:off x="1632" y="2464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5510" name="Oval 72"/>
              <p:cNvSpPr>
                <a:spLocks noChangeArrowheads="1"/>
              </p:cNvSpPr>
              <p:nvPr/>
            </p:nvSpPr>
            <p:spPr bwMode="auto">
              <a:xfrm>
                <a:off x="1928" y="2392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5511" name="Oval 74"/>
              <p:cNvSpPr>
                <a:spLocks noChangeArrowheads="1"/>
              </p:cNvSpPr>
              <p:nvPr/>
            </p:nvSpPr>
            <p:spPr bwMode="auto">
              <a:xfrm>
                <a:off x="2088" y="2416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5512" name="Oval 75"/>
              <p:cNvSpPr>
                <a:spLocks noChangeArrowheads="1"/>
              </p:cNvSpPr>
              <p:nvPr/>
            </p:nvSpPr>
            <p:spPr bwMode="auto">
              <a:xfrm>
                <a:off x="1648" y="2664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</p:grpSp>
        <p:grpSp>
          <p:nvGrpSpPr>
            <p:cNvPr id="15424" name="Group 77"/>
            <p:cNvGrpSpPr>
              <a:grpSpLocks/>
            </p:cNvGrpSpPr>
            <p:nvPr/>
          </p:nvGrpSpPr>
          <p:grpSpPr bwMode="auto">
            <a:xfrm rot="1778888">
              <a:off x="2057400" y="3860800"/>
              <a:ext cx="1104900" cy="1397000"/>
              <a:chOff x="1456" y="1864"/>
              <a:chExt cx="696" cy="880"/>
            </a:xfrm>
          </p:grpSpPr>
          <p:sp>
            <p:nvSpPr>
              <p:cNvPr id="15479" name="Oval 78"/>
              <p:cNvSpPr>
                <a:spLocks noChangeArrowheads="1"/>
              </p:cNvSpPr>
              <p:nvPr/>
            </p:nvSpPr>
            <p:spPr bwMode="auto">
              <a:xfrm>
                <a:off x="1464" y="1864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5480" name="Oval 79"/>
              <p:cNvSpPr>
                <a:spLocks noChangeArrowheads="1"/>
              </p:cNvSpPr>
              <p:nvPr/>
            </p:nvSpPr>
            <p:spPr bwMode="auto">
              <a:xfrm>
                <a:off x="1544" y="2008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5481" name="Oval 80"/>
              <p:cNvSpPr>
                <a:spLocks noChangeArrowheads="1"/>
              </p:cNvSpPr>
              <p:nvPr/>
            </p:nvSpPr>
            <p:spPr bwMode="auto">
              <a:xfrm>
                <a:off x="1704" y="2032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5482" name="Oval 81"/>
              <p:cNvSpPr>
                <a:spLocks noChangeArrowheads="1"/>
              </p:cNvSpPr>
              <p:nvPr/>
            </p:nvSpPr>
            <p:spPr bwMode="auto">
              <a:xfrm>
                <a:off x="1640" y="2104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5483" name="Oval 82"/>
              <p:cNvSpPr>
                <a:spLocks noChangeArrowheads="1"/>
              </p:cNvSpPr>
              <p:nvPr/>
            </p:nvSpPr>
            <p:spPr bwMode="auto">
              <a:xfrm>
                <a:off x="1800" y="2128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5484" name="Oval 83"/>
              <p:cNvSpPr>
                <a:spLocks noChangeArrowheads="1"/>
              </p:cNvSpPr>
              <p:nvPr/>
            </p:nvSpPr>
            <p:spPr bwMode="auto">
              <a:xfrm>
                <a:off x="1736" y="2200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5485" name="Oval 84"/>
              <p:cNvSpPr>
                <a:spLocks noChangeArrowheads="1"/>
              </p:cNvSpPr>
              <p:nvPr/>
            </p:nvSpPr>
            <p:spPr bwMode="auto">
              <a:xfrm>
                <a:off x="2096" y="1944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5486" name="Oval 85"/>
              <p:cNvSpPr>
                <a:spLocks noChangeArrowheads="1"/>
              </p:cNvSpPr>
              <p:nvPr/>
            </p:nvSpPr>
            <p:spPr bwMode="auto">
              <a:xfrm>
                <a:off x="1456" y="2472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5487" name="Oval 86"/>
              <p:cNvSpPr>
                <a:spLocks noChangeArrowheads="1"/>
              </p:cNvSpPr>
              <p:nvPr/>
            </p:nvSpPr>
            <p:spPr bwMode="auto">
              <a:xfrm>
                <a:off x="1848" y="1880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5488" name="Oval 87"/>
              <p:cNvSpPr>
                <a:spLocks noChangeArrowheads="1"/>
              </p:cNvSpPr>
              <p:nvPr/>
            </p:nvSpPr>
            <p:spPr bwMode="auto">
              <a:xfrm>
                <a:off x="1536" y="2368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5489" name="Oval 88"/>
              <p:cNvSpPr>
                <a:spLocks noChangeArrowheads="1"/>
              </p:cNvSpPr>
              <p:nvPr/>
            </p:nvSpPr>
            <p:spPr bwMode="auto">
              <a:xfrm>
                <a:off x="1832" y="2296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5490" name="Oval 89"/>
              <p:cNvSpPr>
                <a:spLocks noChangeArrowheads="1"/>
              </p:cNvSpPr>
              <p:nvPr/>
            </p:nvSpPr>
            <p:spPr bwMode="auto">
              <a:xfrm>
                <a:off x="1968" y="2160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5491" name="Oval 90"/>
              <p:cNvSpPr>
                <a:spLocks noChangeArrowheads="1"/>
              </p:cNvSpPr>
              <p:nvPr/>
            </p:nvSpPr>
            <p:spPr bwMode="auto">
              <a:xfrm>
                <a:off x="1848" y="2688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5492" name="Oval 91"/>
              <p:cNvSpPr>
                <a:spLocks noChangeArrowheads="1"/>
              </p:cNvSpPr>
              <p:nvPr/>
            </p:nvSpPr>
            <p:spPr bwMode="auto">
              <a:xfrm>
                <a:off x="1632" y="2464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5493" name="Oval 92"/>
              <p:cNvSpPr>
                <a:spLocks noChangeArrowheads="1"/>
              </p:cNvSpPr>
              <p:nvPr/>
            </p:nvSpPr>
            <p:spPr bwMode="auto">
              <a:xfrm>
                <a:off x="1928" y="2392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5494" name="Oval 93"/>
              <p:cNvSpPr>
                <a:spLocks noChangeArrowheads="1"/>
              </p:cNvSpPr>
              <p:nvPr/>
            </p:nvSpPr>
            <p:spPr bwMode="auto">
              <a:xfrm>
                <a:off x="2088" y="2416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5495" name="Oval 94"/>
              <p:cNvSpPr>
                <a:spLocks noChangeArrowheads="1"/>
              </p:cNvSpPr>
              <p:nvPr/>
            </p:nvSpPr>
            <p:spPr bwMode="auto">
              <a:xfrm>
                <a:off x="1648" y="2664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</p:grpSp>
        <p:grpSp>
          <p:nvGrpSpPr>
            <p:cNvPr id="15425" name="Group 95"/>
            <p:cNvGrpSpPr>
              <a:grpSpLocks/>
            </p:cNvGrpSpPr>
            <p:nvPr/>
          </p:nvGrpSpPr>
          <p:grpSpPr bwMode="auto">
            <a:xfrm rot="6644724">
              <a:off x="965200" y="2895600"/>
              <a:ext cx="1104900" cy="1397000"/>
              <a:chOff x="1456" y="1864"/>
              <a:chExt cx="696" cy="880"/>
            </a:xfrm>
          </p:grpSpPr>
          <p:sp>
            <p:nvSpPr>
              <p:cNvPr id="15462" name="Oval 96"/>
              <p:cNvSpPr>
                <a:spLocks noChangeArrowheads="1"/>
              </p:cNvSpPr>
              <p:nvPr/>
            </p:nvSpPr>
            <p:spPr bwMode="auto">
              <a:xfrm>
                <a:off x="1464" y="1864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5463" name="Oval 97"/>
              <p:cNvSpPr>
                <a:spLocks noChangeArrowheads="1"/>
              </p:cNvSpPr>
              <p:nvPr/>
            </p:nvSpPr>
            <p:spPr bwMode="auto">
              <a:xfrm>
                <a:off x="1544" y="2008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5464" name="Oval 98"/>
              <p:cNvSpPr>
                <a:spLocks noChangeArrowheads="1"/>
              </p:cNvSpPr>
              <p:nvPr/>
            </p:nvSpPr>
            <p:spPr bwMode="auto">
              <a:xfrm>
                <a:off x="1704" y="2032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5465" name="Oval 99"/>
              <p:cNvSpPr>
                <a:spLocks noChangeArrowheads="1"/>
              </p:cNvSpPr>
              <p:nvPr/>
            </p:nvSpPr>
            <p:spPr bwMode="auto">
              <a:xfrm>
                <a:off x="1640" y="2104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5466" name="Oval 100"/>
              <p:cNvSpPr>
                <a:spLocks noChangeArrowheads="1"/>
              </p:cNvSpPr>
              <p:nvPr/>
            </p:nvSpPr>
            <p:spPr bwMode="auto">
              <a:xfrm>
                <a:off x="1800" y="2128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5467" name="Oval 101"/>
              <p:cNvSpPr>
                <a:spLocks noChangeArrowheads="1"/>
              </p:cNvSpPr>
              <p:nvPr/>
            </p:nvSpPr>
            <p:spPr bwMode="auto">
              <a:xfrm>
                <a:off x="1736" y="2200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5468" name="Oval 102"/>
              <p:cNvSpPr>
                <a:spLocks noChangeArrowheads="1"/>
              </p:cNvSpPr>
              <p:nvPr/>
            </p:nvSpPr>
            <p:spPr bwMode="auto">
              <a:xfrm>
                <a:off x="2096" y="1944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5469" name="Oval 103"/>
              <p:cNvSpPr>
                <a:spLocks noChangeArrowheads="1"/>
              </p:cNvSpPr>
              <p:nvPr/>
            </p:nvSpPr>
            <p:spPr bwMode="auto">
              <a:xfrm>
                <a:off x="1456" y="2472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5470" name="Oval 104"/>
              <p:cNvSpPr>
                <a:spLocks noChangeArrowheads="1"/>
              </p:cNvSpPr>
              <p:nvPr/>
            </p:nvSpPr>
            <p:spPr bwMode="auto">
              <a:xfrm>
                <a:off x="1848" y="1880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5471" name="Oval 105"/>
              <p:cNvSpPr>
                <a:spLocks noChangeArrowheads="1"/>
              </p:cNvSpPr>
              <p:nvPr/>
            </p:nvSpPr>
            <p:spPr bwMode="auto">
              <a:xfrm>
                <a:off x="1536" y="2368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5472" name="Oval 106"/>
              <p:cNvSpPr>
                <a:spLocks noChangeArrowheads="1"/>
              </p:cNvSpPr>
              <p:nvPr/>
            </p:nvSpPr>
            <p:spPr bwMode="auto">
              <a:xfrm>
                <a:off x="1832" y="2296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5473" name="Oval 107"/>
              <p:cNvSpPr>
                <a:spLocks noChangeArrowheads="1"/>
              </p:cNvSpPr>
              <p:nvPr/>
            </p:nvSpPr>
            <p:spPr bwMode="auto">
              <a:xfrm>
                <a:off x="1968" y="2160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5474" name="Oval 108"/>
              <p:cNvSpPr>
                <a:spLocks noChangeArrowheads="1"/>
              </p:cNvSpPr>
              <p:nvPr/>
            </p:nvSpPr>
            <p:spPr bwMode="auto">
              <a:xfrm>
                <a:off x="1848" y="2688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5475" name="Oval 109"/>
              <p:cNvSpPr>
                <a:spLocks noChangeArrowheads="1"/>
              </p:cNvSpPr>
              <p:nvPr/>
            </p:nvSpPr>
            <p:spPr bwMode="auto">
              <a:xfrm>
                <a:off x="1632" y="2464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5476" name="Oval 110"/>
              <p:cNvSpPr>
                <a:spLocks noChangeArrowheads="1"/>
              </p:cNvSpPr>
              <p:nvPr/>
            </p:nvSpPr>
            <p:spPr bwMode="auto">
              <a:xfrm>
                <a:off x="1928" y="2392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5477" name="Oval 111"/>
              <p:cNvSpPr>
                <a:spLocks noChangeArrowheads="1"/>
              </p:cNvSpPr>
              <p:nvPr/>
            </p:nvSpPr>
            <p:spPr bwMode="auto">
              <a:xfrm>
                <a:off x="2088" y="2416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5478" name="Oval 112"/>
              <p:cNvSpPr>
                <a:spLocks noChangeArrowheads="1"/>
              </p:cNvSpPr>
              <p:nvPr/>
            </p:nvSpPr>
            <p:spPr bwMode="auto">
              <a:xfrm>
                <a:off x="1648" y="2664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</p:grpSp>
        <p:grpSp>
          <p:nvGrpSpPr>
            <p:cNvPr id="15426" name="Group 113"/>
            <p:cNvGrpSpPr>
              <a:grpSpLocks/>
            </p:cNvGrpSpPr>
            <p:nvPr/>
          </p:nvGrpSpPr>
          <p:grpSpPr bwMode="auto">
            <a:xfrm rot="4545203">
              <a:off x="1511300" y="3873500"/>
              <a:ext cx="1104900" cy="1397000"/>
              <a:chOff x="1456" y="1864"/>
              <a:chExt cx="696" cy="880"/>
            </a:xfrm>
          </p:grpSpPr>
          <p:sp>
            <p:nvSpPr>
              <p:cNvPr id="15445" name="Oval 114"/>
              <p:cNvSpPr>
                <a:spLocks noChangeArrowheads="1"/>
              </p:cNvSpPr>
              <p:nvPr/>
            </p:nvSpPr>
            <p:spPr bwMode="auto">
              <a:xfrm>
                <a:off x="1464" y="1864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5446" name="Oval 115"/>
              <p:cNvSpPr>
                <a:spLocks noChangeArrowheads="1"/>
              </p:cNvSpPr>
              <p:nvPr/>
            </p:nvSpPr>
            <p:spPr bwMode="auto">
              <a:xfrm>
                <a:off x="1544" y="2008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5447" name="Oval 116"/>
              <p:cNvSpPr>
                <a:spLocks noChangeArrowheads="1"/>
              </p:cNvSpPr>
              <p:nvPr/>
            </p:nvSpPr>
            <p:spPr bwMode="auto">
              <a:xfrm>
                <a:off x="1704" y="2032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5448" name="Oval 117"/>
              <p:cNvSpPr>
                <a:spLocks noChangeArrowheads="1"/>
              </p:cNvSpPr>
              <p:nvPr/>
            </p:nvSpPr>
            <p:spPr bwMode="auto">
              <a:xfrm>
                <a:off x="1640" y="2104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5449" name="Oval 118"/>
              <p:cNvSpPr>
                <a:spLocks noChangeArrowheads="1"/>
              </p:cNvSpPr>
              <p:nvPr/>
            </p:nvSpPr>
            <p:spPr bwMode="auto">
              <a:xfrm>
                <a:off x="1800" y="2128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5450" name="Oval 119"/>
              <p:cNvSpPr>
                <a:spLocks noChangeArrowheads="1"/>
              </p:cNvSpPr>
              <p:nvPr/>
            </p:nvSpPr>
            <p:spPr bwMode="auto">
              <a:xfrm>
                <a:off x="1736" y="2200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5451" name="Oval 120"/>
              <p:cNvSpPr>
                <a:spLocks noChangeArrowheads="1"/>
              </p:cNvSpPr>
              <p:nvPr/>
            </p:nvSpPr>
            <p:spPr bwMode="auto">
              <a:xfrm>
                <a:off x="2096" y="1944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5452" name="Oval 121"/>
              <p:cNvSpPr>
                <a:spLocks noChangeArrowheads="1"/>
              </p:cNvSpPr>
              <p:nvPr/>
            </p:nvSpPr>
            <p:spPr bwMode="auto">
              <a:xfrm>
                <a:off x="1456" y="2472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5453" name="Oval 122"/>
              <p:cNvSpPr>
                <a:spLocks noChangeArrowheads="1"/>
              </p:cNvSpPr>
              <p:nvPr/>
            </p:nvSpPr>
            <p:spPr bwMode="auto">
              <a:xfrm>
                <a:off x="1848" y="1880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5454" name="Oval 123"/>
              <p:cNvSpPr>
                <a:spLocks noChangeArrowheads="1"/>
              </p:cNvSpPr>
              <p:nvPr/>
            </p:nvSpPr>
            <p:spPr bwMode="auto">
              <a:xfrm>
                <a:off x="1536" y="2368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5455" name="Oval 124"/>
              <p:cNvSpPr>
                <a:spLocks noChangeArrowheads="1"/>
              </p:cNvSpPr>
              <p:nvPr/>
            </p:nvSpPr>
            <p:spPr bwMode="auto">
              <a:xfrm>
                <a:off x="1832" y="2296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5456" name="Oval 125"/>
              <p:cNvSpPr>
                <a:spLocks noChangeArrowheads="1"/>
              </p:cNvSpPr>
              <p:nvPr/>
            </p:nvSpPr>
            <p:spPr bwMode="auto">
              <a:xfrm>
                <a:off x="1968" y="2160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5457" name="Oval 126"/>
              <p:cNvSpPr>
                <a:spLocks noChangeArrowheads="1"/>
              </p:cNvSpPr>
              <p:nvPr/>
            </p:nvSpPr>
            <p:spPr bwMode="auto">
              <a:xfrm>
                <a:off x="1848" y="2688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5458" name="Oval 127"/>
              <p:cNvSpPr>
                <a:spLocks noChangeArrowheads="1"/>
              </p:cNvSpPr>
              <p:nvPr/>
            </p:nvSpPr>
            <p:spPr bwMode="auto">
              <a:xfrm>
                <a:off x="1632" y="2464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5459" name="Oval 128"/>
              <p:cNvSpPr>
                <a:spLocks noChangeArrowheads="1"/>
              </p:cNvSpPr>
              <p:nvPr/>
            </p:nvSpPr>
            <p:spPr bwMode="auto">
              <a:xfrm>
                <a:off x="1928" y="2392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5460" name="Oval 129"/>
              <p:cNvSpPr>
                <a:spLocks noChangeArrowheads="1"/>
              </p:cNvSpPr>
              <p:nvPr/>
            </p:nvSpPr>
            <p:spPr bwMode="auto">
              <a:xfrm>
                <a:off x="2088" y="2416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5461" name="Oval 130"/>
              <p:cNvSpPr>
                <a:spLocks noChangeArrowheads="1"/>
              </p:cNvSpPr>
              <p:nvPr/>
            </p:nvSpPr>
            <p:spPr bwMode="auto">
              <a:xfrm>
                <a:off x="1648" y="2664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</p:grpSp>
        <p:grpSp>
          <p:nvGrpSpPr>
            <p:cNvPr id="15427" name="Group 131"/>
            <p:cNvGrpSpPr>
              <a:grpSpLocks/>
            </p:cNvGrpSpPr>
            <p:nvPr/>
          </p:nvGrpSpPr>
          <p:grpSpPr bwMode="auto">
            <a:xfrm rot="10800000">
              <a:off x="1701800" y="1968500"/>
              <a:ext cx="1104900" cy="1397000"/>
              <a:chOff x="1456" y="1864"/>
              <a:chExt cx="696" cy="880"/>
            </a:xfrm>
          </p:grpSpPr>
          <p:sp>
            <p:nvSpPr>
              <p:cNvPr id="15428" name="Oval 132"/>
              <p:cNvSpPr>
                <a:spLocks noChangeArrowheads="1"/>
              </p:cNvSpPr>
              <p:nvPr/>
            </p:nvSpPr>
            <p:spPr bwMode="auto">
              <a:xfrm>
                <a:off x="1464" y="1864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5429" name="Oval 133"/>
              <p:cNvSpPr>
                <a:spLocks noChangeArrowheads="1"/>
              </p:cNvSpPr>
              <p:nvPr/>
            </p:nvSpPr>
            <p:spPr bwMode="auto">
              <a:xfrm>
                <a:off x="1544" y="2008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5430" name="Oval 134"/>
              <p:cNvSpPr>
                <a:spLocks noChangeArrowheads="1"/>
              </p:cNvSpPr>
              <p:nvPr/>
            </p:nvSpPr>
            <p:spPr bwMode="auto">
              <a:xfrm>
                <a:off x="1704" y="2032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5431" name="Oval 135"/>
              <p:cNvSpPr>
                <a:spLocks noChangeArrowheads="1"/>
              </p:cNvSpPr>
              <p:nvPr/>
            </p:nvSpPr>
            <p:spPr bwMode="auto">
              <a:xfrm>
                <a:off x="1640" y="2104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5432" name="Oval 136"/>
              <p:cNvSpPr>
                <a:spLocks noChangeArrowheads="1"/>
              </p:cNvSpPr>
              <p:nvPr/>
            </p:nvSpPr>
            <p:spPr bwMode="auto">
              <a:xfrm>
                <a:off x="1800" y="2128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5433" name="Oval 137"/>
              <p:cNvSpPr>
                <a:spLocks noChangeArrowheads="1"/>
              </p:cNvSpPr>
              <p:nvPr/>
            </p:nvSpPr>
            <p:spPr bwMode="auto">
              <a:xfrm>
                <a:off x="1736" y="2200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5434" name="Oval 138"/>
              <p:cNvSpPr>
                <a:spLocks noChangeArrowheads="1"/>
              </p:cNvSpPr>
              <p:nvPr/>
            </p:nvSpPr>
            <p:spPr bwMode="auto">
              <a:xfrm>
                <a:off x="2096" y="1944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5435" name="Oval 139"/>
              <p:cNvSpPr>
                <a:spLocks noChangeArrowheads="1"/>
              </p:cNvSpPr>
              <p:nvPr/>
            </p:nvSpPr>
            <p:spPr bwMode="auto">
              <a:xfrm>
                <a:off x="1456" y="2472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5436" name="Oval 140"/>
              <p:cNvSpPr>
                <a:spLocks noChangeArrowheads="1"/>
              </p:cNvSpPr>
              <p:nvPr/>
            </p:nvSpPr>
            <p:spPr bwMode="auto">
              <a:xfrm>
                <a:off x="1848" y="1880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5437" name="Oval 141"/>
              <p:cNvSpPr>
                <a:spLocks noChangeArrowheads="1"/>
              </p:cNvSpPr>
              <p:nvPr/>
            </p:nvSpPr>
            <p:spPr bwMode="auto">
              <a:xfrm>
                <a:off x="1536" y="2368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5438" name="Oval 142"/>
              <p:cNvSpPr>
                <a:spLocks noChangeArrowheads="1"/>
              </p:cNvSpPr>
              <p:nvPr/>
            </p:nvSpPr>
            <p:spPr bwMode="auto">
              <a:xfrm>
                <a:off x="1832" y="2296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5439" name="Oval 143"/>
              <p:cNvSpPr>
                <a:spLocks noChangeArrowheads="1"/>
              </p:cNvSpPr>
              <p:nvPr/>
            </p:nvSpPr>
            <p:spPr bwMode="auto">
              <a:xfrm>
                <a:off x="1968" y="2160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5440" name="Oval 144"/>
              <p:cNvSpPr>
                <a:spLocks noChangeArrowheads="1"/>
              </p:cNvSpPr>
              <p:nvPr/>
            </p:nvSpPr>
            <p:spPr bwMode="auto">
              <a:xfrm>
                <a:off x="1848" y="2688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5441" name="Oval 145"/>
              <p:cNvSpPr>
                <a:spLocks noChangeArrowheads="1"/>
              </p:cNvSpPr>
              <p:nvPr/>
            </p:nvSpPr>
            <p:spPr bwMode="auto">
              <a:xfrm>
                <a:off x="1632" y="2464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5442" name="Oval 146"/>
              <p:cNvSpPr>
                <a:spLocks noChangeArrowheads="1"/>
              </p:cNvSpPr>
              <p:nvPr/>
            </p:nvSpPr>
            <p:spPr bwMode="auto">
              <a:xfrm>
                <a:off x="1928" y="2392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5443" name="Oval 147"/>
              <p:cNvSpPr>
                <a:spLocks noChangeArrowheads="1"/>
              </p:cNvSpPr>
              <p:nvPr/>
            </p:nvSpPr>
            <p:spPr bwMode="auto">
              <a:xfrm>
                <a:off x="2088" y="2416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5444" name="Oval 148"/>
              <p:cNvSpPr>
                <a:spLocks noChangeArrowheads="1"/>
              </p:cNvSpPr>
              <p:nvPr/>
            </p:nvSpPr>
            <p:spPr bwMode="auto">
              <a:xfrm>
                <a:off x="1648" y="2664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</p:grpSp>
      </p:grpSp>
      <p:sp>
        <p:nvSpPr>
          <p:cNvPr id="15369" name="TextBox 13"/>
          <p:cNvSpPr txBox="1">
            <a:spLocks noChangeArrowheads="1"/>
          </p:cNvSpPr>
          <p:nvPr/>
        </p:nvSpPr>
        <p:spPr bwMode="auto">
          <a:xfrm>
            <a:off x="611188" y="1077913"/>
            <a:ext cx="1317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1400" dirty="0">
                <a:latin typeface="Calibri" panose="020F0502020204030204" pitchFamily="34" charset="0"/>
              </a:rPr>
              <a:t>Many materials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49288" y="1076325"/>
            <a:ext cx="1203325" cy="328613"/>
          </a:xfrm>
          <a:prstGeom prst="roundRect">
            <a:avLst/>
          </a:prstGeom>
          <a:noFill/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cxnSp>
        <p:nvCxnSpPr>
          <p:cNvPr id="16" name="Elbow Connector 15"/>
          <p:cNvCxnSpPr>
            <a:stCxn id="15365" idx="0"/>
          </p:cNvCxnSpPr>
          <p:nvPr/>
        </p:nvCxnSpPr>
        <p:spPr>
          <a:xfrm rot="5400000" flipH="1" flipV="1">
            <a:off x="704056" y="2489994"/>
            <a:ext cx="280988" cy="203200"/>
          </a:xfrm>
          <a:prstGeom prst="bentConnector3">
            <a:avLst/>
          </a:prstGeom>
          <a:ln w="127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 rot="16200000" flipV="1">
            <a:off x="1539081" y="2597945"/>
            <a:ext cx="225425" cy="290512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15364" idx="1"/>
            <a:endCxn id="15497" idx="7"/>
          </p:cNvCxnSpPr>
          <p:nvPr/>
        </p:nvCxnSpPr>
        <p:spPr>
          <a:xfrm rot="10800000" flipV="1">
            <a:off x="1582738" y="1797050"/>
            <a:ext cx="384175" cy="246063"/>
          </a:xfrm>
          <a:prstGeom prst="bentConnector2">
            <a:avLst/>
          </a:prstGeom>
          <a:ln w="127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endCxn id="15366" idx="2"/>
          </p:cNvCxnSpPr>
          <p:nvPr/>
        </p:nvCxnSpPr>
        <p:spPr>
          <a:xfrm rot="10800000" flipV="1">
            <a:off x="493713" y="1789113"/>
            <a:ext cx="661987" cy="87312"/>
          </a:xfrm>
          <a:prstGeom prst="bentConnector4">
            <a:avLst>
              <a:gd name="adj1" fmla="val 30961"/>
              <a:gd name="adj2" fmla="val 360468"/>
            </a:avLst>
          </a:prstGeom>
          <a:ln w="127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352675" y="2252663"/>
            <a:ext cx="276225" cy="0"/>
          </a:xfrm>
          <a:prstGeom prst="straightConnector1">
            <a:avLst/>
          </a:prstGeom>
          <a:ln w="25400">
            <a:solidFill>
              <a:srgbClr val="000066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76" name="Picture 153" descr="ANd9GcTvcobqRwDrrsM-06QOJrPFmCXxNwqh1BGmUgWvg51HTLPHeys2x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0" y="1512888"/>
            <a:ext cx="1558925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Straight Arrow Connector 21"/>
          <p:cNvCxnSpPr/>
          <p:nvPr/>
        </p:nvCxnSpPr>
        <p:spPr>
          <a:xfrm>
            <a:off x="4156075" y="2281238"/>
            <a:ext cx="276225" cy="0"/>
          </a:xfrm>
          <a:prstGeom prst="straightConnector1">
            <a:avLst/>
          </a:prstGeom>
          <a:ln w="25400">
            <a:solidFill>
              <a:srgbClr val="000066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728913" y="1001713"/>
            <a:ext cx="1311275" cy="523875"/>
          </a:xfrm>
          <a:prstGeom prst="rect">
            <a:avLst/>
          </a:prstGeom>
          <a:solidFill>
            <a:schemeClr val="accent5">
              <a:lumMod val="75000"/>
              <a:alpha val="7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dirty="0">
                <a:latin typeface="Calibri" panose="020F0502020204030204" pitchFamily="34" charset="0"/>
              </a:rPr>
              <a:t>Computational </a:t>
            </a:r>
          </a:p>
          <a:p>
            <a:pPr algn="ctr">
              <a:defRPr/>
            </a:pPr>
            <a:r>
              <a:rPr lang="en-GB" sz="1400" dirty="0">
                <a:latin typeface="Calibri" panose="020F0502020204030204" pitchFamily="34" charset="0"/>
              </a:rPr>
              <a:t>screening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4508557" y="2027835"/>
            <a:ext cx="495300" cy="508000"/>
            <a:chOff x="6286500" y="2743200"/>
            <a:chExt cx="1422400" cy="14986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30" name="Oval 154"/>
            <p:cNvSpPr>
              <a:spLocks noChangeArrowheads="1"/>
            </p:cNvSpPr>
            <p:nvPr/>
          </p:nvSpPr>
          <p:spPr bwMode="auto">
            <a:xfrm>
              <a:off x="6286500" y="2743200"/>
              <a:ext cx="1422400" cy="149860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1" name="Oval 155"/>
            <p:cNvSpPr>
              <a:spLocks noChangeArrowheads="1"/>
            </p:cNvSpPr>
            <p:nvPr/>
          </p:nvSpPr>
          <p:spPr bwMode="auto">
            <a:xfrm>
              <a:off x="6477000" y="3213100"/>
              <a:ext cx="88900" cy="8890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2" name="Oval 156"/>
            <p:cNvSpPr>
              <a:spLocks noChangeArrowheads="1"/>
            </p:cNvSpPr>
            <p:nvPr/>
          </p:nvSpPr>
          <p:spPr bwMode="auto">
            <a:xfrm>
              <a:off x="6629400" y="3365500"/>
              <a:ext cx="88900" cy="8890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3" name="Oval 158"/>
            <p:cNvSpPr>
              <a:spLocks noChangeArrowheads="1"/>
            </p:cNvSpPr>
            <p:nvPr/>
          </p:nvSpPr>
          <p:spPr bwMode="auto">
            <a:xfrm>
              <a:off x="6934200" y="3670300"/>
              <a:ext cx="88900" cy="8890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4" name="Oval 159"/>
            <p:cNvSpPr>
              <a:spLocks noChangeArrowheads="1"/>
            </p:cNvSpPr>
            <p:nvPr/>
          </p:nvSpPr>
          <p:spPr bwMode="auto">
            <a:xfrm>
              <a:off x="7048500" y="3009900"/>
              <a:ext cx="88900" cy="8890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5" name="Oval 160"/>
            <p:cNvSpPr>
              <a:spLocks noChangeArrowheads="1"/>
            </p:cNvSpPr>
            <p:nvPr/>
          </p:nvSpPr>
          <p:spPr bwMode="auto">
            <a:xfrm>
              <a:off x="7226300" y="3390900"/>
              <a:ext cx="88900" cy="8890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6" name="Oval 161"/>
            <p:cNvSpPr>
              <a:spLocks noChangeArrowheads="1"/>
            </p:cNvSpPr>
            <p:nvPr/>
          </p:nvSpPr>
          <p:spPr bwMode="auto">
            <a:xfrm>
              <a:off x="6680200" y="3822700"/>
              <a:ext cx="88900" cy="8890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7" name="Oval 162"/>
            <p:cNvSpPr>
              <a:spLocks noChangeArrowheads="1"/>
            </p:cNvSpPr>
            <p:nvPr/>
          </p:nvSpPr>
          <p:spPr bwMode="auto">
            <a:xfrm>
              <a:off x="7251700" y="3644900"/>
              <a:ext cx="88900" cy="8890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8" name="Oval 163"/>
            <p:cNvSpPr>
              <a:spLocks noChangeArrowheads="1"/>
            </p:cNvSpPr>
            <p:nvPr/>
          </p:nvSpPr>
          <p:spPr bwMode="auto">
            <a:xfrm>
              <a:off x="6896100" y="3289300"/>
              <a:ext cx="88900" cy="8890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076700" y="1363663"/>
            <a:ext cx="1328738" cy="5238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1400" dirty="0">
                <a:latin typeface="Calibri" panose="020F0502020204030204" pitchFamily="34" charset="0"/>
              </a:rPr>
              <a:t>Most promising</a:t>
            </a:r>
          </a:p>
          <a:p>
            <a:pPr algn="ctr">
              <a:defRPr/>
            </a:pPr>
            <a:r>
              <a:rPr lang="en-GB" sz="1400" dirty="0">
                <a:latin typeface="Calibri" panose="020F0502020204030204" pitchFamily="34" charset="0"/>
              </a:rPr>
              <a:t>candidates</a:t>
            </a:r>
          </a:p>
        </p:txBody>
      </p:sp>
      <p:sp>
        <p:nvSpPr>
          <p:cNvPr id="26" name="Double Brace 25"/>
          <p:cNvSpPr/>
          <p:nvPr/>
        </p:nvSpPr>
        <p:spPr>
          <a:xfrm>
            <a:off x="5387975" y="1914525"/>
            <a:ext cx="1333500" cy="733425"/>
          </a:xfrm>
          <a:prstGeom prst="bracePair">
            <a:avLst/>
          </a:prstGeom>
          <a:ln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latin typeface="Calibri" panose="020F0502020204030204" pitchFamily="34" charset="0"/>
              </a:rPr>
              <a:t>Performance targets met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084763" y="2281238"/>
            <a:ext cx="276225" cy="0"/>
          </a:xfrm>
          <a:prstGeom prst="straightConnector1">
            <a:avLst/>
          </a:prstGeom>
          <a:ln w="25400">
            <a:solidFill>
              <a:srgbClr val="000066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Double Brace 27"/>
          <p:cNvSpPr/>
          <p:nvPr/>
        </p:nvSpPr>
        <p:spPr>
          <a:xfrm>
            <a:off x="7177088" y="1916113"/>
            <a:ext cx="1333500" cy="733425"/>
          </a:xfrm>
          <a:prstGeom prst="bracePair">
            <a:avLst/>
          </a:prstGeom>
          <a:ln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latin typeface="Calibri" panose="020F0502020204030204" pitchFamily="34" charset="0"/>
              </a:rPr>
              <a:t>Experimental systems and processes</a:t>
            </a:r>
          </a:p>
        </p:txBody>
      </p:sp>
      <p:cxnSp>
        <p:nvCxnSpPr>
          <p:cNvPr id="164" name="Straight Arrow Connector 163"/>
          <p:cNvCxnSpPr/>
          <p:nvPr/>
        </p:nvCxnSpPr>
        <p:spPr>
          <a:xfrm>
            <a:off x="6831013" y="2282825"/>
            <a:ext cx="276225" cy="0"/>
          </a:xfrm>
          <a:prstGeom prst="straightConnector1">
            <a:avLst/>
          </a:prstGeom>
          <a:ln w="25400">
            <a:solidFill>
              <a:srgbClr val="000066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969125" y="1589088"/>
            <a:ext cx="1697038" cy="14303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cxnSp>
        <p:nvCxnSpPr>
          <p:cNvPr id="166" name="Straight Connector 165"/>
          <p:cNvCxnSpPr/>
          <p:nvPr/>
        </p:nvCxnSpPr>
        <p:spPr>
          <a:xfrm>
            <a:off x="425450" y="3481388"/>
            <a:ext cx="6438900" cy="0"/>
          </a:xfrm>
          <a:prstGeom prst="line">
            <a:avLst/>
          </a:prstGeom>
          <a:ln w="25400">
            <a:solidFill>
              <a:srgbClr val="0000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/>
          <p:cNvSpPr txBox="1"/>
          <p:nvPr/>
        </p:nvSpPr>
        <p:spPr>
          <a:xfrm>
            <a:off x="338138" y="3856038"/>
            <a:ext cx="8037512" cy="26765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Real processes can be very different from the lab scale</a:t>
            </a:r>
          </a:p>
          <a:p>
            <a:pPr>
              <a:defRPr/>
            </a:pPr>
            <a:r>
              <a:rPr lang="en-GB" sz="2400" dirty="0"/>
              <a:t>experiments</a:t>
            </a:r>
          </a:p>
          <a:p>
            <a:pPr>
              <a:defRPr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Isolated functional metrics may not reflect the</a:t>
            </a:r>
          </a:p>
          <a:p>
            <a:pPr>
              <a:defRPr/>
            </a:pPr>
            <a:r>
              <a:rPr lang="en-GB" sz="2400" dirty="0"/>
              <a:t>performance of the material in the actual process</a:t>
            </a:r>
          </a:p>
          <a:p>
            <a:pPr>
              <a:defRPr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Depends on the application</a:t>
            </a:r>
          </a:p>
        </p:txBody>
      </p:sp>
    </p:spTree>
    <p:extLst>
      <p:ext uri="{BB962C8B-B14F-4D97-AF65-F5344CB8AC3E}">
        <p14:creationId xmlns:p14="http://schemas.microsoft.com/office/powerpoint/2010/main" val="319883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" y="1430338"/>
            <a:ext cx="8880475" cy="2189162"/>
          </a:xfrm>
          <a:extLst>
            <a:ext uri="{91240B29-F687-4F45-9708-019B960494DF}">
              <a14:hiddenLine xmlns:a14="http://schemas.microsoft.com/office/drawing/2010/main" w="603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lang="en-GB" sz="3600" b="1" dirty="0">
                <a:solidFill>
                  <a:schemeClr val="accent6"/>
                </a:solidFill>
              </a:rPr>
              <a:t>From Crystal to Adsorption Column: Challenges in Multiscale Computational Screening of Materials for Adsorption Separation Processes</a:t>
            </a:r>
            <a:endParaRPr lang="en-GB" altLang="en-US" sz="3500" dirty="0" smtClean="0">
              <a:solidFill>
                <a:srgbClr val="000066"/>
              </a:solidFill>
            </a:endParaRP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0" y="1223963"/>
            <a:ext cx="9144000" cy="714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sym typeface="Wingdings" panose="05000000000000000000" pitchFamily="2" charset="2"/>
              </a:rPr>
              <a:t>	</a:t>
            </a:r>
            <a:endParaRPr lang="en-GB" altLang="en-US" sz="1600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sp>
        <p:nvSpPr>
          <p:cNvPr id="5124" name="Rectangle 6"/>
          <p:cNvSpPr>
            <a:spLocks noChangeArrowheads="1"/>
          </p:cNvSpPr>
          <p:nvPr/>
        </p:nvSpPr>
        <p:spPr bwMode="auto">
          <a:xfrm>
            <a:off x="341313" y="512763"/>
            <a:ext cx="6348412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800" dirty="0">
              <a:solidFill>
                <a:srgbClr val="4D4D4D"/>
              </a:solidFill>
            </a:endParaRPr>
          </a:p>
        </p:txBody>
      </p:sp>
      <p:pic>
        <p:nvPicPr>
          <p:cNvPr id="5125" name="Picture 7" descr="UE_cr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788" y="1270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Box 1"/>
          <p:cNvSpPr txBox="1">
            <a:spLocks noChangeArrowheads="1"/>
          </p:cNvSpPr>
          <p:nvPr/>
        </p:nvSpPr>
        <p:spPr bwMode="auto">
          <a:xfrm>
            <a:off x="363538" y="319088"/>
            <a:ext cx="616848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4400" dirty="0"/>
              <a:t>Data to Discovery</a:t>
            </a:r>
            <a:r>
              <a:rPr lang="en-GB" altLang="en-US" sz="4400" dirty="0" smtClean="0"/>
              <a:t>, 2019</a:t>
            </a:r>
            <a:endParaRPr lang="en-GB" altLang="en-US" sz="4400" dirty="0"/>
          </a:p>
        </p:txBody>
      </p:sp>
      <p:pic>
        <p:nvPicPr>
          <p:cNvPr id="5127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6" r="3159" b="-1161"/>
          <a:stretch>
            <a:fillRect/>
          </a:stretch>
        </p:blipFill>
        <p:spPr bwMode="auto">
          <a:xfrm>
            <a:off x="387350" y="3803650"/>
            <a:ext cx="1262063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925" y="3814763"/>
            <a:ext cx="1262063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TextBox 3"/>
          <p:cNvSpPr txBox="1">
            <a:spLocks noChangeArrowheads="1"/>
          </p:cNvSpPr>
          <p:nvPr/>
        </p:nvSpPr>
        <p:spPr bwMode="auto">
          <a:xfrm>
            <a:off x="269875" y="5532438"/>
            <a:ext cx="12096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Dr Amir </a:t>
            </a:r>
          </a:p>
          <a:p>
            <a:r>
              <a:rPr lang="en-GB" altLang="en-US" dirty="0"/>
              <a:t>Farmahini</a:t>
            </a:r>
          </a:p>
        </p:txBody>
      </p:sp>
      <p:sp>
        <p:nvSpPr>
          <p:cNvPr id="5130" name="TextBox 11"/>
          <p:cNvSpPr txBox="1">
            <a:spLocks noChangeArrowheads="1"/>
          </p:cNvSpPr>
          <p:nvPr/>
        </p:nvSpPr>
        <p:spPr bwMode="auto">
          <a:xfrm>
            <a:off x="2579688" y="5532438"/>
            <a:ext cx="16716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Dr Shreenath </a:t>
            </a:r>
          </a:p>
          <a:p>
            <a:r>
              <a:rPr lang="en-GB" altLang="en-US" dirty="0"/>
              <a:t>Krishnamurthy</a:t>
            </a:r>
          </a:p>
        </p:txBody>
      </p:sp>
      <p:sp>
        <p:nvSpPr>
          <p:cNvPr id="5131" name="TextBox 12"/>
          <p:cNvSpPr txBox="1">
            <a:spLocks noChangeArrowheads="1"/>
          </p:cNvSpPr>
          <p:nvPr/>
        </p:nvSpPr>
        <p:spPr bwMode="auto">
          <a:xfrm>
            <a:off x="4910138" y="5543550"/>
            <a:ext cx="12112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Dr Daniel </a:t>
            </a:r>
          </a:p>
          <a:p>
            <a:r>
              <a:rPr lang="en-GB" altLang="en-US" dirty="0"/>
              <a:t>Friedrich</a:t>
            </a:r>
          </a:p>
        </p:txBody>
      </p:sp>
      <p:pic>
        <p:nvPicPr>
          <p:cNvPr id="5132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" b="18472"/>
          <a:stretch>
            <a:fillRect/>
          </a:stretch>
        </p:blipFill>
        <p:spPr bwMode="auto">
          <a:xfrm>
            <a:off x="5016500" y="3803650"/>
            <a:ext cx="1262063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18224"/>
          <a:stretch>
            <a:fillRect/>
          </a:stretch>
        </p:blipFill>
        <p:spPr bwMode="auto">
          <a:xfrm>
            <a:off x="7331075" y="3803650"/>
            <a:ext cx="1262063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TextBox 6"/>
          <p:cNvSpPr txBox="1">
            <a:spLocks noChangeArrowheads="1"/>
          </p:cNvSpPr>
          <p:nvPr/>
        </p:nvSpPr>
        <p:spPr bwMode="auto">
          <a:xfrm>
            <a:off x="7229475" y="5530850"/>
            <a:ext cx="1595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Prof. Stefano </a:t>
            </a:r>
          </a:p>
          <a:p>
            <a:r>
              <a:rPr lang="en-GB" altLang="en-US" dirty="0"/>
              <a:t>Brandani</a:t>
            </a:r>
          </a:p>
        </p:txBody>
      </p:sp>
      <p:sp>
        <p:nvSpPr>
          <p:cNvPr id="5135" name="TextBox 10"/>
          <p:cNvSpPr txBox="1">
            <a:spLocks noChangeArrowheads="1"/>
          </p:cNvSpPr>
          <p:nvPr/>
        </p:nvSpPr>
        <p:spPr bwMode="auto">
          <a:xfrm>
            <a:off x="269875" y="6357938"/>
            <a:ext cx="2671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 dirty="0"/>
              <a:t>EPSRC: EP/N007859/1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65088"/>
            <a:ext cx="9144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0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Computational screening: carbon capture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765175"/>
            <a:ext cx="9144000" cy="714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sym typeface="Wingdings" panose="05000000000000000000" pitchFamily="2" charset="2"/>
              </a:rPr>
              <a:t>	</a:t>
            </a:r>
            <a:endParaRPr lang="en-GB" altLang="en-US" sz="1600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223838" y="1044575"/>
            <a:ext cx="79978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200" dirty="0"/>
              <a:t>Carbon capture: ranking of materials is not possible on a single/simple adsorption characteristic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47663" y="2028825"/>
            <a:ext cx="4433887" cy="9525"/>
          </a:xfrm>
          <a:prstGeom prst="line">
            <a:avLst/>
          </a:prstGeom>
          <a:ln w="25400">
            <a:solidFill>
              <a:srgbClr val="0000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46" y="2218243"/>
            <a:ext cx="7943164" cy="10687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513" y="3364931"/>
            <a:ext cx="6784807" cy="349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2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50800"/>
            <a:ext cx="91440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0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Computational screening: concepts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765175"/>
            <a:ext cx="9144000" cy="714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sym typeface="Wingdings" panose="05000000000000000000" pitchFamily="2" charset="2"/>
              </a:rPr>
              <a:t>	</a:t>
            </a:r>
            <a:endParaRPr lang="en-GB" altLang="en-US" sz="1600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sp>
        <p:nvSpPr>
          <p:cNvPr id="11268" name="TextBox 58"/>
          <p:cNvSpPr txBox="1">
            <a:spLocks noChangeArrowheads="1"/>
          </p:cNvSpPr>
          <p:nvPr/>
        </p:nvSpPr>
        <p:spPr bwMode="auto">
          <a:xfrm>
            <a:off x="423863" y="2819400"/>
            <a:ext cx="850348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400" dirty="0"/>
              <a:t>Can we identify the best </a:t>
            </a:r>
            <a:r>
              <a:rPr lang="en-GB" altLang="en-US" sz="2400" dirty="0" smtClean="0"/>
              <a:t>material for a particular application </a:t>
            </a:r>
          </a:p>
          <a:p>
            <a:r>
              <a:rPr lang="en-GB" altLang="en-US" sz="2400" dirty="0" smtClean="0"/>
              <a:t>using </a:t>
            </a:r>
            <a:r>
              <a:rPr lang="en-GB" altLang="en-US" sz="2400" dirty="0"/>
              <a:t>some </a:t>
            </a:r>
            <a:r>
              <a:rPr lang="en-GB" altLang="en-US" sz="2400" dirty="0" smtClean="0"/>
              <a:t>correlations between </a:t>
            </a:r>
            <a:r>
              <a:rPr lang="en-GB" altLang="en-US" sz="2400" dirty="0"/>
              <a:t>structural characteristics </a:t>
            </a:r>
            <a:endParaRPr lang="en-GB" altLang="en-US" sz="2400" dirty="0" smtClean="0"/>
          </a:p>
          <a:p>
            <a:r>
              <a:rPr lang="en-GB" altLang="en-US" sz="2400" dirty="0" smtClean="0"/>
              <a:t>and </a:t>
            </a:r>
            <a:r>
              <a:rPr lang="en-GB" altLang="en-US" sz="2400" dirty="0"/>
              <a:t>adsorption properties</a:t>
            </a:r>
            <a:r>
              <a:rPr lang="en-GB" altLang="en-US" sz="2400" dirty="0" smtClean="0"/>
              <a:t>?</a:t>
            </a:r>
          </a:p>
          <a:p>
            <a:endParaRPr lang="en-GB" altLang="en-US" sz="2400" dirty="0"/>
          </a:p>
          <a:p>
            <a:r>
              <a:rPr lang="en-GB" altLang="en-US" sz="2400" dirty="0" smtClean="0"/>
              <a:t>	</a:t>
            </a:r>
            <a:r>
              <a:rPr lang="en-GB" altLang="en-US" sz="2400" b="1" dirty="0" smtClean="0"/>
              <a:t>We need to explore performance of the material in </a:t>
            </a:r>
          </a:p>
          <a:p>
            <a:r>
              <a:rPr lang="en-GB" altLang="en-US" sz="2400" b="1" dirty="0"/>
              <a:t>	</a:t>
            </a:r>
            <a:r>
              <a:rPr lang="en-GB" altLang="en-US" sz="2400" b="1" dirty="0" smtClean="0"/>
              <a:t>the actual process</a:t>
            </a:r>
            <a:endParaRPr lang="en-GB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2558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65088"/>
            <a:ext cx="9144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0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Multiscale simulation strategies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765175"/>
            <a:ext cx="9144000" cy="714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sym typeface="Wingdings" panose="05000000000000000000" pitchFamily="2" charset="2"/>
              </a:rPr>
              <a:t>	</a:t>
            </a:r>
            <a:endParaRPr lang="en-GB" altLang="en-US" sz="1600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815652" y="1850556"/>
            <a:ext cx="4973076" cy="1302586"/>
            <a:chOff x="1396552" y="4299243"/>
            <a:chExt cx="4973076" cy="130258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3111" y="4299243"/>
              <a:ext cx="1302586" cy="1302586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396552" y="4305300"/>
              <a:ext cx="1335360" cy="12649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2727960" y="4944148"/>
              <a:ext cx="469900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3208995" y="4305300"/>
              <a:ext cx="1335360" cy="12649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460664" y="4314825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GCMC</a:t>
              </a:r>
              <a:endParaRPr lang="en-GB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3356610" y="4770120"/>
              <a:ext cx="0" cy="63246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3356610" y="5402580"/>
              <a:ext cx="106247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reeform 15"/>
            <p:cNvSpPr/>
            <p:nvPr/>
          </p:nvSpPr>
          <p:spPr>
            <a:xfrm>
              <a:off x="3360420" y="4762500"/>
              <a:ext cx="975360" cy="632460"/>
            </a:xfrm>
            <a:custGeom>
              <a:avLst/>
              <a:gdLst>
                <a:gd name="connsiteX0" fmla="*/ 0 w 975360"/>
                <a:gd name="connsiteY0" fmla="*/ 632460 h 632460"/>
                <a:gd name="connsiteX1" fmla="*/ 144780 w 975360"/>
                <a:gd name="connsiteY1" fmla="*/ 342900 h 632460"/>
                <a:gd name="connsiteX2" fmla="*/ 358140 w 975360"/>
                <a:gd name="connsiteY2" fmla="*/ 129540 h 632460"/>
                <a:gd name="connsiteX3" fmla="*/ 670560 w 975360"/>
                <a:gd name="connsiteY3" fmla="*/ 22860 h 632460"/>
                <a:gd name="connsiteX4" fmla="*/ 975360 w 975360"/>
                <a:gd name="connsiteY4" fmla="*/ 0 h 63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5360" h="632460">
                  <a:moveTo>
                    <a:pt x="0" y="632460"/>
                  </a:moveTo>
                  <a:cubicBezTo>
                    <a:pt x="42545" y="529590"/>
                    <a:pt x="85090" y="426720"/>
                    <a:pt x="144780" y="342900"/>
                  </a:cubicBezTo>
                  <a:cubicBezTo>
                    <a:pt x="204470" y="259080"/>
                    <a:pt x="270510" y="182880"/>
                    <a:pt x="358140" y="129540"/>
                  </a:cubicBezTo>
                  <a:cubicBezTo>
                    <a:pt x="445770" y="76200"/>
                    <a:pt x="567690" y="44450"/>
                    <a:pt x="670560" y="22860"/>
                  </a:cubicBezTo>
                  <a:cubicBezTo>
                    <a:pt x="773430" y="1270"/>
                    <a:pt x="874395" y="635"/>
                    <a:pt x="975360" y="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368080" y="5189220"/>
              <a:ext cx="975360" cy="205740"/>
            </a:xfrm>
            <a:custGeom>
              <a:avLst/>
              <a:gdLst>
                <a:gd name="connsiteX0" fmla="*/ 0 w 975360"/>
                <a:gd name="connsiteY0" fmla="*/ 632460 h 632460"/>
                <a:gd name="connsiteX1" fmla="*/ 144780 w 975360"/>
                <a:gd name="connsiteY1" fmla="*/ 342900 h 632460"/>
                <a:gd name="connsiteX2" fmla="*/ 358140 w 975360"/>
                <a:gd name="connsiteY2" fmla="*/ 129540 h 632460"/>
                <a:gd name="connsiteX3" fmla="*/ 670560 w 975360"/>
                <a:gd name="connsiteY3" fmla="*/ 22860 h 632460"/>
                <a:gd name="connsiteX4" fmla="*/ 975360 w 975360"/>
                <a:gd name="connsiteY4" fmla="*/ 0 h 63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5360" h="632460">
                  <a:moveTo>
                    <a:pt x="0" y="632460"/>
                  </a:moveTo>
                  <a:cubicBezTo>
                    <a:pt x="42545" y="529590"/>
                    <a:pt x="85090" y="426720"/>
                    <a:pt x="144780" y="342900"/>
                  </a:cubicBezTo>
                  <a:cubicBezTo>
                    <a:pt x="204470" y="259080"/>
                    <a:pt x="270510" y="182880"/>
                    <a:pt x="358140" y="129540"/>
                  </a:cubicBezTo>
                  <a:cubicBezTo>
                    <a:pt x="445770" y="76200"/>
                    <a:pt x="567690" y="44450"/>
                    <a:pt x="670560" y="22860"/>
                  </a:cubicBezTo>
                  <a:cubicBezTo>
                    <a:pt x="773430" y="1270"/>
                    <a:pt x="874395" y="635"/>
                    <a:pt x="975360" y="0"/>
                  </a:cubicBezTo>
                </a:path>
              </a:pathLst>
            </a:cu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4550770" y="4944148"/>
              <a:ext cx="477083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5034268" y="4318076"/>
              <a:ext cx="1335360" cy="12649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215602" y="4339031"/>
              <a:ext cx="9975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VSA/PSA</a:t>
              </a:r>
              <a:endParaRPr lang="en-GB" dirty="0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5259065" y="4708363"/>
              <a:ext cx="910590" cy="769620"/>
              <a:chOff x="7379010" y="2937510"/>
              <a:chExt cx="910590" cy="76962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7379010" y="3153660"/>
                <a:ext cx="121920" cy="3896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7641900" y="3153660"/>
                <a:ext cx="121920" cy="3896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7904790" y="3153660"/>
                <a:ext cx="121920" cy="3896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8167680" y="3153660"/>
                <a:ext cx="121920" cy="3896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27" name="Straight Arrow Connector 26"/>
              <p:cNvCxnSpPr>
                <a:endCxn id="23" idx="2"/>
              </p:cNvCxnSpPr>
              <p:nvPr/>
            </p:nvCxnSpPr>
            <p:spPr>
              <a:xfrm flipV="1">
                <a:off x="7439970" y="3543300"/>
                <a:ext cx="0" cy="163830"/>
              </a:xfrm>
              <a:prstGeom prst="straightConnector1">
                <a:avLst/>
              </a:prstGeom>
              <a:ln>
                <a:headEnd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>
                <a:stCxn id="23" idx="0"/>
              </p:cNvCxnSpPr>
              <p:nvPr/>
            </p:nvCxnSpPr>
            <p:spPr>
              <a:xfrm flipV="1">
                <a:off x="7439970" y="2937510"/>
                <a:ext cx="0" cy="216150"/>
              </a:xfrm>
              <a:prstGeom prst="straightConnector1">
                <a:avLst/>
              </a:prstGeom>
              <a:ln>
                <a:headEnd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 flipV="1">
                <a:off x="7702860" y="3071745"/>
                <a:ext cx="0" cy="81915"/>
              </a:xfrm>
              <a:prstGeom prst="straightConnector1">
                <a:avLst/>
              </a:prstGeom>
              <a:ln>
                <a:headEnd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>
                <a:off x="7965750" y="3543300"/>
                <a:ext cx="0" cy="163830"/>
              </a:xfrm>
              <a:prstGeom prst="straightConnector1">
                <a:avLst/>
              </a:prstGeom>
              <a:ln>
                <a:headEnd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7439970" y="3010890"/>
                <a:ext cx="78867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>
                <a:off x="8231490" y="3007927"/>
                <a:ext cx="0" cy="163830"/>
              </a:xfrm>
              <a:prstGeom prst="straightConnector1">
                <a:avLst/>
              </a:prstGeom>
              <a:ln>
                <a:headEnd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3" name="TextBox 69"/>
          <p:cNvSpPr txBox="1">
            <a:spLocks noChangeArrowheads="1"/>
          </p:cNvSpPr>
          <p:nvPr/>
        </p:nvSpPr>
        <p:spPr bwMode="auto">
          <a:xfrm>
            <a:off x="589598" y="868553"/>
            <a:ext cx="687419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200" b="1" dirty="0" smtClean="0"/>
              <a:t>The idea</a:t>
            </a:r>
            <a:r>
              <a:rPr lang="en-GB" altLang="en-US" sz="2200" dirty="0" smtClean="0"/>
              <a:t>: combine molecular and process simulations into a single multiscale strategy</a:t>
            </a:r>
            <a:endParaRPr lang="en-GB" altLang="en-US" sz="2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9598" y="3504438"/>
            <a:ext cx="755386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Equilibrium data is obtained from molecular simulation and</a:t>
            </a:r>
          </a:p>
          <a:p>
            <a:r>
              <a:rPr lang="en-GB" sz="2200" dirty="0" smtClean="0"/>
              <a:t>fed into process simulations. The PSA/VSA process is then</a:t>
            </a:r>
            <a:br>
              <a:rPr lang="en-GB" sz="2200" dirty="0" smtClean="0"/>
            </a:br>
            <a:r>
              <a:rPr lang="en-GB" sz="2200" dirty="0" smtClean="0"/>
              <a:t>optimized for each specific material.</a:t>
            </a:r>
          </a:p>
          <a:p>
            <a:endParaRPr lang="en-GB" sz="2200" dirty="0"/>
          </a:p>
          <a:p>
            <a:r>
              <a:rPr lang="en-GB" sz="2200" dirty="0" smtClean="0"/>
              <a:t>Thus, we obtain the best performance of the material that</a:t>
            </a:r>
            <a:br>
              <a:rPr lang="en-GB" sz="2200" dirty="0" smtClean="0"/>
            </a:br>
            <a:r>
              <a:rPr lang="en-GB" sz="2200" dirty="0" smtClean="0"/>
              <a:t>can be obtained within a specific PSA/VSA process </a:t>
            </a:r>
            <a:endParaRPr lang="en-GB" sz="2200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51" y="5895126"/>
            <a:ext cx="5364049" cy="96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12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65088"/>
            <a:ext cx="9144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000" dirty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Case study: CO</a:t>
            </a:r>
            <a:r>
              <a:rPr lang="en-US" altLang="en-US" sz="3000" baseline="-25000" dirty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3000" dirty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/N</a:t>
            </a:r>
            <a:r>
              <a:rPr lang="en-US" altLang="en-US" sz="3000" baseline="-25000" dirty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3000" dirty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</a:t>
            </a:r>
            <a:r>
              <a:rPr lang="en-US" altLang="en-US" sz="30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13X</a:t>
            </a:r>
            <a:endParaRPr lang="en-US" altLang="en-US" sz="3000" dirty="0">
              <a:solidFill>
                <a:srgbClr val="4D4D4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765175"/>
            <a:ext cx="9144000" cy="714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sym typeface="Wingdings" panose="05000000000000000000" pitchFamily="2" charset="2"/>
              </a:rPr>
              <a:t>	</a:t>
            </a:r>
            <a:endParaRPr lang="en-GB" altLang="en-US" sz="1600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1500" y="1623060"/>
            <a:ext cx="7430239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Post-combustion: feed is 85% N</a:t>
            </a:r>
            <a:r>
              <a:rPr lang="en-GB" sz="2200" baseline="-25000" dirty="0" smtClean="0"/>
              <a:t>2</a:t>
            </a:r>
            <a:r>
              <a:rPr lang="en-GB" sz="2200" dirty="0" smtClean="0"/>
              <a:t> 15 CO</a:t>
            </a:r>
            <a:r>
              <a:rPr lang="en-GB" sz="2200" baseline="-25000" dirty="0" smtClean="0"/>
              <a:t>2</a:t>
            </a:r>
            <a:r>
              <a:rPr lang="en-GB" sz="2200" dirty="0" smtClean="0"/>
              <a:t> at 1 bar, 298K</a:t>
            </a:r>
          </a:p>
          <a:p>
            <a:endParaRPr lang="en-GB" sz="2200" dirty="0"/>
          </a:p>
          <a:p>
            <a:r>
              <a:rPr lang="en-GB" sz="2200" dirty="0" smtClean="0"/>
              <a:t>Objective: 95% purity at 90% recovery of CO</a:t>
            </a:r>
            <a:r>
              <a:rPr lang="en-GB" sz="2200" baseline="-25000" dirty="0" smtClean="0"/>
              <a:t>2</a:t>
            </a:r>
            <a:r>
              <a:rPr lang="en-GB" sz="2200" dirty="0" smtClean="0"/>
              <a:t> at minimum</a:t>
            </a:r>
            <a:br>
              <a:rPr lang="en-GB" sz="2200" dirty="0" smtClean="0"/>
            </a:br>
            <a:r>
              <a:rPr lang="en-GB" sz="2200" dirty="0" smtClean="0"/>
              <a:t>energy penalty and maximum productivity</a:t>
            </a:r>
          </a:p>
          <a:p>
            <a:endParaRPr lang="en-GB" sz="2200" dirty="0"/>
          </a:p>
          <a:p>
            <a:endParaRPr lang="en-GB" sz="2200" dirty="0" smtClean="0"/>
          </a:p>
          <a:p>
            <a:endParaRPr lang="en-GB" sz="2200" dirty="0"/>
          </a:p>
          <a:p>
            <a:r>
              <a:rPr lang="en-GB" sz="2200" dirty="0" smtClean="0"/>
              <a:t>Step 1. Equilibrium data from molecular simulations</a:t>
            </a:r>
          </a:p>
          <a:p>
            <a:endParaRPr lang="en-GB" sz="2200" dirty="0"/>
          </a:p>
          <a:p>
            <a:r>
              <a:rPr lang="en-GB" sz="2200" dirty="0" smtClean="0"/>
              <a:t>Step 2. Construction of the VSA process model</a:t>
            </a:r>
          </a:p>
          <a:p>
            <a:endParaRPr lang="en-GB" sz="2200" dirty="0"/>
          </a:p>
          <a:p>
            <a:r>
              <a:rPr lang="en-GB" sz="2200" dirty="0" smtClean="0"/>
              <a:t>Step 3. Process simulation and optimization</a:t>
            </a:r>
          </a:p>
          <a:p>
            <a:endParaRPr lang="en-GB" sz="2200" dirty="0"/>
          </a:p>
          <a:p>
            <a:r>
              <a:rPr lang="en-GB" sz="2200" dirty="0" smtClean="0"/>
              <a:t>			Challenges at each step</a:t>
            </a:r>
          </a:p>
          <a:p>
            <a:r>
              <a:rPr lang="en-GB" sz="2200" dirty="0" smtClean="0"/>
              <a:t> 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30581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65088"/>
            <a:ext cx="9144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0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Step 1: equilibrium adsorption data</a:t>
            </a:r>
            <a:endParaRPr lang="en-US" altLang="en-US" sz="3000" dirty="0">
              <a:solidFill>
                <a:srgbClr val="4D4D4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765175"/>
            <a:ext cx="9144000" cy="714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sym typeface="Wingdings" panose="05000000000000000000" pitchFamily="2" charset="2"/>
              </a:rPr>
              <a:t>	</a:t>
            </a:r>
            <a:endParaRPr lang="en-GB" altLang="en-US" sz="1600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765175"/>
            <a:ext cx="9144000" cy="714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sym typeface="Wingdings" panose="05000000000000000000" pitchFamily="2" charset="2"/>
              </a:rPr>
              <a:t>	</a:t>
            </a:r>
            <a:endParaRPr lang="en-GB" altLang="en-US" sz="1600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4350" y="1417320"/>
            <a:ext cx="760079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Challenges:</a:t>
            </a:r>
          </a:p>
          <a:p>
            <a:endParaRPr lang="en-GB" sz="2400" dirty="0"/>
          </a:p>
          <a:p>
            <a:r>
              <a:rPr lang="en-GB" sz="2400" dirty="0" smtClean="0"/>
              <a:t>	+ Force fields, particularly for nitrogen</a:t>
            </a:r>
          </a:p>
          <a:p>
            <a:r>
              <a:rPr lang="en-GB" sz="2400" dirty="0"/>
              <a:t>	</a:t>
            </a:r>
            <a:r>
              <a:rPr lang="en-GB" sz="2400" dirty="0" smtClean="0"/>
              <a:t>+ Accuracy of the prediction for binary mixtures </a:t>
            </a:r>
          </a:p>
          <a:p>
            <a:r>
              <a:rPr lang="en-GB" sz="2400" dirty="0"/>
              <a:t>	</a:t>
            </a:r>
            <a:r>
              <a:rPr lang="en-GB" sz="2400" dirty="0" smtClean="0"/>
              <a:t>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9788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65088"/>
            <a:ext cx="9144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0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Step 1: equilibrium adsorption data</a:t>
            </a:r>
            <a:endParaRPr lang="en-US" altLang="en-US" sz="3000" dirty="0">
              <a:solidFill>
                <a:srgbClr val="4D4D4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765175"/>
            <a:ext cx="9144000" cy="714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sym typeface="Wingdings" panose="05000000000000000000" pitchFamily="2" charset="2"/>
              </a:rPr>
              <a:t>	</a:t>
            </a:r>
            <a:endParaRPr lang="en-GB" altLang="en-US" sz="1600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765175"/>
            <a:ext cx="9144000" cy="714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sym typeface="Wingdings" panose="05000000000000000000" pitchFamily="2" charset="2"/>
              </a:rPr>
              <a:t>	</a:t>
            </a:r>
            <a:endParaRPr lang="en-GB" altLang="en-US" sz="1600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399" y="3857105"/>
            <a:ext cx="3832167" cy="300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32637" y="1822857"/>
            <a:ext cx="9525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</a:t>
            </a:r>
            <a:r>
              <a:rPr lang="en-US" altLang="en-US" sz="3200" baseline="-250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endParaRPr lang="en-GB" sz="3200" dirty="0"/>
          </a:p>
        </p:txBody>
      </p:sp>
      <p:sp>
        <p:nvSpPr>
          <p:cNvPr id="13" name="Rectangle 12"/>
          <p:cNvSpPr/>
          <p:nvPr/>
        </p:nvSpPr>
        <p:spPr>
          <a:xfrm>
            <a:off x="263969" y="4699062"/>
            <a:ext cx="6335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altLang="en-US" sz="3200" baseline="-250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endParaRPr lang="en-GB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5328458" y="4131426"/>
            <a:ext cx="3564887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 amount of binder is used</a:t>
            </a:r>
          </a:p>
          <a:p>
            <a:r>
              <a:rPr lang="en-GB" dirty="0" smtClean="0"/>
              <a:t>as optimization parameter to </a:t>
            </a:r>
            <a:br>
              <a:rPr lang="en-GB" dirty="0" smtClean="0"/>
            </a:br>
            <a:r>
              <a:rPr lang="en-GB" dirty="0" smtClean="0"/>
              <a:t>match experimental data at </a:t>
            </a:r>
          </a:p>
          <a:p>
            <a:r>
              <a:rPr lang="en-GB" dirty="0" smtClean="0"/>
              <a:t>298.15K at high loadings</a:t>
            </a:r>
          </a:p>
          <a:p>
            <a:endParaRPr lang="en-GB" sz="1400" dirty="0"/>
          </a:p>
          <a:p>
            <a:r>
              <a:rPr lang="en-GB" dirty="0" smtClean="0"/>
              <a:t>Still agreement is not great, </a:t>
            </a:r>
          </a:p>
          <a:p>
            <a:r>
              <a:rPr lang="en-GB" dirty="0"/>
              <a:t>p</a:t>
            </a:r>
            <a:r>
              <a:rPr lang="en-GB" dirty="0" smtClean="0"/>
              <a:t>articularly for nitrogen</a:t>
            </a:r>
          </a:p>
          <a:p>
            <a:endParaRPr lang="en-GB" sz="1400" dirty="0"/>
          </a:p>
          <a:p>
            <a:r>
              <a:rPr lang="en-GB" sz="1400" dirty="0" smtClean="0"/>
              <a:t>FF: </a:t>
            </a:r>
            <a:r>
              <a:rPr lang="en-GB" sz="1400" dirty="0" err="1" smtClean="0"/>
              <a:t>Vujic</a:t>
            </a:r>
            <a:r>
              <a:rPr lang="en-GB" sz="1400" dirty="0" smtClean="0"/>
              <a:t> and </a:t>
            </a:r>
            <a:r>
              <a:rPr lang="en-GB" sz="1400" dirty="0" err="1" smtClean="0"/>
              <a:t>Lyubartsev</a:t>
            </a:r>
            <a:r>
              <a:rPr lang="en-GB" sz="1400" dirty="0"/>
              <a:t> </a:t>
            </a:r>
            <a:r>
              <a:rPr lang="en-GB" sz="1400" dirty="0" smtClean="0"/>
              <a:t>Modelling </a:t>
            </a:r>
            <a:r>
              <a:rPr lang="en-GB" sz="1400" dirty="0"/>
              <a:t>Simul. </a:t>
            </a:r>
            <a:endParaRPr lang="en-GB" sz="1400" dirty="0" smtClean="0"/>
          </a:p>
          <a:p>
            <a:r>
              <a:rPr lang="en-GB" sz="1400" dirty="0" smtClean="0"/>
              <a:t>Mater</a:t>
            </a:r>
            <a:r>
              <a:rPr lang="en-GB" sz="1400" dirty="0"/>
              <a:t>. Sci. Eng. </a:t>
            </a:r>
            <a:r>
              <a:rPr lang="en-GB" sz="1400" b="1" dirty="0"/>
              <a:t>24 </a:t>
            </a:r>
            <a:r>
              <a:rPr lang="en-GB" sz="1400" dirty="0"/>
              <a:t>(2016) 045002</a:t>
            </a:r>
            <a:r>
              <a:rPr lang="en-GB" sz="1400" dirty="0" smtClean="0"/>
              <a:t> </a:t>
            </a:r>
            <a:endParaRPr lang="en-GB" sz="1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t="-2" r="18986" b="21594"/>
          <a:stretch/>
        </p:blipFill>
        <p:spPr>
          <a:xfrm>
            <a:off x="1081260" y="947651"/>
            <a:ext cx="3831557" cy="29430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t="-2" r="20026" b="20854"/>
          <a:stretch/>
        </p:blipFill>
        <p:spPr>
          <a:xfrm>
            <a:off x="4965932" y="947652"/>
            <a:ext cx="3814221" cy="300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20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65088"/>
            <a:ext cx="9144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0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Step 1: equilibrium adsorption data</a:t>
            </a:r>
            <a:endParaRPr lang="en-US" altLang="en-US" sz="3000" dirty="0">
              <a:solidFill>
                <a:srgbClr val="4D4D4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765175"/>
            <a:ext cx="9144000" cy="714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sym typeface="Wingdings" panose="05000000000000000000" pitchFamily="2" charset="2"/>
              </a:rPr>
              <a:t>	</a:t>
            </a:r>
            <a:endParaRPr lang="en-GB" altLang="en-US" sz="1600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765175"/>
            <a:ext cx="9144000" cy="714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sym typeface="Wingdings" panose="05000000000000000000" pitchFamily="2" charset="2"/>
              </a:rPr>
              <a:t>	</a:t>
            </a:r>
            <a:endParaRPr lang="en-GB" altLang="en-US" sz="1600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500" y="1623060"/>
            <a:ext cx="7672293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Process simulation needs an analytical equation to describe</a:t>
            </a:r>
            <a:br>
              <a:rPr lang="en-GB" sz="2200" dirty="0" smtClean="0"/>
            </a:br>
            <a:r>
              <a:rPr lang="en-GB" sz="2200" dirty="0" smtClean="0"/>
              <a:t>adsorption equilibria.</a:t>
            </a:r>
          </a:p>
          <a:p>
            <a:endParaRPr lang="en-GB" sz="2200" dirty="0"/>
          </a:p>
          <a:p>
            <a:r>
              <a:rPr lang="en-GB" sz="2200" dirty="0" smtClean="0"/>
              <a:t>Seems simple, but not trivial:</a:t>
            </a:r>
          </a:p>
          <a:p>
            <a:endParaRPr lang="en-GB" sz="2200" dirty="0" smtClean="0"/>
          </a:p>
          <a:p>
            <a:r>
              <a:rPr lang="en-GB" sz="2200" dirty="0"/>
              <a:t>	+</a:t>
            </a:r>
            <a:r>
              <a:rPr lang="en-GB" sz="2200" dirty="0" smtClean="0"/>
              <a:t> Dual Site Langmuir isotherm</a:t>
            </a:r>
          </a:p>
          <a:p>
            <a:r>
              <a:rPr lang="en-GB" sz="2200" dirty="0"/>
              <a:t>	</a:t>
            </a:r>
            <a:r>
              <a:rPr lang="en-GB" sz="2200" dirty="0" smtClean="0"/>
              <a:t>+ Predictions are sensitive to how these models are </a:t>
            </a:r>
            <a:br>
              <a:rPr lang="en-GB" sz="2200" dirty="0" smtClean="0"/>
            </a:br>
            <a:r>
              <a:rPr lang="en-GB" sz="2200" dirty="0" smtClean="0"/>
              <a:t>	constructed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549738" y="4473928"/>
                <a:ext cx="3753781" cy="1044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GB" sz="220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GB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220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sz="22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b>
                            <m:sSubPr>
                              <m:ctrlPr>
                                <a:rPr lang="en-GB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GB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sz="22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GB" sz="2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GB" sz="22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p>
                                  </m:sSubSup>
                                  <m:f>
                                    <m:fPr>
                                      <m:ctrlPr>
                                        <a:rPr lang="en-GB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GB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22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GB" sz="22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GB" sz="2200" i="0">
                                          <a:latin typeface="Cambria Math" panose="02040503050406030204" pitchFamily="18" charset="0"/>
                                        </a:rPr>
                                        <m:t>×</m:t>
                                      </m:r>
                                      <m:r>
                                        <a:rPr lang="en-GB" sz="22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num>
                                    <m:den>
                                      <m:r>
                                        <a:rPr lang="en-GB" sz="2200" i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sSub>
                                        <m:sSubPr>
                                          <m:ctrlPr>
                                            <a:rPr lang="en-GB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22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GB" sz="22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GB" sz="2200" i="0">
                                          <a:latin typeface="Cambria Math" panose="02040503050406030204" pitchFamily="18" charset="0"/>
                                        </a:rPr>
                                        <m:t>×</m:t>
                                      </m:r>
                                      <m:r>
                                        <a:rPr lang="en-GB" sz="22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en-GB" sz="2200" i="1">
                                  <a:latin typeface="Cambria Math" panose="02040503050406030204" pitchFamily="18" charset="0"/>
                                </a:rPr>
                                <m:t>𝑠𝑖𝑡𝑒</m:t>
                              </m:r>
                              <m:r>
                                <a:rPr lang="en-GB" sz="22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sz="22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9738" y="4473928"/>
                <a:ext cx="3753781" cy="10440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148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65088"/>
            <a:ext cx="9144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000" dirty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Dual Site Langmuir model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765175"/>
            <a:ext cx="9144000" cy="714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sym typeface="Wingdings" panose="05000000000000000000" pitchFamily="2" charset="2"/>
              </a:rPr>
              <a:t>	</a:t>
            </a:r>
            <a:endParaRPr lang="en-GB" altLang="en-US" sz="1600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pic>
        <p:nvPicPr>
          <p:cNvPr id="2970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2" r="17059" b="19910"/>
          <a:stretch>
            <a:fillRect/>
          </a:stretch>
        </p:blipFill>
        <p:spPr bwMode="auto">
          <a:xfrm>
            <a:off x="127000" y="1770063"/>
            <a:ext cx="4459288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17674" b="20657"/>
          <a:stretch>
            <a:fillRect/>
          </a:stretch>
        </p:blipFill>
        <p:spPr bwMode="auto">
          <a:xfrm>
            <a:off x="4586288" y="1754188"/>
            <a:ext cx="4487862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80392" y="1074712"/>
            <a:ext cx="9525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</a:t>
            </a:r>
            <a:r>
              <a:rPr lang="en-US" altLang="en-US" sz="3200" baseline="-250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endParaRPr lang="en-GB" sz="3200" dirty="0"/>
          </a:p>
        </p:txBody>
      </p:sp>
      <p:sp>
        <p:nvSpPr>
          <p:cNvPr id="7" name="Rectangle 6"/>
          <p:cNvSpPr/>
          <p:nvPr/>
        </p:nvSpPr>
        <p:spPr>
          <a:xfrm>
            <a:off x="6513466" y="1074712"/>
            <a:ext cx="6335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altLang="en-US" sz="3200" baseline="-250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endParaRPr lang="en-GB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656705" y="5669281"/>
            <a:ext cx="620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Fit to single component isotherms at different temperatures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768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65088"/>
            <a:ext cx="9144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dirty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Dual Site Langmuir </a:t>
            </a:r>
            <a:r>
              <a:rPr lang="en-US" altLang="en-US" sz="28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model: predictions for binary mixture</a:t>
            </a:r>
            <a:endParaRPr lang="en-US" altLang="en-US" sz="2800" dirty="0">
              <a:solidFill>
                <a:srgbClr val="4D4D4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765175"/>
            <a:ext cx="9144000" cy="714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sym typeface="Wingdings" panose="05000000000000000000" pitchFamily="2" charset="2"/>
              </a:rPr>
              <a:t>	</a:t>
            </a:r>
            <a:endParaRPr lang="en-GB" altLang="en-US" sz="1600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pic>
        <p:nvPicPr>
          <p:cNvPr id="3072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8" y="1820487"/>
            <a:ext cx="4540920" cy="361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623" y="1793101"/>
            <a:ext cx="4605250" cy="3664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850226" y="1074712"/>
            <a:ext cx="9525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</a:t>
            </a:r>
            <a:r>
              <a:rPr lang="en-US" altLang="en-US" sz="3200" baseline="-250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endParaRPr lang="en-GB" sz="3200" dirty="0"/>
          </a:p>
        </p:txBody>
      </p:sp>
      <p:sp>
        <p:nvSpPr>
          <p:cNvPr id="8" name="Rectangle 7"/>
          <p:cNvSpPr/>
          <p:nvPr/>
        </p:nvSpPr>
        <p:spPr>
          <a:xfrm>
            <a:off x="6481022" y="1074712"/>
            <a:ext cx="6335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altLang="en-US" sz="3200" baseline="-250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99914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65088"/>
            <a:ext cx="9144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dirty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Dual Site Langmuir </a:t>
            </a:r>
            <a:r>
              <a:rPr lang="en-US" altLang="en-US" sz="28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model: predictions for binary mixture</a:t>
            </a:r>
            <a:endParaRPr lang="en-US" altLang="en-US" sz="2800" dirty="0">
              <a:solidFill>
                <a:srgbClr val="4D4D4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765175"/>
            <a:ext cx="9144000" cy="714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sym typeface="Wingdings" panose="05000000000000000000" pitchFamily="2" charset="2"/>
              </a:rPr>
              <a:t>	</a:t>
            </a:r>
            <a:endParaRPr lang="en-GB" altLang="en-US" sz="1600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pic>
        <p:nvPicPr>
          <p:cNvPr id="30726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02" y="1106890"/>
            <a:ext cx="6443633" cy="4753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1643" y="5893725"/>
            <a:ext cx="4280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Selectivity at 283.15K; FIT 1:  </a:t>
            </a:r>
            <a:r>
              <a:rPr lang="en-GB" b="1" dirty="0" smtClean="0"/>
              <a:t>- - -; </a:t>
            </a:r>
            <a:r>
              <a:rPr lang="en-GB" dirty="0" smtClean="0"/>
              <a:t>FIT 2</a:t>
            </a:r>
            <a:endParaRPr lang="en-GB" dirty="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4947374" y="6095655"/>
            <a:ext cx="375110" cy="17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648450" y="5257800"/>
            <a:ext cx="657225" cy="171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20638"/>
            <a:ext cx="9144000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27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Few concepts: adsorption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765175"/>
            <a:ext cx="9144000" cy="714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sym typeface="Wingdings" panose="05000000000000000000" pitchFamily="2" charset="2"/>
              </a:rPr>
              <a:t>	</a:t>
            </a:r>
            <a:endParaRPr lang="en-GB" altLang="en-US" sz="1600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179068" y="1567752"/>
            <a:ext cx="64198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effectLst/>
              </a:rPr>
              <a:t>Adsorption </a:t>
            </a:r>
            <a:r>
              <a:rPr lang="en-GB" altLang="en-US" sz="1800">
                <a:effectLst/>
              </a:rPr>
              <a:t>occurs whenever a solid surface is exposed to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effectLst/>
              </a:rPr>
              <a:t>a gas or a liquid: it is defined as the enrichment of material or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effectLst/>
              </a:rPr>
              <a:t>increase of density of the fluid in the vicinity of an interface</a:t>
            </a:r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1207643" y="2813939"/>
            <a:ext cx="6286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144768" y="2480564"/>
            <a:ext cx="16970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i="1">
                <a:effectLst/>
              </a:rPr>
              <a:t>(Rouquerol et al)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283843" y="3156839"/>
            <a:ext cx="1866900" cy="1765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245743" y="3153664"/>
            <a:ext cx="1219200" cy="1006475"/>
          </a:xfrm>
          <a:custGeom>
            <a:avLst/>
            <a:gdLst>
              <a:gd name="T0" fmla="*/ 44 w 768"/>
              <a:gd name="T1" fmla="*/ 450 h 634"/>
              <a:gd name="T2" fmla="*/ 232 w 768"/>
              <a:gd name="T3" fmla="*/ 546 h 634"/>
              <a:gd name="T4" fmla="*/ 288 w 768"/>
              <a:gd name="T5" fmla="*/ 618 h 634"/>
              <a:gd name="T6" fmla="*/ 432 w 768"/>
              <a:gd name="T7" fmla="*/ 562 h 634"/>
              <a:gd name="T8" fmla="*/ 616 w 768"/>
              <a:gd name="T9" fmla="*/ 578 h 634"/>
              <a:gd name="T10" fmla="*/ 640 w 768"/>
              <a:gd name="T11" fmla="*/ 602 h 634"/>
              <a:gd name="T12" fmla="*/ 712 w 768"/>
              <a:gd name="T13" fmla="*/ 634 h 634"/>
              <a:gd name="T14" fmla="*/ 688 w 768"/>
              <a:gd name="T15" fmla="*/ 370 h 634"/>
              <a:gd name="T16" fmla="*/ 568 w 768"/>
              <a:gd name="T17" fmla="*/ 330 h 634"/>
              <a:gd name="T18" fmla="*/ 520 w 768"/>
              <a:gd name="T19" fmla="*/ 314 h 634"/>
              <a:gd name="T20" fmla="*/ 480 w 768"/>
              <a:gd name="T21" fmla="*/ 266 h 634"/>
              <a:gd name="T22" fmla="*/ 528 w 768"/>
              <a:gd name="T23" fmla="*/ 210 h 634"/>
              <a:gd name="T24" fmla="*/ 584 w 768"/>
              <a:gd name="T25" fmla="*/ 130 h 634"/>
              <a:gd name="T26" fmla="*/ 560 w 768"/>
              <a:gd name="T27" fmla="*/ 10 h 634"/>
              <a:gd name="T28" fmla="*/ 312 w 768"/>
              <a:gd name="T29" fmla="*/ 2 h 634"/>
              <a:gd name="T30" fmla="*/ 48 w 768"/>
              <a:gd name="T31" fmla="*/ 10 h 634"/>
              <a:gd name="T32" fmla="*/ 40 w 768"/>
              <a:gd name="T33" fmla="*/ 82 h 634"/>
              <a:gd name="T34" fmla="*/ 44 w 768"/>
              <a:gd name="T35" fmla="*/ 450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68" h="634">
                <a:moveTo>
                  <a:pt x="44" y="450"/>
                </a:moveTo>
                <a:cubicBezTo>
                  <a:pt x="48" y="494"/>
                  <a:pt x="195" y="522"/>
                  <a:pt x="232" y="546"/>
                </a:cubicBezTo>
                <a:cubicBezTo>
                  <a:pt x="270" y="603"/>
                  <a:pt x="250" y="580"/>
                  <a:pt x="288" y="618"/>
                </a:cubicBezTo>
                <a:cubicBezTo>
                  <a:pt x="409" y="607"/>
                  <a:pt x="353" y="615"/>
                  <a:pt x="432" y="562"/>
                </a:cubicBezTo>
                <a:cubicBezTo>
                  <a:pt x="493" y="565"/>
                  <a:pt x="561" y="550"/>
                  <a:pt x="616" y="578"/>
                </a:cubicBezTo>
                <a:cubicBezTo>
                  <a:pt x="626" y="583"/>
                  <a:pt x="631" y="596"/>
                  <a:pt x="640" y="602"/>
                </a:cubicBezTo>
                <a:cubicBezTo>
                  <a:pt x="668" y="621"/>
                  <a:pt x="684" y="625"/>
                  <a:pt x="712" y="634"/>
                </a:cubicBezTo>
                <a:cubicBezTo>
                  <a:pt x="768" y="559"/>
                  <a:pt x="761" y="431"/>
                  <a:pt x="688" y="370"/>
                </a:cubicBezTo>
                <a:cubicBezTo>
                  <a:pt x="656" y="343"/>
                  <a:pt x="607" y="342"/>
                  <a:pt x="568" y="330"/>
                </a:cubicBezTo>
                <a:cubicBezTo>
                  <a:pt x="552" y="325"/>
                  <a:pt x="520" y="314"/>
                  <a:pt x="520" y="314"/>
                </a:cubicBezTo>
                <a:cubicBezTo>
                  <a:pt x="517" y="311"/>
                  <a:pt x="479" y="276"/>
                  <a:pt x="480" y="266"/>
                </a:cubicBezTo>
                <a:cubicBezTo>
                  <a:pt x="482" y="252"/>
                  <a:pt x="519" y="221"/>
                  <a:pt x="528" y="210"/>
                </a:cubicBezTo>
                <a:cubicBezTo>
                  <a:pt x="548" y="185"/>
                  <a:pt x="566" y="157"/>
                  <a:pt x="584" y="130"/>
                </a:cubicBezTo>
                <a:cubicBezTo>
                  <a:pt x="569" y="25"/>
                  <a:pt x="616" y="86"/>
                  <a:pt x="560" y="10"/>
                </a:cubicBezTo>
                <a:cubicBezTo>
                  <a:pt x="520" y="0"/>
                  <a:pt x="384" y="26"/>
                  <a:pt x="312" y="2"/>
                </a:cubicBezTo>
                <a:cubicBezTo>
                  <a:pt x="232" y="5"/>
                  <a:pt x="127" y="0"/>
                  <a:pt x="48" y="10"/>
                </a:cubicBezTo>
                <a:cubicBezTo>
                  <a:pt x="0" y="25"/>
                  <a:pt x="47" y="66"/>
                  <a:pt x="40" y="82"/>
                </a:cubicBezTo>
                <a:cubicBezTo>
                  <a:pt x="36" y="149"/>
                  <a:pt x="12" y="373"/>
                  <a:pt x="44" y="45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283843" y="4341114"/>
            <a:ext cx="1811338" cy="598488"/>
          </a:xfrm>
          <a:custGeom>
            <a:avLst/>
            <a:gdLst>
              <a:gd name="T0" fmla="*/ 0 w 1141"/>
              <a:gd name="T1" fmla="*/ 370 h 377"/>
              <a:gd name="T2" fmla="*/ 16 w 1141"/>
              <a:gd name="T3" fmla="*/ 218 h 377"/>
              <a:gd name="T4" fmla="*/ 56 w 1141"/>
              <a:gd name="T5" fmla="*/ 178 h 377"/>
              <a:gd name="T6" fmla="*/ 128 w 1141"/>
              <a:gd name="T7" fmla="*/ 122 h 377"/>
              <a:gd name="T8" fmla="*/ 224 w 1141"/>
              <a:gd name="T9" fmla="*/ 162 h 377"/>
              <a:gd name="T10" fmla="*/ 248 w 1141"/>
              <a:gd name="T11" fmla="*/ 178 h 377"/>
              <a:gd name="T12" fmla="*/ 400 w 1141"/>
              <a:gd name="T13" fmla="*/ 146 h 377"/>
              <a:gd name="T14" fmla="*/ 536 w 1141"/>
              <a:gd name="T15" fmla="*/ 146 h 377"/>
              <a:gd name="T16" fmla="*/ 592 w 1141"/>
              <a:gd name="T17" fmla="*/ 170 h 377"/>
              <a:gd name="T18" fmla="*/ 680 w 1141"/>
              <a:gd name="T19" fmla="*/ 146 h 377"/>
              <a:gd name="T20" fmla="*/ 688 w 1141"/>
              <a:gd name="T21" fmla="*/ 74 h 377"/>
              <a:gd name="T22" fmla="*/ 976 w 1141"/>
              <a:gd name="T23" fmla="*/ 106 h 377"/>
              <a:gd name="T24" fmla="*/ 1104 w 1141"/>
              <a:gd name="T25" fmla="*/ 194 h 377"/>
              <a:gd name="T26" fmla="*/ 1112 w 1141"/>
              <a:gd name="T27" fmla="*/ 354 h 377"/>
              <a:gd name="T28" fmla="*/ 1008 w 1141"/>
              <a:gd name="T29" fmla="*/ 362 h 377"/>
              <a:gd name="T30" fmla="*/ 856 w 1141"/>
              <a:gd name="T31" fmla="*/ 362 h 377"/>
              <a:gd name="T32" fmla="*/ 720 w 1141"/>
              <a:gd name="T33" fmla="*/ 354 h 377"/>
              <a:gd name="T34" fmla="*/ 200 w 1141"/>
              <a:gd name="T35" fmla="*/ 362 h 377"/>
              <a:gd name="T36" fmla="*/ 0 w 1141"/>
              <a:gd name="T37" fmla="*/ 37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41" h="377">
                <a:moveTo>
                  <a:pt x="0" y="370"/>
                </a:moveTo>
                <a:cubicBezTo>
                  <a:pt x="7" y="320"/>
                  <a:pt x="6" y="268"/>
                  <a:pt x="16" y="218"/>
                </a:cubicBezTo>
                <a:cubicBezTo>
                  <a:pt x="21" y="191"/>
                  <a:pt x="40" y="194"/>
                  <a:pt x="56" y="178"/>
                </a:cubicBezTo>
                <a:cubicBezTo>
                  <a:pt x="85" y="149"/>
                  <a:pt x="89" y="135"/>
                  <a:pt x="128" y="122"/>
                </a:cubicBezTo>
                <a:cubicBezTo>
                  <a:pt x="195" y="133"/>
                  <a:pt x="163" y="121"/>
                  <a:pt x="224" y="162"/>
                </a:cubicBezTo>
                <a:cubicBezTo>
                  <a:pt x="232" y="167"/>
                  <a:pt x="248" y="178"/>
                  <a:pt x="248" y="178"/>
                </a:cubicBezTo>
                <a:cubicBezTo>
                  <a:pt x="302" y="171"/>
                  <a:pt x="348" y="159"/>
                  <a:pt x="400" y="146"/>
                </a:cubicBezTo>
                <a:cubicBezTo>
                  <a:pt x="450" y="72"/>
                  <a:pt x="468" y="129"/>
                  <a:pt x="536" y="146"/>
                </a:cubicBezTo>
                <a:cubicBezTo>
                  <a:pt x="547" y="180"/>
                  <a:pt x="559" y="181"/>
                  <a:pt x="592" y="170"/>
                </a:cubicBezTo>
                <a:cubicBezTo>
                  <a:pt x="634" y="178"/>
                  <a:pt x="664" y="195"/>
                  <a:pt x="680" y="146"/>
                </a:cubicBezTo>
                <a:cubicBezTo>
                  <a:pt x="683" y="122"/>
                  <a:pt x="664" y="79"/>
                  <a:pt x="688" y="74"/>
                </a:cubicBezTo>
                <a:cubicBezTo>
                  <a:pt x="954" y="15"/>
                  <a:pt x="941" y="0"/>
                  <a:pt x="976" y="106"/>
                </a:cubicBezTo>
                <a:cubicBezTo>
                  <a:pt x="980" y="138"/>
                  <a:pt x="1085" y="168"/>
                  <a:pt x="1104" y="194"/>
                </a:cubicBezTo>
                <a:cubicBezTo>
                  <a:pt x="1141" y="246"/>
                  <a:pt x="1076" y="300"/>
                  <a:pt x="1112" y="354"/>
                </a:cubicBezTo>
                <a:cubicBezTo>
                  <a:pt x="1074" y="367"/>
                  <a:pt x="1046" y="372"/>
                  <a:pt x="1008" y="362"/>
                </a:cubicBezTo>
                <a:cubicBezTo>
                  <a:pt x="943" y="346"/>
                  <a:pt x="922" y="370"/>
                  <a:pt x="856" y="362"/>
                </a:cubicBezTo>
                <a:cubicBezTo>
                  <a:pt x="821" y="350"/>
                  <a:pt x="754" y="365"/>
                  <a:pt x="720" y="354"/>
                </a:cubicBezTo>
                <a:cubicBezTo>
                  <a:pt x="611" y="354"/>
                  <a:pt x="320" y="359"/>
                  <a:pt x="200" y="362"/>
                </a:cubicBezTo>
                <a:cubicBezTo>
                  <a:pt x="139" y="377"/>
                  <a:pt x="59" y="346"/>
                  <a:pt x="0" y="3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387156" y="3066352"/>
            <a:ext cx="858837" cy="1106487"/>
          </a:xfrm>
          <a:custGeom>
            <a:avLst/>
            <a:gdLst>
              <a:gd name="T0" fmla="*/ 77 w 541"/>
              <a:gd name="T1" fmla="*/ 177 h 697"/>
              <a:gd name="T2" fmla="*/ 101 w 541"/>
              <a:gd name="T3" fmla="*/ 409 h 697"/>
              <a:gd name="T4" fmla="*/ 189 w 541"/>
              <a:gd name="T5" fmla="*/ 481 h 697"/>
              <a:gd name="T6" fmla="*/ 213 w 541"/>
              <a:gd name="T7" fmla="*/ 697 h 697"/>
              <a:gd name="T8" fmla="*/ 317 w 541"/>
              <a:gd name="T9" fmla="*/ 689 h 697"/>
              <a:gd name="T10" fmla="*/ 365 w 541"/>
              <a:gd name="T11" fmla="*/ 609 h 697"/>
              <a:gd name="T12" fmla="*/ 405 w 541"/>
              <a:gd name="T13" fmla="*/ 561 h 697"/>
              <a:gd name="T14" fmla="*/ 473 w 541"/>
              <a:gd name="T15" fmla="*/ 417 h 697"/>
              <a:gd name="T16" fmla="*/ 405 w 541"/>
              <a:gd name="T17" fmla="*/ 65 h 697"/>
              <a:gd name="T18" fmla="*/ 33 w 541"/>
              <a:gd name="T19" fmla="*/ 137 h 697"/>
              <a:gd name="T20" fmla="*/ 53 w 541"/>
              <a:gd name="T21" fmla="*/ 169 h 697"/>
              <a:gd name="T22" fmla="*/ 77 w 541"/>
              <a:gd name="T23" fmla="*/ 177 h 6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41" h="697">
                <a:moveTo>
                  <a:pt x="77" y="177"/>
                </a:moveTo>
                <a:cubicBezTo>
                  <a:pt x="26" y="245"/>
                  <a:pt x="0" y="375"/>
                  <a:pt x="101" y="409"/>
                </a:cubicBezTo>
                <a:cubicBezTo>
                  <a:pt x="128" y="436"/>
                  <a:pt x="189" y="481"/>
                  <a:pt x="189" y="481"/>
                </a:cubicBezTo>
                <a:cubicBezTo>
                  <a:pt x="184" y="544"/>
                  <a:pt x="148" y="653"/>
                  <a:pt x="213" y="697"/>
                </a:cubicBezTo>
                <a:cubicBezTo>
                  <a:pt x="248" y="694"/>
                  <a:pt x="283" y="697"/>
                  <a:pt x="317" y="689"/>
                </a:cubicBezTo>
                <a:cubicBezTo>
                  <a:pt x="348" y="681"/>
                  <a:pt x="347" y="630"/>
                  <a:pt x="365" y="609"/>
                </a:cubicBezTo>
                <a:cubicBezTo>
                  <a:pt x="383" y="587"/>
                  <a:pt x="394" y="587"/>
                  <a:pt x="405" y="561"/>
                </a:cubicBezTo>
                <a:cubicBezTo>
                  <a:pt x="431" y="503"/>
                  <a:pt x="438" y="470"/>
                  <a:pt x="473" y="417"/>
                </a:cubicBezTo>
                <a:cubicBezTo>
                  <a:pt x="466" y="186"/>
                  <a:pt x="541" y="57"/>
                  <a:pt x="405" y="65"/>
                </a:cubicBezTo>
                <a:cubicBezTo>
                  <a:pt x="325" y="89"/>
                  <a:pt x="67" y="0"/>
                  <a:pt x="33" y="137"/>
                </a:cubicBezTo>
                <a:cubicBezTo>
                  <a:pt x="41" y="142"/>
                  <a:pt x="44" y="165"/>
                  <a:pt x="53" y="169"/>
                </a:cubicBezTo>
                <a:cubicBezTo>
                  <a:pt x="61" y="173"/>
                  <a:pt x="77" y="177"/>
                  <a:pt x="77" y="1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1868043" y="4160139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2058543" y="4147439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2020443" y="4312539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2210943" y="4249039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2350643" y="4274439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2464943" y="4071239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2439543" y="3817239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2617343" y="4172839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2757043" y="4198239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1817243" y="4388739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1626743" y="4261739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2198243" y="4401439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3823843" y="3791839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4242943" y="4198239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4141343" y="4668139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3684143" y="4261739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1509268" y="5174552"/>
            <a:ext cx="1581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effectLst/>
              </a:rPr>
              <a:t>Adsorbent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>
                <a:effectLst/>
              </a:rPr>
              <a:t>(porous structure)</a:t>
            </a: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3528568" y="5174552"/>
            <a:ext cx="1225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effectLst/>
              </a:rPr>
              <a:t>Adsorbate</a:t>
            </a:r>
          </a:p>
        </p:txBody>
      </p:sp>
      <p:sp>
        <p:nvSpPr>
          <p:cNvPr id="33" name="AutoShape 28"/>
          <p:cNvSpPr>
            <a:spLocks/>
          </p:cNvSpPr>
          <p:nvPr/>
        </p:nvSpPr>
        <p:spPr bwMode="auto">
          <a:xfrm rot="16200000">
            <a:off x="4058793" y="4306189"/>
            <a:ext cx="88900" cy="1536700"/>
          </a:xfrm>
          <a:prstGeom prst="leftBrace">
            <a:avLst>
              <a:gd name="adj1" fmla="val 14404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34" name="Line 29"/>
          <p:cNvSpPr>
            <a:spLocks noChangeShapeType="1"/>
          </p:cNvSpPr>
          <p:nvPr/>
        </p:nvSpPr>
        <p:spPr bwMode="auto">
          <a:xfrm flipH="1">
            <a:off x="3011043" y="4033139"/>
            <a:ext cx="546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5" name="Line 30"/>
          <p:cNvSpPr>
            <a:spLocks noChangeShapeType="1"/>
          </p:cNvSpPr>
          <p:nvPr/>
        </p:nvSpPr>
        <p:spPr bwMode="auto">
          <a:xfrm>
            <a:off x="3023743" y="4249039"/>
            <a:ext cx="546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5474843" y="4363339"/>
            <a:ext cx="2032000" cy="254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5551043" y="4236339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5690743" y="4147439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5855843" y="4185539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40" name="Oval 39"/>
          <p:cNvSpPr>
            <a:spLocks noChangeArrowheads="1"/>
          </p:cNvSpPr>
          <p:nvPr/>
        </p:nvSpPr>
        <p:spPr bwMode="auto">
          <a:xfrm>
            <a:off x="6135243" y="4172839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6351143" y="4198239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42" name="Oval 41"/>
          <p:cNvSpPr>
            <a:spLocks noChangeArrowheads="1"/>
          </p:cNvSpPr>
          <p:nvPr/>
        </p:nvSpPr>
        <p:spPr bwMode="auto">
          <a:xfrm>
            <a:off x="6274943" y="4058539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>
            <a:off x="6567043" y="4198239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6770243" y="4223639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6719443" y="4096639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46" name="Oval 45"/>
          <p:cNvSpPr>
            <a:spLocks noChangeArrowheads="1"/>
          </p:cNvSpPr>
          <p:nvPr/>
        </p:nvSpPr>
        <p:spPr bwMode="auto">
          <a:xfrm>
            <a:off x="6935343" y="4210939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7138543" y="4122039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48" name="Oval 47"/>
          <p:cNvSpPr>
            <a:spLocks noChangeArrowheads="1"/>
          </p:cNvSpPr>
          <p:nvPr/>
        </p:nvSpPr>
        <p:spPr bwMode="auto">
          <a:xfrm>
            <a:off x="7290943" y="4160139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6922643" y="4058539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6465443" y="4033139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51" name="Text Box 46"/>
          <p:cNvSpPr txBox="1">
            <a:spLocks noChangeArrowheads="1"/>
          </p:cNvSpPr>
          <p:nvPr/>
        </p:nvSpPr>
        <p:spPr bwMode="auto">
          <a:xfrm>
            <a:off x="5839968" y="5174552"/>
            <a:ext cx="12477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effectLst/>
              </a:rPr>
              <a:t>Adsorbent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>
                <a:effectLst/>
              </a:rPr>
              <a:t>(‘flat’ surface)</a:t>
            </a:r>
          </a:p>
        </p:txBody>
      </p:sp>
      <p:sp>
        <p:nvSpPr>
          <p:cNvPr id="52" name="Line 47"/>
          <p:cNvSpPr>
            <a:spLocks noChangeShapeType="1"/>
          </p:cNvSpPr>
          <p:nvPr/>
        </p:nvSpPr>
        <p:spPr bwMode="auto">
          <a:xfrm flipH="1">
            <a:off x="4674743" y="3995039"/>
            <a:ext cx="546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3" name="Line 48"/>
          <p:cNvSpPr>
            <a:spLocks noChangeShapeType="1"/>
          </p:cNvSpPr>
          <p:nvPr/>
        </p:nvSpPr>
        <p:spPr bwMode="auto">
          <a:xfrm>
            <a:off x="4687443" y="4210939"/>
            <a:ext cx="546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1283843" y="4769739"/>
            <a:ext cx="17653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1283843" y="3156839"/>
            <a:ext cx="88900" cy="584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1283843" y="3156839"/>
            <a:ext cx="831850" cy="1079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2610993" y="3156839"/>
            <a:ext cx="546100" cy="889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3042793" y="3163189"/>
            <a:ext cx="107950" cy="5461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31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765175"/>
            <a:ext cx="9144000" cy="714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sym typeface="Wingdings" panose="05000000000000000000" pitchFamily="2" charset="2"/>
              </a:rPr>
              <a:t>	</a:t>
            </a:r>
            <a:endParaRPr lang="en-GB" altLang="en-US" sz="1600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sp>
        <p:nvSpPr>
          <p:cNvPr id="192" name="Rectangle 2"/>
          <p:cNvSpPr>
            <a:spLocks noChangeArrowheads="1"/>
          </p:cNvSpPr>
          <p:nvPr/>
        </p:nvSpPr>
        <p:spPr bwMode="auto">
          <a:xfrm>
            <a:off x="0" y="65088"/>
            <a:ext cx="9144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0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Step 2: construction of the process model</a:t>
            </a:r>
          </a:p>
        </p:txBody>
      </p:sp>
      <p:sp>
        <p:nvSpPr>
          <p:cNvPr id="193" name="TextBox 192"/>
          <p:cNvSpPr txBox="1"/>
          <p:nvPr/>
        </p:nvSpPr>
        <p:spPr>
          <a:xfrm>
            <a:off x="514350" y="1417320"/>
            <a:ext cx="657744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Challenges:</a:t>
            </a:r>
          </a:p>
          <a:p>
            <a:endParaRPr lang="en-GB" sz="2400" dirty="0"/>
          </a:p>
          <a:p>
            <a:r>
              <a:rPr lang="en-GB" sz="2400" dirty="0" smtClean="0"/>
              <a:t>	+ A significant number of parameters</a:t>
            </a:r>
          </a:p>
          <a:p>
            <a:r>
              <a:rPr lang="en-GB" sz="2400" dirty="0"/>
              <a:t>	</a:t>
            </a:r>
            <a:r>
              <a:rPr lang="en-GB" sz="2400" dirty="0" smtClean="0"/>
              <a:t>+ Not all parameters can be provided by</a:t>
            </a:r>
          </a:p>
          <a:p>
            <a:r>
              <a:rPr lang="en-GB" sz="2400" dirty="0"/>
              <a:t>	</a:t>
            </a:r>
            <a:r>
              <a:rPr lang="en-GB" sz="2400" dirty="0" smtClean="0"/>
              <a:t>molecular simulations  </a:t>
            </a:r>
          </a:p>
          <a:p>
            <a:r>
              <a:rPr lang="en-GB" sz="2400" dirty="0"/>
              <a:t>	</a:t>
            </a:r>
            <a:r>
              <a:rPr lang="en-GB" sz="2400" dirty="0" smtClean="0"/>
              <a:t>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2603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765175"/>
            <a:ext cx="9144000" cy="714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sym typeface="Wingdings" panose="05000000000000000000" pitchFamily="2" charset="2"/>
              </a:rPr>
              <a:t>	</a:t>
            </a:r>
            <a:endParaRPr lang="en-GB" altLang="en-US" sz="1600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5265" y="955963"/>
            <a:ext cx="768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Review of process modelling of a PSA cycle: what information is needed?</a:t>
            </a:r>
            <a:endParaRPr lang="en-GB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681" y="2375922"/>
            <a:ext cx="1080449" cy="108044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89181" y="2614172"/>
            <a:ext cx="1811568" cy="6444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1" name="Straight Connector 10"/>
          <p:cNvCxnSpPr>
            <a:endCxn id="10" idx="1"/>
          </p:cNvCxnSpPr>
          <p:nvPr/>
        </p:nvCxnSpPr>
        <p:spPr>
          <a:xfrm>
            <a:off x="218917" y="2936389"/>
            <a:ext cx="470264" cy="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03829" y="2936389"/>
            <a:ext cx="470264" cy="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689181" y="2612655"/>
            <a:ext cx="1811568" cy="109517"/>
            <a:chOff x="775064" y="1870826"/>
            <a:chExt cx="1811568" cy="109517"/>
          </a:xfrm>
        </p:grpSpPr>
        <p:sp>
          <p:nvSpPr>
            <p:cNvPr id="14" name="Oval 13"/>
            <p:cNvSpPr/>
            <p:nvPr/>
          </p:nvSpPr>
          <p:spPr>
            <a:xfrm>
              <a:off x="775064" y="1872343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897800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1020536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1143272" y="1872343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1266008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1388744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1496744" y="1872343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1619480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1742216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1864952" y="1872343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1987688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2110424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2233160" y="1872343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2355896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2478632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50549" y="2718246"/>
            <a:ext cx="1688832" cy="109517"/>
            <a:chOff x="775064" y="1870826"/>
            <a:chExt cx="1688832" cy="109517"/>
          </a:xfrm>
        </p:grpSpPr>
        <p:sp>
          <p:nvSpPr>
            <p:cNvPr id="30" name="Oval 29"/>
            <p:cNvSpPr/>
            <p:nvPr/>
          </p:nvSpPr>
          <p:spPr>
            <a:xfrm>
              <a:off x="775064" y="1872343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897800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1020536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1143272" y="1872343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1266008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1388744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1496744" y="1872343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1619480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1742216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1864952" y="1872343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1987688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2110424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2233160" y="1872343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2355896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89181" y="2820803"/>
            <a:ext cx="1811568" cy="109517"/>
            <a:chOff x="775064" y="1870826"/>
            <a:chExt cx="1811568" cy="109517"/>
          </a:xfrm>
        </p:grpSpPr>
        <p:sp>
          <p:nvSpPr>
            <p:cNvPr id="45" name="Oval 44"/>
            <p:cNvSpPr/>
            <p:nvPr/>
          </p:nvSpPr>
          <p:spPr>
            <a:xfrm>
              <a:off x="775064" y="1872343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897800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1020536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1143272" y="1872343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1266008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1388744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1496744" y="1872343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1619480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1742216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1864952" y="1872343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1987688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2110424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2233160" y="1872343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Oval 57"/>
            <p:cNvSpPr/>
            <p:nvPr/>
          </p:nvSpPr>
          <p:spPr>
            <a:xfrm>
              <a:off x="2355896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9" name="Oval 58"/>
            <p:cNvSpPr/>
            <p:nvPr/>
          </p:nvSpPr>
          <p:spPr>
            <a:xfrm>
              <a:off x="2478632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750549" y="2926394"/>
            <a:ext cx="1688832" cy="109517"/>
            <a:chOff x="775064" y="1870826"/>
            <a:chExt cx="1688832" cy="109517"/>
          </a:xfrm>
        </p:grpSpPr>
        <p:sp>
          <p:nvSpPr>
            <p:cNvPr id="61" name="Oval 60"/>
            <p:cNvSpPr/>
            <p:nvPr/>
          </p:nvSpPr>
          <p:spPr>
            <a:xfrm>
              <a:off x="775064" y="1872343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2" name="Oval 61"/>
            <p:cNvSpPr/>
            <p:nvPr/>
          </p:nvSpPr>
          <p:spPr>
            <a:xfrm>
              <a:off x="897800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3" name="Oval 62"/>
            <p:cNvSpPr/>
            <p:nvPr/>
          </p:nvSpPr>
          <p:spPr>
            <a:xfrm>
              <a:off x="1020536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4" name="Oval 63"/>
            <p:cNvSpPr/>
            <p:nvPr/>
          </p:nvSpPr>
          <p:spPr>
            <a:xfrm>
              <a:off x="1143272" y="1872343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5" name="Oval 64"/>
            <p:cNvSpPr/>
            <p:nvPr/>
          </p:nvSpPr>
          <p:spPr>
            <a:xfrm>
              <a:off x="1266008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6" name="Oval 65"/>
            <p:cNvSpPr/>
            <p:nvPr/>
          </p:nvSpPr>
          <p:spPr>
            <a:xfrm>
              <a:off x="1388744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7" name="Oval 66"/>
            <p:cNvSpPr/>
            <p:nvPr/>
          </p:nvSpPr>
          <p:spPr>
            <a:xfrm>
              <a:off x="1496744" y="1872343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8" name="Oval 67"/>
            <p:cNvSpPr/>
            <p:nvPr/>
          </p:nvSpPr>
          <p:spPr>
            <a:xfrm>
              <a:off x="1619480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9" name="Oval 68"/>
            <p:cNvSpPr/>
            <p:nvPr/>
          </p:nvSpPr>
          <p:spPr>
            <a:xfrm>
              <a:off x="1742216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0" name="Oval 69"/>
            <p:cNvSpPr/>
            <p:nvPr/>
          </p:nvSpPr>
          <p:spPr>
            <a:xfrm>
              <a:off x="1864952" y="1872343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Oval 70"/>
            <p:cNvSpPr/>
            <p:nvPr/>
          </p:nvSpPr>
          <p:spPr>
            <a:xfrm>
              <a:off x="1987688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2" name="Oval 71"/>
            <p:cNvSpPr/>
            <p:nvPr/>
          </p:nvSpPr>
          <p:spPr>
            <a:xfrm>
              <a:off x="2110424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3" name="Oval 72"/>
            <p:cNvSpPr/>
            <p:nvPr/>
          </p:nvSpPr>
          <p:spPr>
            <a:xfrm>
              <a:off x="2233160" y="1872343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4" name="Oval 73"/>
            <p:cNvSpPr/>
            <p:nvPr/>
          </p:nvSpPr>
          <p:spPr>
            <a:xfrm>
              <a:off x="2355896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689181" y="3033189"/>
            <a:ext cx="1811568" cy="109517"/>
            <a:chOff x="775064" y="1870826"/>
            <a:chExt cx="1811568" cy="109517"/>
          </a:xfrm>
        </p:grpSpPr>
        <p:sp>
          <p:nvSpPr>
            <p:cNvPr id="76" name="Oval 75"/>
            <p:cNvSpPr/>
            <p:nvPr/>
          </p:nvSpPr>
          <p:spPr>
            <a:xfrm>
              <a:off x="775064" y="1872343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7" name="Oval 76"/>
            <p:cNvSpPr/>
            <p:nvPr/>
          </p:nvSpPr>
          <p:spPr>
            <a:xfrm>
              <a:off x="897800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8" name="Oval 77"/>
            <p:cNvSpPr/>
            <p:nvPr/>
          </p:nvSpPr>
          <p:spPr>
            <a:xfrm>
              <a:off x="1020536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9" name="Oval 78"/>
            <p:cNvSpPr/>
            <p:nvPr/>
          </p:nvSpPr>
          <p:spPr>
            <a:xfrm>
              <a:off x="1143272" y="1872343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0" name="Oval 79"/>
            <p:cNvSpPr/>
            <p:nvPr/>
          </p:nvSpPr>
          <p:spPr>
            <a:xfrm>
              <a:off x="1266008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1" name="Oval 80"/>
            <p:cNvSpPr/>
            <p:nvPr/>
          </p:nvSpPr>
          <p:spPr>
            <a:xfrm>
              <a:off x="1388744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2" name="Oval 81"/>
            <p:cNvSpPr/>
            <p:nvPr/>
          </p:nvSpPr>
          <p:spPr>
            <a:xfrm>
              <a:off x="1496744" y="1872343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3" name="Oval 82"/>
            <p:cNvSpPr/>
            <p:nvPr/>
          </p:nvSpPr>
          <p:spPr>
            <a:xfrm>
              <a:off x="1619480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4" name="Oval 83"/>
            <p:cNvSpPr/>
            <p:nvPr/>
          </p:nvSpPr>
          <p:spPr>
            <a:xfrm>
              <a:off x="1742216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5" name="Oval 84"/>
            <p:cNvSpPr/>
            <p:nvPr/>
          </p:nvSpPr>
          <p:spPr>
            <a:xfrm>
              <a:off x="1864952" y="1872343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6" name="Oval 85"/>
            <p:cNvSpPr/>
            <p:nvPr/>
          </p:nvSpPr>
          <p:spPr>
            <a:xfrm>
              <a:off x="1987688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7" name="Oval 86"/>
            <p:cNvSpPr/>
            <p:nvPr/>
          </p:nvSpPr>
          <p:spPr>
            <a:xfrm>
              <a:off x="2110424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8" name="Oval 87"/>
            <p:cNvSpPr/>
            <p:nvPr/>
          </p:nvSpPr>
          <p:spPr>
            <a:xfrm>
              <a:off x="2233160" y="1872343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9" name="Oval 88"/>
            <p:cNvSpPr/>
            <p:nvPr/>
          </p:nvSpPr>
          <p:spPr>
            <a:xfrm>
              <a:off x="2355896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0" name="Oval 89"/>
            <p:cNvSpPr/>
            <p:nvPr/>
          </p:nvSpPr>
          <p:spPr>
            <a:xfrm>
              <a:off x="2478632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750549" y="3138780"/>
            <a:ext cx="1688832" cy="109517"/>
            <a:chOff x="775064" y="1870826"/>
            <a:chExt cx="1688832" cy="109517"/>
          </a:xfrm>
        </p:grpSpPr>
        <p:sp>
          <p:nvSpPr>
            <p:cNvPr id="92" name="Oval 91"/>
            <p:cNvSpPr/>
            <p:nvPr/>
          </p:nvSpPr>
          <p:spPr>
            <a:xfrm>
              <a:off x="775064" y="1872343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3" name="Oval 92"/>
            <p:cNvSpPr/>
            <p:nvPr/>
          </p:nvSpPr>
          <p:spPr>
            <a:xfrm>
              <a:off x="897800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4" name="Oval 93"/>
            <p:cNvSpPr/>
            <p:nvPr/>
          </p:nvSpPr>
          <p:spPr>
            <a:xfrm>
              <a:off x="1020536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5" name="Oval 94"/>
            <p:cNvSpPr/>
            <p:nvPr/>
          </p:nvSpPr>
          <p:spPr>
            <a:xfrm>
              <a:off x="1143272" y="1872343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6" name="Oval 95"/>
            <p:cNvSpPr/>
            <p:nvPr/>
          </p:nvSpPr>
          <p:spPr>
            <a:xfrm>
              <a:off x="1266008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7" name="Oval 96"/>
            <p:cNvSpPr/>
            <p:nvPr/>
          </p:nvSpPr>
          <p:spPr>
            <a:xfrm>
              <a:off x="1388744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8" name="Oval 97"/>
            <p:cNvSpPr/>
            <p:nvPr/>
          </p:nvSpPr>
          <p:spPr>
            <a:xfrm>
              <a:off x="1496744" y="1872343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9" name="Oval 98"/>
            <p:cNvSpPr/>
            <p:nvPr/>
          </p:nvSpPr>
          <p:spPr>
            <a:xfrm>
              <a:off x="1619480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0" name="Oval 99"/>
            <p:cNvSpPr/>
            <p:nvPr/>
          </p:nvSpPr>
          <p:spPr>
            <a:xfrm>
              <a:off x="1742216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1" name="Oval 100"/>
            <p:cNvSpPr/>
            <p:nvPr/>
          </p:nvSpPr>
          <p:spPr>
            <a:xfrm>
              <a:off x="1864952" y="1872343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2" name="Oval 101"/>
            <p:cNvSpPr/>
            <p:nvPr/>
          </p:nvSpPr>
          <p:spPr>
            <a:xfrm>
              <a:off x="1987688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3" name="Oval 102"/>
            <p:cNvSpPr/>
            <p:nvPr/>
          </p:nvSpPr>
          <p:spPr>
            <a:xfrm>
              <a:off x="2110424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4" name="Oval 103"/>
            <p:cNvSpPr/>
            <p:nvPr/>
          </p:nvSpPr>
          <p:spPr>
            <a:xfrm>
              <a:off x="2233160" y="1872343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5" name="Oval 104"/>
            <p:cNvSpPr/>
            <p:nvPr/>
          </p:nvSpPr>
          <p:spPr>
            <a:xfrm>
              <a:off x="2355896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106" name="Straight Connector 105"/>
          <p:cNvCxnSpPr>
            <a:endCxn id="59" idx="0"/>
          </p:cNvCxnSpPr>
          <p:nvPr/>
        </p:nvCxnSpPr>
        <p:spPr>
          <a:xfrm flipH="1">
            <a:off x="2446749" y="2435374"/>
            <a:ext cx="1081153" cy="3854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endCxn id="59" idx="4"/>
          </p:cNvCxnSpPr>
          <p:nvPr/>
        </p:nvCxnSpPr>
        <p:spPr>
          <a:xfrm flipH="1" flipV="1">
            <a:off x="2446749" y="2928803"/>
            <a:ext cx="1054483" cy="5009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oup 107"/>
          <p:cNvGrpSpPr/>
          <p:nvPr/>
        </p:nvGrpSpPr>
        <p:grpSpPr>
          <a:xfrm>
            <a:off x="3181419" y="2396389"/>
            <a:ext cx="1080000" cy="1080000"/>
            <a:chOff x="3289484" y="1639930"/>
            <a:chExt cx="1080000" cy="1080000"/>
          </a:xfrm>
        </p:grpSpPr>
        <p:sp>
          <p:nvSpPr>
            <p:cNvPr id="109" name="Oval 108"/>
            <p:cNvSpPr>
              <a:spLocks noChangeAspect="1"/>
            </p:cNvSpPr>
            <p:nvPr/>
          </p:nvSpPr>
          <p:spPr>
            <a:xfrm>
              <a:off x="3289484" y="1639930"/>
              <a:ext cx="1080000" cy="1080000"/>
            </a:xfrm>
            <a:prstGeom prst="ellipse">
              <a:avLst/>
            </a:prstGeom>
            <a:noFill/>
            <a:ln w="9525" cap="rnd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0" name="Oval 109"/>
            <p:cNvSpPr>
              <a:spLocks noChangeAspect="1"/>
            </p:cNvSpPr>
            <p:nvPr/>
          </p:nvSpPr>
          <p:spPr>
            <a:xfrm>
              <a:off x="3323439" y="1675930"/>
              <a:ext cx="1008000" cy="1008000"/>
            </a:xfrm>
            <a:prstGeom prst="ellipse">
              <a:avLst/>
            </a:prstGeom>
            <a:noFill/>
            <a:ln w="9525" cap="rnd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3386412" y="1741780"/>
              <a:ext cx="512445" cy="392488"/>
            </a:xfrm>
            <a:custGeom>
              <a:avLst/>
              <a:gdLst>
                <a:gd name="connsiteX0" fmla="*/ 156210 w 512445"/>
                <a:gd name="connsiteY0" fmla="*/ 20955 h 392488"/>
                <a:gd name="connsiteX1" fmla="*/ 156210 w 512445"/>
                <a:gd name="connsiteY1" fmla="*/ 20955 h 392488"/>
                <a:gd name="connsiteX2" fmla="*/ 146685 w 512445"/>
                <a:gd name="connsiteY2" fmla="*/ 34290 h 392488"/>
                <a:gd name="connsiteX3" fmla="*/ 140970 w 512445"/>
                <a:gd name="connsiteY3" fmla="*/ 38100 h 392488"/>
                <a:gd name="connsiteX4" fmla="*/ 131445 w 512445"/>
                <a:gd name="connsiteY4" fmla="*/ 45720 h 392488"/>
                <a:gd name="connsiteX5" fmla="*/ 127635 w 512445"/>
                <a:gd name="connsiteY5" fmla="*/ 51435 h 392488"/>
                <a:gd name="connsiteX6" fmla="*/ 121920 w 512445"/>
                <a:gd name="connsiteY6" fmla="*/ 53340 h 392488"/>
                <a:gd name="connsiteX7" fmla="*/ 116205 w 512445"/>
                <a:gd name="connsiteY7" fmla="*/ 57150 h 392488"/>
                <a:gd name="connsiteX8" fmla="*/ 100965 w 512445"/>
                <a:gd name="connsiteY8" fmla="*/ 70485 h 392488"/>
                <a:gd name="connsiteX9" fmla="*/ 95250 w 512445"/>
                <a:gd name="connsiteY9" fmla="*/ 74295 h 392488"/>
                <a:gd name="connsiteX10" fmla="*/ 81915 w 512445"/>
                <a:gd name="connsiteY10" fmla="*/ 91440 h 392488"/>
                <a:gd name="connsiteX11" fmla="*/ 78105 w 512445"/>
                <a:gd name="connsiteY11" fmla="*/ 97155 h 392488"/>
                <a:gd name="connsiteX12" fmla="*/ 76200 w 512445"/>
                <a:gd name="connsiteY12" fmla="*/ 102870 h 392488"/>
                <a:gd name="connsiteX13" fmla="*/ 70485 w 512445"/>
                <a:gd name="connsiteY13" fmla="*/ 106680 h 392488"/>
                <a:gd name="connsiteX14" fmla="*/ 68580 w 512445"/>
                <a:gd name="connsiteY14" fmla="*/ 112395 h 392488"/>
                <a:gd name="connsiteX15" fmla="*/ 59055 w 512445"/>
                <a:gd name="connsiteY15" fmla="*/ 123825 h 392488"/>
                <a:gd name="connsiteX16" fmla="*/ 53340 w 512445"/>
                <a:gd name="connsiteY16" fmla="*/ 127635 h 392488"/>
                <a:gd name="connsiteX17" fmla="*/ 43815 w 512445"/>
                <a:gd name="connsiteY17" fmla="*/ 137160 h 392488"/>
                <a:gd name="connsiteX18" fmla="*/ 34290 w 512445"/>
                <a:gd name="connsiteY18" fmla="*/ 146685 h 392488"/>
                <a:gd name="connsiteX19" fmla="*/ 26670 w 512445"/>
                <a:gd name="connsiteY19" fmla="*/ 158115 h 392488"/>
                <a:gd name="connsiteX20" fmla="*/ 20955 w 512445"/>
                <a:gd name="connsiteY20" fmla="*/ 163830 h 392488"/>
                <a:gd name="connsiteX21" fmla="*/ 7620 w 512445"/>
                <a:gd name="connsiteY21" fmla="*/ 179070 h 392488"/>
                <a:gd name="connsiteX22" fmla="*/ 5715 w 512445"/>
                <a:gd name="connsiteY22" fmla="*/ 184785 h 392488"/>
                <a:gd name="connsiteX23" fmla="*/ 1905 w 512445"/>
                <a:gd name="connsiteY23" fmla="*/ 190500 h 392488"/>
                <a:gd name="connsiteX24" fmla="*/ 0 w 512445"/>
                <a:gd name="connsiteY24" fmla="*/ 198120 h 392488"/>
                <a:gd name="connsiteX25" fmla="*/ 13335 w 512445"/>
                <a:gd name="connsiteY25" fmla="*/ 211455 h 392488"/>
                <a:gd name="connsiteX26" fmla="*/ 19050 w 512445"/>
                <a:gd name="connsiteY26" fmla="*/ 215265 h 392488"/>
                <a:gd name="connsiteX27" fmla="*/ 24765 w 512445"/>
                <a:gd name="connsiteY27" fmla="*/ 219075 h 392488"/>
                <a:gd name="connsiteX28" fmla="*/ 51435 w 512445"/>
                <a:gd name="connsiteY28" fmla="*/ 226695 h 392488"/>
                <a:gd name="connsiteX29" fmla="*/ 70485 w 512445"/>
                <a:gd name="connsiteY29" fmla="*/ 232410 h 392488"/>
                <a:gd name="connsiteX30" fmla="*/ 76200 w 512445"/>
                <a:gd name="connsiteY30" fmla="*/ 236220 h 392488"/>
                <a:gd name="connsiteX31" fmla="*/ 85725 w 512445"/>
                <a:gd name="connsiteY31" fmla="*/ 253365 h 392488"/>
                <a:gd name="connsiteX32" fmla="*/ 87630 w 512445"/>
                <a:gd name="connsiteY32" fmla="*/ 289560 h 392488"/>
                <a:gd name="connsiteX33" fmla="*/ 89535 w 512445"/>
                <a:gd name="connsiteY33" fmla="*/ 295275 h 392488"/>
                <a:gd name="connsiteX34" fmla="*/ 95250 w 512445"/>
                <a:gd name="connsiteY34" fmla="*/ 299085 h 392488"/>
                <a:gd name="connsiteX35" fmla="*/ 104775 w 512445"/>
                <a:gd name="connsiteY35" fmla="*/ 306705 h 392488"/>
                <a:gd name="connsiteX36" fmla="*/ 116205 w 512445"/>
                <a:gd name="connsiteY36" fmla="*/ 314325 h 392488"/>
                <a:gd name="connsiteX37" fmla="*/ 177165 w 512445"/>
                <a:gd name="connsiteY37" fmla="*/ 320040 h 392488"/>
                <a:gd name="connsiteX38" fmla="*/ 200025 w 512445"/>
                <a:gd name="connsiteY38" fmla="*/ 323850 h 392488"/>
                <a:gd name="connsiteX39" fmla="*/ 207645 w 512445"/>
                <a:gd name="connsiteY39" fmla="*/ 327660 h 392488"/>
                <a:gd name="connsiteX40" fmla="*/ 211455 w 512445"/>
                <a:gd name="connsiteY40" fmla="*/ 333375 h 392488"/>
                <a:gd name="connsiteX41" fmla="*/ 222885 w 512445"/>
                <a:gd name="connsiteY41" fmla="*/ 337185 h 392488"/>
                <a:gd name="connsiteX42" fmla="*/ 226695 w 512445"/>
                <a:gd name="connsiteY42" fmla="*/ 371475 h 392488"/>
                <a:gd name="connsiteX43" fmla="*/ 228600 w 512445"/>
                <a:gd name="connsiteY43" fmla="*/ 377190 h 392488"/>
                <a:gd name="connsiteX44" fmla="*/ 232410 w 512445"/>
                <a:gd name="connsiteY44" fmla="*/ 382905 h 392488"/>
                <a:gd name="connsiteX45" fmla="*/ 238125 w 512445"/>
                <a:gd name="connsiteY45" fmla="*/ 384810 h 392488"/>
                <a:gd name="connsiteX46" fmla="*/ 245745 w 512445"/>
                <a:gd name="connsiteY46" fmla="*/ 388620 h 392488"/>
                <a:gd name="connsiteX47" fmla="*/ 259080 w 512445"/>
                <a:gd name="connsiteY47" fmla="*/ 392430 h 392488"/>
                <a:gd name="connsiteX48" fmla="*/ 348615 w 512445"/>
                <a:gd name="connsiteY48" fmla="*/ 388620 h 392488"/>
                <a:gd name="connsiteX49" fmla="*/ 354330 w 512445"/>
                <a:gd name="connsiteY49" fmla="*/ 386715 h 392488"/>
                <a:gd name="connsiteX50" fmla="*/ 361950 w 512445"/>
                <a:gd name="connsiteY50" fmla="*/ 384810 h 392488"/>
                <a:gd name="connsiteX51" fmla="*/ 367665 w 512445"/>
                <a:gd name="connsiteY51" fmla="*/ 379095 h 392488"/>
                <a:gd name="connsiteX52" fmla="*/ 371475 w 512445"/>
                <a:gd name="connsiteY52" fmla="*/ 367665 h 392488"/>
                <a:gd name="connsiteX53" fmla="*/ 369570 w 512445"/>
                <a:gd name="connsiteY53" fmla="*/ 339090 h 392488"/>
                <a:gd name="connsiteX54" fmla="*/ 363855 w 512445"/>
                <a:gd name="connsiteY54" fmla="*/ 327660 h 392488"/>
                <a:gd name="connsiteX55" fmla="*/ 358140 w 512445"/>
                <a:gd name="connsiteY55" fmla="*/ 314325 h 392488"/>
                <a:gd name="connsiteX56" fmla="*/ 354330 w 512445"/>
                <a:gd name="connsiteY56" fmla="*/ 308610 h 392488"/>
                <a:gd name="connsiteX57" fmla="*/ 356235 w 512445"/>
                <a:gd name="connsiteY57" fmla="*/ 299085 h 392488"/>
                <a:gd name="connsiteX58" fmla="*/ 361950 w 512445"/>
                <a:gd name="connsiteY58" fmla="*/ 295275 h 392488"/>
                <a:gd name="connsiteX59" fmla="*/ 369570 w 512445"/>
                <a:gd name="connsiteY59" fmla="*/ 293370 h 392488"/>
                <a:gd name="connsiteX60" fmla="*/ 398145 w 512445"/>
                <a:gd name="connsiteY60" fmla="*/ 287655 h 392488"/>
                <a:gd name="connsiteX61" fmla="*/ 411480 w 512445"/>
                <a:gd name="connsiteY61" fmla="*/ 285750 h 392488"/>
                <a:gd name="connsiteX62" fmla="*/ 419100 w 512445"/>
                <a:gd name="connsiteY62" fmla="*/ 283845 h 392488"/>
                <a:gd name="connsiteX63" fmla="*/ 434340 w 512445"/>
                <a:gd name="connsiteY63" fmla="*/ 281940 h 392488"/>
                <a:gd name="connsiteX64" fmla="*/ 447675 w 512445"/>
                <a:gd name="connsiteY64" fmla="*/ 278130 h 392488"/>
                <a:gd name="connsiteX65" fmla="*/ 459105 w 512445"/>
                <a:gd name="connsiteY65" fmla="*/ 276225 h 392488"/>
                <a:gd name="connsiteX66" fmla="*/ 464820 w 512445"/>
                <a:gd name="connsiteY66" fmla="*/ 274320 h 392488"/>
                <a:gd name="connsiteX67" fmla="*/ 485775 w 512445"/>
                <a:gd name="connsiteY67" fmla="*/ 272415 h 392488"/>
                <a:gd name="connsiteX68" fmla="*/ 497205 w 512445"/>
                <a:gd name="connsiteY68" fmla="*/ 268605 h 392488"/>
                <a:gd name="connsiteX69" fmla="*/ 508635 w 512445"/>
                <a:gd name="connsiteY69" fmla="*/ 260985 h 392488"/>
                <a:gd name="connsiteX70" fmla="*/ 510540 w 512445"/>
                <a:gd name="connsiteY70" fmla="*/ 253365 h 392488"/>
                <a:gd name="connsiteX71" fmla="*/ 512445 w 512445"/>
                <a:gd name="connsiteY71" fmla="*/ 247650 h 392488"/>
                <a:gd name="connsiteX72" fmla="*/ 510540 w 512445"/>
                <a:gd name="connsiteY72" fmla="*/ 205740 h 392488"/>
                <a:gd name="connsiteX73" fmla="*/ 506730 w 512445"/>
                <a:gd name="connsiteY73" fmla="*/ 200025 h 392488"/>
                <a:gd name="connsiteX74" fmla="*/ 499110 w 512445"/>
                <a:gd name="connsiteY74" fmla="*/ 186690 h 392488"/>
                <a:gd name="connsiteX75" fmla="*/ 493395 w 512445"/>
                <a:gd name="connsiteY75" fmla="*/ 180975 h 392488"/>
                <a:gd name="connsiteX76" fmla="*/ 485775 w 512445"/>
                <a:gd name="connsiteY76" fmla="*/ 179070 h 392488"/>
                <a:gd name="connsiteX77" fmla="*/ 472440 w 512445"/>
                <a:gd name="connsiteY77" fmla="*/ 171450 h 392488"/>
                <a:gd name="connsiteX78" fmla="*/ 461010 w 512445"/>
                <a:gd name="connsiteY78" fmla="*/ 167640 h 392488"/>
                <a:gd name="connsiteX79" fmla="*/ 440055 w 512445"/>
                <a:gd name="connsiteY79" fmla="*/ 160020 h 392488"/>
                <a:gd name="connsiteX80" fmla="*/ 396240 w 512445"/>
                <a:gd name="connsiteY80" fmla="*/ 156210 h 392488"/>
                <a:gd name="connsiteX81" fmla="*/ 386715 w 512445"/>
                <a:gd name="connsiteY81" fmla="*/ 142875 h 392488"/>
                <a:gd name="connsiteX82" fmla="*/ 388620 w 512445"/>
                <a:gd name="connsiteY82" fmla="*/ 100965 h 392488"/>
                <a:gd name="connsiteX83" fmla="*/ 390525 w 512445"/>
                <a:gd name="connsiteY83" fmla="*/ 93345 h 392488"/>
                <a:gd name="connsiteX84" fmla="*/ 392430 w 512445"/>
                <a:gd name="connsiteY84" fmla="*/ 81915 h 392488"/>
                <a:gd name="connsiteX85" fmla="*/ 390525 w 512445"/>
                <a:gd name="connsiteY85" fmla="*/ 53340 h 392488"/>
                <a:gd name="connsiteX86" fmla="*/ 377190 w 512445"/>
                <a:gd name="connsiteY86" fmla="*/ 38100 h 392488"/>
                <a:gd name="connsiteX87" fmla="*/ 369570 w 512445"/>
                <a:gd name="connsiteY87" fmla="*/ 32385 h 392488"/>
                <a:gd name="connsiteX88" fmla="*/ 363855 w 512445"/>
                <a:gd name="connsiteY88" fmla="*/ 30480 h 392488"/>
                <a:gd name="connsiteX89" fmla="*/ 358140 w 512445"/>
                <a:gd name="connsiteY89" fmla="*/ 26670 h 392488"/>
                <a:gd name="connsiteX90" fmla="*/ 352425 w 512445"/>
                <a:gd name="connsiteY90" fmla="*/ 24765 h 392488"/>
                <a:gd name="connsiteX91" fmla="*/ 344805 w 512445"/>
                <a:gd name="connsiteY91" fmla="*/ 20955 h 392488"/>
                <a:gd name="connsiteX92" fmla="*/ 329565 w 512445"/>
                <a:gd name="connsiteY92" fmla="*/ 19050 h 392488"/>
                <a:gd name="connsiteX93" fmla="*/ 316230 w 512445"/>
                <a:gd name="connsiteY93" fmla="*/ 15240 h 392488"/>
                <a:gd name="connsiteX94" fmla="*/ 259080 w 512445"/>
                <a:gd name="connsiteY94" fmla="*/ 15240 h 392488"/>
                <a:gd name="connsiteX95" fmla="*/ 236220 w 512445"/>
                <a:gd name="connsiteY95" fmla="*/ 3810 h 392488"/>
                <a:gd name="connsiteX96" fmla="*/ 224790 w 512445"/>
                <a:gd name="connsiteY96" fmla="*/ 0 h 392488"/>
                <a:gd name="connsiteX97" fmla="*/ 194310 w 512445"/>
                <a:gd name="connsiteY97" fmla="*/ 1905 h 392488"/>
                <a:gd name="connsiteX98" fmla="*/ 188595 w 512445"/>
                <a:gd name="connsiteY98" fmla="*/ 3810 h 392488"/>
                <a:gd name="connsiteX99" fmla="*/ 184785 w 512445"/>
                <a:gd name="connsiteY99" fmla="*/ 9525 h 392488"/>
                <a:gd name="connsiteX100" fmla="*/ 156210 w 512445"/>
                <a:gd name="connsiteY100" fmla="*/ 20955 h 392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512445" h="392488">
                  <a:moveTo>
                    <a:pt x="156210" y="20955"/>
                  </a:moveTo>
                  <a:lnTo>
                    <a:pt x="156210" y="20955"/>
                  </a:lnTo>
                  <a:cubicBezTo>
                    <a:pt x="153035" y="25400"/>
                    <a:pt x="150314" y="30207"/>
                    <a:pt x="146685" y="34290"/>
                  </a:cubicBezTo>
                  <a:cubicBezTo>
                    <a:pt x="145164" y="36001"/>
                    <a:pt x="142589" y="36481"/>
                    <a:pt x="140970" y="38100"/>
                  </a:cubicBezTo>
                  <a:cubicBezTo>
                    <a:pt x="132353" y="46717"/>
                    <a:pt x="142571" y="42011"/>
                    <a:pt x="131445" y="45720"/>
                  </a:cubicBezTo>
                  <a:cubicBezTo>
                    <a:pt x="130175" y="47625"/>
                    <a:pt x="129423" y="50005"/>
                    <a:pt x="127635" y="51435"/>
                  </a:cubicBezTo>
                  <a:cubicBezTo>
                    <a:pt x="126067" y="52689"/>
                    <a:pt x="123716" y="52442"/>
                    <a:pt x="121920" y="53340"/>
                  </a:cubicBezTo>
                  <a:cubicBezTo>
                    <a:pt x="119872" y="54364"/>
                    <a:pt x="118110" y="55880"/>
                    <a:pt x="116205" y="57150"/>
                  </a:cubicBezTo>
                  <a:cubicBezTo>
                    <a:pt x="109855" y="66675"/>
                    <a:pt x="114300" y="61595"/>
                    <a:pt x="100965" y="70485"/>
                  </a:cubicBezTo>
                  <a:lnTo>
                    <a:pt x="95250" y="74295"/>
                  </a:lnTo>
                  <a:cubicBezTo>
                    <a:pt x="75991" y="103184"/>
                    <a:pt x="96836" y="73534"/>
                    <a:pt x="81915" y="91440"/>
                  </a:cubicBezTo>
                  <a:cubicBezTo>
                    <a:pt x="80449" y="93199"/>
                    <a:pt x="79129" y="95107"/>
                    <a:pt x="78105" y="97155"/>
                  </a:cubicBezTo>
                  <a:cubicBezTo>
                    <a:pt x="77207" y="98951"/>
                    <a:pt x="77454" y="101302"/>
                    <a:pt x="76200" y="102870"/>
                  </a:cubicBezTo>
                  <a:cubicBezTo>
                    <a:pt x="74770" y="104658"/>
                    <a:pt x="72390" y="105410"/>
                    <a:pt x="70485" y="106680"/>
                  </a:cubicBezTo>
                  <a:cubicBezTo>
                    <a:pt x="69850" y="108585"/>
                    <a:pt x="69478" y="110599"/>
                    <a:pt x="68580" y="112395"/>
                  </a:cubicBezTo>
                  <a:cubicBezTo>
                    <a:pt x="66439" y="116676"/>
                    <a:pt x="62666" y="120816"/>
                    <a:pt x="59055" y="123825"/>
                  </a:cubicBezTo>
                  <a:cubicBezTo>
                    <a:pt x="57296" y="125291"/>
                    <a:pt x="55245" y="126365"/>
                    <a:pt x="53340" y="127635"/>
                  </a:cubicBezTo>
                  <a:cubicBezTo>
                    <a:pt x="43180" y="142875"/>
                    <a:pt x="56515" y="124460"/>
                    <a:pt x="43815" y="137160"/>
                  </a:cubicBezTo>
                  <a:cubicBezTo>
                    <a:pt x="31115" y="149860"/>
                    <a:pt x="49530" y="136525"/>
                    <a:pt x="34290" y="146685"/>
                  </a:cubicBezTo>
                  <a:cubicBezTo>
                    <a:pt x="31750" y="150495"/>
                    <a:pt x="29908" y="154877"/>
                    <a:pt x="26670" y="158115"/>
                  </a:cubicBezTo>
                  <a:cubicBezTo>
                    <a:pt x="24765" y="160020"/>
                    <a:pt x="22609" y="161703"/>
                    <a:pt x="20955" y="163830"/>
                  </a:cubicBezTo>
                  <a:cubicBezTo>
                    <a:pt x="8988" y="179217"/>
                    <a:pt x="18684" y="171694"/>
                    <a:pt x="7620" y="179070"/>
                  </a:cubicBezTo>
                  <a:cubicBezTo>
                    <a:pt x="6985" y="180975"/>
                    <a:pt x="6613" y="182989"/>
                    <a:pt x="5715" y="184785"/>
                  </a:cubicBezTo>
                  <a:cubicBezTo>
                    <a:pt x="4691" y="186833"/>
                    <a:pt x="2807" y="188396"/>
                    <a:pt x="1905" y="190500"/>
                  </a:cubicBezTo>
                  <a:cubicBezTo>
                    <a:pt x="874" y="192906"/>
                    <a:pt x="635" y="195580"/>
                    <a:pt x="0" y="198120"/>
                  </a:cubicBezTo>
                  <a:cubicBezTo>
                    <a:pt x="3353" y="208179"/>
                    <a:pt x="234" y="202721"/>
                    <a:pt x="13335" y="211455"/>
                  </a:cubicBezTo>
                  <a:lnTo>
                    <a:pt x="19050" y="215265"/>
                  </a:lnTo>
                  <a:cubicBezTo>
                    <a:pt x="20955" y="216535"/>
                    <a:pt x="22593" y="218351"/>
                    <a:pt x="24765" y="219075"/>
                  </a:cubicBezTo>
                  <a:cubicBezTo>
                    <a:pt x="41163" y="224541"/>
                    <a:pt x="32299" y="221911"/>
                    <a:pt x="51435" y="226695"/>
                  </a:cubicBezTo>
                  <a:cubicBezTo>
                    <a:pt x="55695" y="227760"/>
                    <a:pt x="67702" y="230555"/>
                    <a:pt x="70485" y="232410"/>
                  </a:cubicBezTo>
                  <a:lnTo>
                    <a:pt x="76200" y="236220"/>
                  </a:lnTo>
                  <a:cubicBezTo>
                    <a:pt x="84934" y="249321"/>
                    <a:pt x="82372" y="243306"/>
                    <a:pt x="85725" y="253365"/>
                  </a:cubicBezTo>
                  <a:cubicBezTo>
                    <a:pt x="86360" y="265430"/>
                    <a:pt x="86536" y="277528"/>
                    <a:pt x="87630" y="289560"/>
                  </a:cubicBezTo>
                  <a:cubicBezTo>
                    <a:pt x="87812" y="291560"/>
                    <a:pt x="88281" y="293707"/>
                    <a:pt x="89535" y="295275"/>
                  </a:cubicBezTo>
                  <a:cubicBezTo>
                    <a:pt x="90965" y="297063"/>
                    <a:pt x="93345" y="297815"/>
                    <a:pt x="95250" y="299085"/>
                  </a:cubicBezTo>
                  <a:cubicBezTo>
                    <a:pt x="102290" y="309645"/>
                    <a:pt x="95032" y="301292"/>
                    <a:pt x="104775" y="306705"/>
                  </a:cubicBezTo>
                  <a:cubicBezTo>
                    <a:pt x="108778" y="308929"/>
                    <a:pt x="111861" y="312877"/>
                    <a:pt x="116205" y="314325"/>
                  </a:cubicBezTo>
                  <a:cubicBezTo>
                    <a:pt x="143309" y="323360"/>
                    <a:pt x="123622" y="317981"/>
                    <a:pt x="177165" y="320040"/>
                  </a:cubicBezTo>
                  <a:cubicBezTo>
                    <a:pt x="180185" y="320471"/>
                    <a:pt x="195847" y="322457"/>
                    <a:pt x="200025" y="323850"/>
                  </a:cubicBezTo>
                  <a:cubicBezTo>
                    <a:pt x="202719" y="324748"/>
                    <a:pt x="205105" y="326390"/>
                    <a:pt x="207645" y="327660"/>
                  </a:cubicBezTo>
                  <a:cubicBezTo>
                    <a:pt x="208915" y="329565"/>
                    <a:pt x="209513" y="332162"/>
                    <a:pt x="211455" y="333375"/>
                  </a:cubicBezTo>
                  <a:cubicBezTo>
                    <a:pt x="214861" y="335504"/>
                    <a:pt x="222885" y="337185"/>
                    <a:pt x="222885" y="337185"/>
                  </a:cubicBezTo>
                  <a:cubicBezTo>
                    <a:pt x="224317" y="357238"/>
                    <a:pt x="222822" y="357920"/>
                    <a:pt x="226695" y="371475"/>
                  </a:cubicBezTo>
                  <a:cubicBezTo>
                    <a:pt x="227247" y="373406"/>
                    <a:pt x="227702" y="375394"/>
                    <a:pt x="228600" y="377190"/>
                  </a:cubicBezTo>
                  <a:cubicBezTo>
                    <a:pt x="229624" y="379238"/>
                    <a:pt x="230622" y="381475"/>
                    <a:pt x="232410" y="382905"/>
                  </a:cubicBezTo>
                  <a:cubicBezTo>
                    <a:pt x="233978" y="384159"/>
                    <a:pt x="236279" y="384019"/>
                    <a:pt x="238125" y="384810"/>
                  </a:cubicBezTo>
                  <a:cubicBezTo>
                    <a:pt x="240735" y="385929"/>
                    <a:pt x="243135" y="387501"/>
                    <a:pt x="245745" y="388620"/>
                  </a:cubicBezTo>
                  <a:cubicBezTo>
                    <a:pt x="249571" y="390260"/>
                    <a:pt x="255213" y="391463"/>
                    <a:pt x="259080" y="392430"/>
                  </a:cubicBezTo>
                  <a:cubicBezTo>
                    <a:pt x="268655" y="392191"/>
                    <a:pt x="322695" y="393804"/>
                    <a:pt x="348615" y="388620"/>
                  </a:cubicBezTo>
                  <a:cubicBezTo>
                    <a:pt x="350584" y="388226"/>
                    <a:pt x="352399" y="387267"/>
                    <a:pt x="354330" y="386715"/>
                  </a:cubicBezTo>
                  <a:cubicBezTo>
                    <a:pt x="356847" y="385996"/>
                    <a:pt x="359410" y="385445"/>
                    <a:pt x="361950" y="384810"/>
                  </a:cubicBezTo>
                  <a:cubicBezTo>
                    <a:pt x="363855" y="382905"/>
                    <a:pt x="366357" y="381450"/>
                    <a:pt x="367665" y="379095"/>
                  </a:cubicBezTo>
                  <a:cubicBezTo>
                    <a:pt x="369615" y="375584"/>
                    <a:pt x="371475" y="367665"/>
                    <a:pt x="371475" y="367665"/>
                  </a:cubicBezTo>
                  <a:cubicBezTo>
                    <a:pt x="370840" y="358140"/>
                    <a:pt x="370624" y="348578"/>
                    <a:pt x="369570" y="339090"/>
                  </a:cubicBezTo>
                  <a:cubicBezTo>
                    <a:pt x="368968" y="333670"/>
                    <a:pt x="366468" y="332233"/>
                    <a:pt x="363855" y="327660"/>
                  </a:cubicBezTo>
                  <a:cubicBezTo>
                    <a:pt x="347999" y="299911"/>
                    <a:pt x="368826" y="335697"/>
                    <a:pt x="358140" y="314325"/>
                  </a:cubicBezTo>
                  <a:cubicBezTo>
                    <a:pt x="357116" y="312277"/>
                    <a:pt x="355600" y="310515"/>
                    <a:pt x="354330" y="308610"/>
                  </a:cubicBezTo>
                  <a:cubicBezTo>
                    <a:pt x="354965" y="305435"/>
                    <a:pt x="354629" y="301896"/>
                    <a:pt x="356235" y="299085"/>
                  </a:cubicBezTo>
                  <a:cubicBezTo>
                    <a:pt x="357371" y="297097"/>
                    <a:pt x="359846" y="296177"/>
                    <a:pt x="361950" y="295275"/>
                  </a:cubicBezTo>
                  <a:cubicBezTo>
                    <a:pt x="364356" y="294244"/>
                    <a:pt x="367053" y="294089"/>
                    <a:pt x="369570" y="293370"/>
                  </a:cubicBezTo>
                  <a:cubicBezTo>
                    <a:pt x="387030" y="288381"/>
                    <a:pt x="356315" y="294260"/>
                    <a:pt x="398145" y="287655"/>
                  </a:cubicBezTo>
                  <a:cubicBezTo>
                    <a:pt x="402580" y="286955"/>
                    <a:pt x="407062" y="286553"/>
                    <a:pt x="411480" y="285750"/>
                  </a:cubicBezTo>
                  <a:cubicBezTo>
                    <a:pt x="414056" y="285282"/>
                    <a:pt x="416517" y="284275"/>
                    <a:pt x="419100" y="283845"/>
                  </a:cubicBezTo>
                  <a:cubicBezTo>
                    <a:pt x="424150" y="283003"/>
                    <a:pt x="429290" y="282782"/>
                    <a:pt x="434340" y="281940"/>
                  </a:cubicBezTo>
                  <a:cubicBezTo>
                    <a:pt x="450936" y="279174"/>
                    <a:pt x="434086" y="281150"/>
                    <a:pt x="447675" y="278130"/>
                  </a:cubicBezTo>
                  <a:cubicBezTo>
                    <a:pt x="451446" y="277292"/>
                    <a:pt x="455334" y="277063"/>
                    <a:pt x="459105" y="276225"/>
                  </a:cubicBezTo>
                  <a:cubicBezTo>
                    <a:pt x="461065" y="275789"/>
                    <a:pt x="462832" y="274604"/>
                    <a:pt x="464820" y="274320"/>
                  </a:cubicBezTo>
                  <a:cubicBezTo>
                    <a:pt x="471763" y="273328"/>
                    <a:pt x="478790" y="273050"/>
                    <a:pt x="485775" y="272415"/>
                  </a:cubicBezTo>
                  <a:cubicBezTo>
                    <a:pt x="489585" y="271145"/>
                    <a:pt x="493863" y="270833"/>
                    <a:pt x="497205" y="268605"/>
                  </a:cubicBezTo>
                  <a:lnTo>
                    <a:pt x="508635" y="260985"/>
                  </a:lnTo>
                  <a:cubicBezTo>
                    <a:pt x="509270" y="258445"/>
                    <a:pt x="509821" y="255882"/>
                    <a:pt x="510540" y="253365"/>
                  </a:cubicBezTo>
                  <a:cubicBezTo>
                    <a:pt x="511092" y="251434"/>
                    <a:pt x="512445" y="249658"/>
                    <a:pt x="512445" y="247650"/>
                  </a:cubicBezTo>
                  <a:cubicBezTo>
                    <a:pt x="512445" y="233666"/>
                    <a:pt x="512206" y="219625"/>
                    <a:pt x="510540" y="205740"/>
                  </a:cubicBezTo>
                  <a:cubicBezTo>
                    <a:pt x="510267" y="203467"/>
                    <a:pt x="507866" y="202013"/>
                    <a:pt x="506730" y="200025"/>
                  </a:cubicBezTo>
                  <a:cubicBezTo>
                    <a:pt x="503342" y="194096"/>
                    <a:pt x="503329" y="191753"/>
                    <a:pt x="499110" y="186690"/>
                  </a:cubicBezTo>
                  <a:cubicBezTo>
                    <a:pt x="497385" y="184620"/>
                    <a:pt x="495734" y="182312"/>
                    <a:pt x="493395" y="180975"/>
                  </a:cubicBezTo>
                  <a:cubicBezTo>
                    <a:pt x="491122" y="179676"/>
                    <a:pt x="488226" y="179989"/>
                    <a:pt x="485775" y="179070"/>
                  </a:cubicBezTo>
                  <a:cubicBezTo>
                    <a:pt x="461447" y="169947"/>
                    <a:pt x="492337" y="180293"/>
                    <a:pt x="472440" y="171450"/>
                  </a:cubicBezTo>
                  <a:cubicBezTo>
                    <a:pt x="468770" y="169819"/>
                    <a:pt x="464784" y="169012"/>
                    <a:pt x="461010" y="167640"/>
                  </a:cubicBezTo>
                  <a:cubicBezTo>
                    <a:pt x="455882" y="165775"/>
                    <a:pt x="445186" y="160875"/>
                    <a:pt x="440055" y="160020"/>
                  </a:cubicBezTo>
                  <a:cubicBezTo>
                    <a:pt x="417958" y="156337"/>
                    <a:pt x="432481" y="158342"/>
                    <a:pt x="396240" y="156210"/>
                  </a:cubicBezTo>
                  <a:cubicBezTo>
                    <a:pt x="388723" y="153704"/>
                    <a:pt x="387143" y="154871"/>
                    <a:pt x="386715" y="142875"/>
                  </a:cubicBezTo>
                  <a:cubicBezTo>
                    <a:pt x="386216" y="128899"/>
                    <a:pt x="387547" y="114908"/>
                    <a:pt x="388620" y="100965"/>
                  </a:cubicBezTo>
                  <a:cubicBezTo>
                    <a:pt x="388821" y="98355"/>
                    <a:pt x="390012" y="95912"/>
                    <a:pt x="390525" y="93345"/>
                  </a:cubicBezTo>
                  <a:cubicBezTo>
                    <a:pt x="391283" y="89557"/>
                    <a:pt x="391795" y="85725"/>
                    <a:pt x="392430" y="81915"/>
                  </a:cubicBezTo>
                  <a:cubicBezTo>
                    <a:pt x="391795" y="72390"/>
                    <a:pt x="392736" y="62627"/>
                    <a:pt x="390525" y="53340"/>
                  </a:cubicBezTo>
                  <a:cubicBezTo>
                    <a:pt x="388261" y="43831"/>
                    <a:pt x="383402" y="42537"/>
                    <a:pt x="377190" y="38100"/>
                  </a:cubicBezTo>
                  <a:cubicBezTo>
                    <a:pt x="374606" y="36255"/>
                    <a:pt x="372327" y="33960"/>
                    <a:pt x="369570" y="32385"/>
                  </a:cubicBezTo>
                  <a:cubicBezTo>
                    <a:pt x="367827" y="31389"/>
                    <a:pt x="365651" y="31378"/>
                    <a:pt x="363855" y="30480"/>
                  </a:cubicBezTo>
                  <a:cubicBezTo>
                    <a:pt x="361807" y="29456"/>
                    <a:pt x="360188" y="27694"/>
                    <a:pt x="358140" y="26670"/>
                  </a:cubicBezTo>
                  <a:cubicBezTo>
                    <a:pt x="356344" y="25772"/>
                    <a:pt x="354271" y="25556"/>
                    <a:pt x="352425" y="24765"/>
                  </a:cubicBezTo>
                  <a:cubicBezTo>
                    <a:pt x="349815" y="23646"/>
                    <a:pt x="347560" y="21644"/>
                    <a:pt x="344805" y="20955"/>
                  </a:cubicBezTo>
                  <a:cubicBezTo>
                    <a:pt x="339838" y="19713"/>
                    <a:pt x="334615" y="19892"/>
                    <a:pt x="329565" y="19050"/>
                  </a:cubicBezTo>
                  <a:cubicBezTo>
                    <a:pt x="324781" y="18253"/>
                    <a:pt x="320760" y="16750"/>
                    <a:pt x="316230" y="15240"/>
                  </a:cubicBezTo>
                  <a:cubicBezTo>
                    <a:pt x="291985" y="16856"/>
                    <a:pt x="283325" y="18704"/>
                    <a:pt x="259080" y="15240"/>
                  </a:cubicBezTo>
                  <a:cubicBezTo>
                    <a:pt x="236408" y="12001"/>
                    <a:pt x="258857" y="11356"/>
                    <a:pt x="236220" y="3810"/>
                  </a:cubicBezTo>
                  <a:lnTo>
                    <a:pt x="224790" y="0"/>
                  </a:lnTo>
                  <a:cubicBezTo>
                    <a:pt x="214630" y="635"/>
                    <a:pt x="204434" y="839"/>
                    <a:pt x="194310" y="1905"/>
                  </a:cubicBezTo>
                  <a:cubicBezTo>
                    <a:pt x="192313" y="2115"/>
                    <a:pt x="190163" y="2556"/>
                    <a:pt x="188595" y="3810"/>
                  </a:cubicBezTo>
                  <a:cubicBezTo>
                    <a:pt x="186807" y="5240"/>
                    <a:pt x="186159" y="7693"/>
                    <a:pt x="184785" y="9525"/>
                  </a:cubicBezTo>
                  <a:cubicBezTo>
                    <a:pt x="184246" y="10243"/>
                    <a:pt x="160972" y="19050"/>
                    <a:pt x="156210" y="20955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3323547" y="2066601"/>
              <a:ext cx="421005" cy="406699"/>
            </a:xfrm>
            <a:custGeom>
              <a:avLst/>
              <a:gdLst>
                <a:gd name="connsiteX0" fmla="*/ 13335 w 421005"/>
                <a:gd name="connsiteY0" fmla="*/ 6649 h 406699"/>
                <a:gd name="connsiteX1" fmla="*/ 13335 w 421005"/>
                <a:gd name="connsiteY1" fmla="*/ 6649 h 406699"/>
                <a:gd name="connsiteX2" fmla="*/ 11430 w 421005"/>
                <a:gd name="connsiteY2" fmla="*/ 35224 h 406699"/>
                <a:gd name="connsiteX3" fmla="*/ 7620 w 421005"/>
                <a:gd name="connsiteY3" fmla="*/ 46654 h 406699"/>
                <a:gd name="connsiteX4" fmla="*/ 3810 w 421005"/>
                <a:gd name="connsiteY4" fmla="*/ 61894 h 406699"/>
                <a:gd name="connsiteX5" fmla="*/ 0 w 421005"/>
                <a:gd name="connsiteY5" fmla="*/ 88564 h 406699"/>
                <a:gd name="connsiteX6" fmla="*/ 1905 w 421005"/>
                <a:gd name="connsiteY6" fmla="*/ 126664 h 406699"/>
                <a:gd name="connsiteX7" fmla="*/ 3810 w 421005"/>
                <a:gd name="connsiteY7" fmla="*/ 134284 h 406699"/>
                <a:gd name="connsiteX8" fmla="*/ 5715 w 421005"/>
                <a:gd name="connsiteY8" fmla="*/ 145714 h 406699"/>
                <a:gd name="connsiteX9" fmla="*/ 7620 w 421005"/>
                <a:gd name="connsiteY9" fmla="*/ 204769 h 406699"/>
                <a:gd name="connsiteX10" fmla="*/ 9525 w 421005"/>
                <a:gd name="connsiteY10" fmla="*/ 210484 h 406699"/>
                <a:gd name="connsiteX11" fmla="*/ 11430 w 421005"/>
                <a:gd name="connsiteY11" fmla="*/ 229534 h 406699"/>
                <a:gd name="connsiteX12" fmla="*/ 17145 w 421005"/>
                <a:gd name="connsiteY12" fmla="*/ 248584 h 406699"/>
                <a:gd name="connsiteX13" fmla="*/ 20955 w 421005"/>
                <a:gd name="connsiteY13" fmla="*/ 260014 h 406699"/>
                <a:gd name="connsiteX14" fmla="*/ 30480 w 421005"/>
                <a:gd name="connsiteY14" fmla="*/ 288589 h 406699"/>
                <a:gd name="connsiteX15" fmla="*/ 32385 w 421005"/>
                <a:gd name="connsiteY15" fmla="*/ 294304 h 406699"/>
                <a:gd name="connsiteX16" fmla="*/ 34290 w 421005"/>
                <a:gd name="connsiteY16" fmla="*/ 300019 h 406699"/>
                <a:gd name="connsiteX17" fmla="*/ 38100 w 421005"/>
                <a:gd name="connsiteY17" fmla="*/ 305734 h 406699"/>
                <a:gd name="connsiteX18" fmla="*/ 41910 w 421005"/>
                <a:gd name="connsiteY18" fmla="*/ 317164 h 406699"/>
                <a:gd name="connsiteX19" fmla="*/ 53340 w 421005"/>
                <a:gd name="connsiteY19" fmla="*/ 334309 h 406699"/>
                <a:gd name="connsiteX20" fmla="*/ 57150 w 421005"/>
                <a:gd name="connsiteY20" fmla="*/ 340024 h 406699"/>
                <a:gd name="connsiteX21" fmla="*/ 60960 w 421005"/>
                <a:gd name="connsiteY21" fmla="*/ 345739 h 406699"/>
                <a:gd name="connsiteX22" fmla="*/ 62865 w 421005"/>
                <a:gd name="connsiteY22" fmla="*/ 351454 h 406699"/>
                <a:gd name="connsiteX23" fmla="*/ 66675 w 421005"/>
                <a:gd name="connsiteY23" fmla="*/ 357169 h 406699"/>
                <a:gd name="connsiteX24" fmla="*/ 76200 w 421005"/>
                <a:gd name="connsiteY24" fmla="*/ 372409 h 406699"/>
                <a:gd name="connsiteX25" fmla="*/ 80010 w 421005"/>
                <a:gd name="connsiteY25" fmla="*/ 378124 h 406699"/>
                <a:gd name="connsiteX26" fmla="*/ 99060 w 421005"/>
                <a:gd name="connsiteY26" fmla="*/ 395269 h 406699"/>
                <a:gd name="connsiteX27" fmla="*/ 108585 w 421005"/>
                <a:gd name="connsiteY27" fmla="*/ 400984 h 406699"/>
                <a:gd name="connsiteX28" fmla="*/ 116205 w 421005"/>
                <a:gd name="connsiteY28" fmla="*/ 404794 h 406699"/>
                <a:gd name="connsiteX29" fmla="*/ 123825 w 421005"/>
                <a:gd name="connsiteY29" fmla="*/ 406699 h 406699"/>
                <a:gd name="connsiteX30" fmla="*/ 137160 w 421005"/>
                <a:gd name="connsiteY30" fmla="*/ 404794 h 406699"/>
                <a:gd name="connsiteX31" fmla="*/ 142875 w 421005"/>
                <a:gd name="connsiteY31" fmla="*/ 402889 h 406699"/>
                <a:gd name="connsiteX32" fmla="*/ 150495 w 421005"/>
                <a:gd name="connsiteY32" fmla="*/ 395269 h 406699"/>
                <a:gd name="connsiteX33" fmla="*/ 156210 w 421005"/>
                <a:gd name="connsiteY33" fmla="*/ 389554 h 406699"/>
                <a:gd name="connsiteX34" fmla="*/ 160020 w 421005"/>
                <a:gd name="connsiteY34" fmla="*/ 378124 h 406699"/>
                <a:gd name="connsiteX35" fmla="*/ 161925 w 421005"/>
                <a:gd name="connsiteY35" fmla="*/ 372409 h 406699"/>
                <a:gd name="connsiteX36" fmla="*/ 165735 w 421005"/>
                <a:gd name="connsiteY36" fmla="*/ 366694 h 406699"/>
                <a:gd name="connsiteX37" fmla="*/ 173355 w 421005"/>
                <a:gd name="connsiteY37" fmla="*/ 343834 h 406699"/>
                <a:gd name="connsiteX38" fmla="*/ 179070 w 421005"/>
                <a:gd name="connsiteY38" fmla="*/ 341929 h 406699"/>
                <a:gd name="connsiteX39" fmla="*/ 211455 w 421005"/>
                <a:gd name="connsiteY39" fmla="*/ 343834 h 406699"/>
                <a:gd name="connsiteX40" fmla="*/ 217170 w 421005"/>
                <a:gd name="connsiteY40" fmla="*/ 345739 h 406699"/>
                <a:gd name="connsiteX41" fmla="*/ 222885 w 421005"/>
                <a:gd name="connsiteY41" fmla="*/ 351454 h 406699"/>
                <a:gd name="connsiteX42" fmla="*/ 238125 w 421005"/>
                <a:gd name="connsiteY42" fmla="*/ 362884 h 406699"/>
                <a:gd name="connsiteX43" fmla="*/ 243840 w 421005"/>
                <a:gd name="connsiteY43" fmla="*/ 366694 h 406699"/>
                <a:gd name="connsiteX44" fmla="*/ 251460 w 421005"/>
                <a:gd name="connsiteY44" fmla="*/ 368599 h 406699"/>
                <a:gd name="connsiteX45" fmla="*/ 257175 w 421005"/>
                <a:gd name="connsiteY45" fmla="*/ 372409 h 406699"/>
                <a:gd name="connsiteX46" fmla="*/ 272415 w 421005"/>
                <a:gd name="connsiteY46" fmla="*/ 378124 h 406699"/>
                <a:gd name="connsiteX47" fmla="*/ 281940 w 421005"/>
                <a:gd name="connsiteY47" fmla="*/ 381934 h 406699"/>
                <a:gd name="connsiteX48" fmla="*/ 291465 w 421005"/>
                <a:gd name="connsiteY48" fmla="*/ 383839 h 406699"/>
                <a:gd name="connsiteX49" fmla="*/ 312420 w 421005"/>
                <a:gd name="connsiteY49" fmla="*/ 387649 h 406699"/>
                <a:gd name="connsiteX50" fmla="*/ 375285 w 421005"/>
                <a:gd name="connsiteY50" fmla="*/ 385744 h 406699"/>
                <a:gd name="connsiteX51" fmla="*/ 381000 w 421005"/>
                <a:gd name="connsiteY51" fmla="*/ 383839 h 406699"/>
                <a:gd name="connsiteX52" fmla="*/ 390525 w 421005"/>
                <a:gd name="connsiteY52" fmla="*/ 374314 h 406699"/>
                <a:gd name="connsiteX53" fmla="*/ 400050 w 421005"/>
                <a:gd name="connsiteY53" fmla="*/ 360979 h 406699"/>
                <a:gd name="connsiteX54" fmla="*/ 411480 w 421005"/>
                <a:gd name="connsiteY54" fmla="*/ 351454 h 406699"/>
                <a:gd name="connsiteX55" fmla="*/ 419100 w 421005"/>
                <a:gd name="connsiteY55" fmla="*/ 338119 h 406699"/>
                <a:gd name="connsiteX56" fmla="*/ 421005 w 421005"/>
                <a:gd name="connsiteY56" fmla="*/ 326689 h 406699"/>
                <a:gd name="connsiteX57" fmla="*/ 417195 w 421005"/>
                <a:gd name="connsiteY57" fmla="*/ 300019 h 406699"/>
                <a:gd name="connsiteX58" fmla="*/ 413385 w 421005"/>
                <a:gd name="connsiteY58" fmla="*/ 292399 h 406699"/>
                <a:gd name="connsiteX59" fmla="*/ 386715 w 421005"/>
                <a:gd name="connsiteY59" fmla="*/ 275254 h 406699"/>
                <a:gd name="connsiteX60" fmla="*/ 369570 w 421005"/>
                <a:gd name="connsiteY60" fmla="*/ 267634 h 406699"/>
                <a:gd name="connsiteX61" fmla="*/ 358140 w 421005"/>
                <a:gd name="connsiteY61" fmla="*/ 263824 h 406699"/>
                <a:gd name="connsiteX62" fmla="*/ 350520 w 421005"/>
                <a:gd name="connsiteY62" fmla="*/ 260014 h 406699"/>
                <a:gd name="connsiteX63" fmla="*/ 337185 w 421005"/>
                <a:gd name="connsiteY63" fmla="*/ 250489 h 406699"/>
                <a:gd name="connsiteX64" fmla="*/ 331470 w 421005"/>
                <a:gd name="connsiteY64" fmla="*/ 246679 h 406699"/>
                <a:gd name="connsiteX65" fmla="*/ 327660 w 421005"/>
                <a:gd name="connsiteY65" fmla="*/ 240964 h 406699"/>
                <a:gd name="connsiteX66" fmla="*/ 327660 w 421005"/>
                <a:gd name="connsiteY66" fmla="*/ 200959 h 406699"/>
                <a:gd name="connsiteX67" fmla="*/ 325755 w 421005"/>
                <a:gd name="connsiteY67" fmla="*/ 174289 h 406699"/>
                <a:gd name="connsiteX68" fmla="*/ 320040 w 421005"/>
                <a:gd name="connsiteY68" fmla="*/ 168574 h 406699"/>
                <a:gd name="connsiteX69" fmla="*/ 308610 w 421005"/>
                <a:gd name="connsiteY69" fmla="*/ 164764 h 406699"/>
                <a:gd name="connsiteX70" fmla="*/ 280035 w 421005"/>
                <a:gd name="connsiteY70" fmla="*/ 160954 h 406699"/>
                <a:gd name="connsiteX71" fmla="*/ 262890 w 421005"/>
                <a:gd name="connsiteY71" fmla="*/ 159049 h 406699"/>
                <a:gd name="connsiteX72" fmla="*/ 247650 w 421005"/>
                <a:gd name="connsiteY72" fmla="*/ 155239 h 406699"/>
                <a:gd name="connsiteX73" fmla="*/ 241935 w 421005"/>
                <a:gd name="connsiteY73" fmla="*/ 151429 h 406699"/>
                <a:gd name="connsiteX74" fmla="*/ 234315 w 421005"/>
                <a:gd name="connsiteY74" fmla="*/ 147619 h 406699"/>
                <a:gd name="connsiteX75" fmla="*/ 222885 w 421005"/>
                <a:gd name="connsiteY75" fmla="*/ 139999 h 406699"/>
                <a:gd name="connsiteX76" fmla="*/ 219075 w 421005"/>
                <a:gd name="connsiteY76" fmla="*/ 134284 h 406699"/>
                <a:gd name="connsiteX77" fmla="*/ 201930 w 421005"/>
                <a:gd name="connsiteY77" fmla="*/ 111424 h 406699"/>
                <a:gd name="connsiteX78" fmla="*/ 196215 w 421005"/>
                <a:gd name="connsiteY78" fmla="*/ 103804 h 406699"/>
                <a:gd name="connsiteX79" fmla="*/ 188595 w 421005"/>
                <a:gd name="connsiteY79" fmla="*/ 92374 h 406699"/>
                <a:gd name="connsiteX80" fmla="*/ 184785 w 421005"/>
                <a:gd name="connsiteY80" fmla="*/ 86659 h 406699"/>
                <a:gd name="connsiteX81" fmla="*/ 179070 w 421005"/>
                <a:gd name="connsiteY81" fmla="*/ 82849 h 406699"/>
                <a:gd name="connsiteX82" fmla="*/ 175260 w 421005"/>
                <a:gd name="connsiteY82" fmla="*/ 75229 h 406699"/>
                <a:gd name="connsiteX83" fmla="*/ 163830 w 421005"/>
                <a:gd name="connsiteY83" fmla="*/ 63799 h 406699"/>
                <a:gd name="connsiteX84" fmla="*/ 160020 w 421005"/>
                <a:gd name="connsiteY84" fmla="*/ 58084 h 406699"/>
                <a:gd name="connsiteX85" fmla="*/ 148590 w 421005"/>
                <a:gd name="connsiteY85" fmla="*/ 54274 h 406699"/>
                <a:gd name="connsiteX86" fmla="*/ 137160 w 421005"/>
                <a:gd name="connsiteY86" fmla="*/ 50464 h 406699"/>
                <a:gd name="connsiteX87" fmla="*/ 131445 w 421005"/>
                <a:gd name="connsiteY87" fmla="*/ 48559 h 406699"/>
                <a:gd name="connsiteX88" fmla="*/ 129540 w 421005"/>
                <a:gd name="connsiteY88" fmla="*/ 42844 h 406699"/>
                <a:gd name="connsiteX89" fmla="*/ 118110 w 421005"/>
                <a:gd name="connsiteY89" fmla="*/ 37129 h 406699"/>
                <a:gd name="connsiteX90" fmla="*/ 108585 w 421005"/>
                <a:gd name="connsiteY90" fmla="*/ 25699 h 406699"/>
                <a:gd name="connsiteX91" fmla="*/ 104775 w 421005"/>
                <a:gd name="connsiteY91" fmla="*/ 19984 h 406699"/>
                <a:gd name="connsiteX92" fmla="*/ 99060 w 421005"/>
                <a:gd name="connsiteY92" fmla="*/ 18079 h 406699"/>
                <a:gd name="connsiteX93" fmla="*/ 95250 w 421005"/>
                <a:gd name="connsiteY93" fmla="*/ 12364 h 406699"/>
                <a:gd name="connsiteX94" fmla="*/ 81915 w 421005"/>
                <a:gd name="connsiteY94" fmla="*/ 8554 h 406699"/>
                <a:gd name="connsiteX95" fmla="*/ 76200 w 421005"/>
                <a:gd name="connsiteY95" fmla="*/ 4744 h 406699"/>
                <a:gd name="connsiteX96" fmla="*/ 64770 w 421005"/>
                <a:gd name="connsiteY96" fmla="*/ 934 h 406699"/>
                <a:gd name="connsiteX97" fmla="*/ 13335 w 421005"/>
                <a:gd name="connsiteY97" fmla="*/ 6649 h 40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421005" h="406699">
                  <a:moveTo>
                    <a:pt x="13335" y="6649"/>
                  </a:moveTo>
                  <a:lnTo>
                    <a:pt x="13335" y="6649"/>
                  </a:lnTo>
                  <a:cubicBezTo>
                    <a:pt x="12700" y="16174"/>
                    <a:pt x="12780" y="25774"/>
                    <a:pt x="11430" y="35224"/>
                  </a:cubicBezTo>
                  <a:cubicBezTo>
                    <a:pt x="10862" y="39200"/>
                    <a:pt x="8594" y="42758"/>
                    <a:pt x="7620" y="46654"/>
                  </a:cubicBezTo>
                  <a:cubicBezTo>
                    <a:pt x="6350" y="51734"/>
                    <a:pt x="4837" y="56759"/>
                    <a:pt x="3810" y="61894"/>
                  </a:cubicBezTo>
                  <a:cubicBezTo>
                    <a:pt x="777" y="77058"/>
                    <a:pt x="2263" y="68201"/>
                    <a:pt x="0" y="88564"/>
                  </a:cubicBezTo>
                  <a:cubicBezTo>
                    <a:pt x="635" y="101264"/>
                    <a:pt x="849" y="113992"/>
                    <a:pt x="1905" y="126664"/>
                  </a:cubicBezTo>
                  <a:cubicBezTo>
                    <a:pt x="2122" y="129273"/>
                    <a:pt x="3297" y="131717"/>
                    <a:pt x="3810" y="134284"/>
                  </a:cubicBezTo>
                  <a:cubicBezTo>
                    <a:pt x="4568" y="138072"/>
                    <a:pt x="5080" y="141904"/>
                    <a:pt x="5715" y="145714"/>
                  </a:cubicBezTo>
                  <a:cubicBezTo>
                    <a:pt x="6350" y="165399"/>
                    <a:pt x="6463" y="185108"/>
                    <a:pt x="7620" y="204769"/>
                  </a:cubicBezTo>
                  <a:cubicBezTo>
                    <a:pt x="7738" y="206774"/>
                    <a:pt x="9220" y="208499"/>
                    <a:pt x="9525" y="210484"/>
                  </a:cubicBezTo>
                  <a:cubicBezTo>
                    <a:pt x="10495" y="216791"/>
                    <a:pt x="10527" y="223216"/>
                    <a:pt x="11430" y="229534"/>
                  </a:cubicBezTo>
                  <a:cubicBezTo>
                    <a:pt x="12150" y="234572"/>
                    <a:pt x="15819" y="244607"/>
                    <a:pt x="17145" y="248584"/>
                  </a:cubicBezTo>
                  <a:lnTo>
                    <a:pt x="20955" y="260014"/>
                  </a:lnTo>
                  <a:lnTo>
                    <a:pt x="30480" y="288589"/>
                  </a:lnTo>
                  <a:lnTo>
                    <a:pt x="32385" y="294304"/>
                  </a:lnTo>
                  <a:cubicBezTo>
                    <a:pt x="33020" y="296209"/>
                    <a:pt x="33176" y="298348"/>
                    <a:pt x="34290" y="300019"/>
                  </a:cubicBezTo>
                  <a:cubicBezTo>
                    <a:pt x="35560" y="301924"/>
                    <a:pt x="37170" y="303642"/>
                    <a:pt x="38100" y="305734"/>
                  </a:cubicBezTo>
                  <a:cubicBezTo>
                    <a:pt x="39731" y="309404"/>
                    <a:pt x="39682" y="313822"/>
                    <a:pt x="41910" y="317164"/>
                  </a:cubicBezTo>
                  <a:lnTo>
                    <a:pt x="53340" y="334309"/>
                  </a:lnTo>
                  <a:lnTo>
                    <a:pt x="57150" y="340024"/>
                  </a:lnTo>
                  <a:cubicBezTo>
                    <a:pt x="58420" y="341929"/>
                    <a:pt x="60236" y="343567"/>
                    <a:pt x="60960" y="345739"/>
                  </a:cubicBezTo>
                  <a:cubicBezTo>
                    <a:pt x="61595" y="347644"/>
                    <a:pt x="61967" y="349658"/>
                    <a:pt x="62865" y="351454"/>
                  </a:cubicBezTo>
                  <a:cubicBezTo>
                    <a:pt x="63889" y="353502"/>
                    <a:pt x="65745" y="355077"/>
                    <a:pt x="66675" y="357169"/>
                  </a:cubicBezTo>
                  <a:cubicBezTo>
                    <a:pt x="73357" y="372203"/>
                    <a:pt x="65919" y="365555"/>
                    <a:pt x="76200" y="372409"/>
                  </a:cubicBezTo>
                  <a:cubicBezTo>
                    <a:pt x="77470" y="374314"/>
                    <a:pt x="78489" y="376413"/>
                    <a:pt x="80010" y="378124"/>
                  </a:cubicBezTo>
                  <a:cubicBezTo>
                    <a:pt x="86274" y="385171"/>
                    <a:pt x="91496" y="390227"/>
                    <a:pt x="99060" y="395269"/>
                  </a:cubicBezTo>
                  <a:cubicBezTo>
                    <a:pt x="102141" y="397323"/>
                    <a:pt x="105348" y="399186"/>
                    <a:pt x="108585" y="400984"/>
                  </a:cubicBezTo>
                  <a:cubicBezTo>
                    <a:pt x="111067" y="402363"/>
                    <a:pt x="113546" y="403797"/>
                    <a:pt x="116205" y="404794"/>
                  </a:cubicBezTo>
                  <a:cubicBezTo>
                    <a:pt x="118656" y="405713"/>
                    <a:pt x="121285" y="406064"/>
                    <a:pt x="123825" y="406699"/>
                  </a:cubicBezTo>
                  <a:cubicBezTo>
                    <a:pt x="128270" y="406064"/>
                    <a:pt x="132757" y="405675"/>
                    <a:pt x="137160" y="404794"/>
                  </a:cubicBezTo>
                  <a:cubicBezTo>
                    <a:pt x="139129" y="404400"/>
                    <a:pt x="141455" y="404309"/>
                    <a:pt x="142875" y="402889"/>
                  </a:cubicBezTo>
                  <a:cubicBezTo>
                    <a:pt x="153035" y="392729"/>
                    <a:pt x="135255" y="400349"/>
                    <a:pt x="150495" y="395269"/>
                  </a:cubicBezTo>
                  <a:cubicBezTo>
                    <a:pt x="152400" y="393364"/>
                    <a:pt x="154902" y="391909"/>
                    <a:pt x="156210" y="389554"/>
                  </a:cubicBezTo>
                  <a:cubicBezTo>
                    <a:pt x="158160" y="386043"/>
                    <a:pt x="158750" y="381934"/>
                    <a:pt x="160020" y="378124"/>
                  </a:cubicBezTo>
                  <a:cubicBezTo>
                    <a:pt x="160655" y="376219"/>
                    <a:pt x="160811" y="374080"/>
                    <a:pt x="161925" y="372409"/>
                  </a:cubicBezTo>
                  <a:lnTo>
                    <a:pt x="165735" y="366694"/>
                  </a:lnTo>
                  <a:cubicBezTo>
                    <a:pt x="167102" y="354387"/>
                    <a:pt x="163965" y="350094"/>
                    <a:pt x="173355" y="343834"/>
                  </a:cubicBezTo>
                  <a:cubicBezTo>
                    <a:pt x="175026" y="342720"/>
                    <a:pt x="177165" y="342564"/>
                    <a:pt x="179070" y="341929"/>
                  </a:cubicBezTo>
                  <a:cubicBezTo>
                    <a:pt x="189865" y="342564"/>
                    <a:pt x="200695" y="342758"/>
                    <a:pt x="211455" y="343834"/>
                  </a:cubicBezTo>
                  <a:cubicBezTo>
                    <a:pt x="213453" y="344034"/>
                    <a:pt x="215499" y="344625"/>
                    <a:pt x="217170" y="345739"/>
                  </a:cubicBezTo>
                  <a:cubicBezTo>
                    <a:pt x="219412" y="347233"/>
                    <a:pt x="220800" y="349748"/>
                    <a:pt x="222885" y="351454"/>
                  </a:cubicBezTo>
                  <a:cubicBezTo>
                    <a:pt x="227800" y="355475"/>
                    <a:pt x="232841" y="359362"/>
                    <a:pt x="238125" y="362884"/>
                  </a:cubicBezTo>
                  <a:cubicBezTo>
                    <a:pt x="240030" y="364154"/>
                    <a:pt x="241736" y="365792"/>
                    <a:pt x="243840" y="366694"/>
                  </a:cubicBezTo>
                  <a:cubicBezTo>
                    <a:pt x="246246" y="367725"/>
                    <a:pt x="248920" y="367964"/>
                    <a:pt x="251460" y="368599"/>
                  </a:cubicBezTo>
                  <a:cubicBezTo>
                    <a:pt x="253365" y="369869"/>
                    <a:pt x="255127" y="371385"/>
                    <a:pt x="257175" y="372409"/>
                  </a:cubicBezTo>
                  <a:cubicBezTo>
                    <a:pt x="264538" y="376091"/>
                    <a:pt x="265820" y="375651"/>
                    <a:pt x="272415" y="378124"/>
                  </a:cubicBezTo>
                  <a:cubicBezTo>
                    <a:pt x="275617" y="379325"/>
                    <a:pt x="278665" y="380951"/>
                    <a:pt x="281940" y="381934"/>
                  </a:cubicBezTo>
                  <a:cubicBezTo>
                    <a:pt x="285041" y="382864"/>
                    <a:pt x="288279" y="383260"/>
                    <a:pt x="291465" y="383839"/>
                  </a:cubicBezTo>
                  <a:cubicBezTo>
                    <a:pt x="318275" y="388714"/>
                    <a:pt x="288892" y="382943"/>
                    <a:pt x="312420" y="387649"/>
                  </a:cubicBezTo>
                  <a:cubicBezTo>
                    <a:pt x="333375" y="387014"/>
                    <a:pt x="354353" y="386907"/>
                    <a:pt x="375285" y="385744"/>
                  </a:cubicBezTo>
                  <a:cubicBezTo>
                    <a:pt x="377290" y="385633"/>
                    <a:pt x="379432" y="385093"/>
                    <a:pt x="381000" y="383839"/>
                  </a:cubicBezTo>
                  <a:cubicBezTo>
                    <a:pt x="412750" y="358439"/>
                    <a:pt x="356235" y="397174"/>
                    <a:pt x="390525" y="374314"/>
                  </a:cubicBezTo>
                  <a:cubicBezTo>
                    <a:pt x="392688" y="371069"/>
                    <a:pt x="397687" y="363342"/>
                    <a:pt x="400050" y="360979"/>
                  </a:cubicBezTo>
                  <a:cubicBezTo>
                    <a:pt x="415035" y="345994"/>
                    <a:pt x="395876" y="370179"/>
                    <a:pt x="411480" y="351454"/>
                  </a:cubicBezTo>
                  <a:cubicBezTo>
                    <a:pt x="414846" y="347415"/>
                    <a:pt x="416771" y="342777"/>
                    <a:pt x="419100" y="338119"/>
                  </a:cubicBezTo>
                  <a:cubicBezTo>
                    <a:pt x="419735" y="334309"/>
                    <a:pt x="421005" y="330552"/>
                    <a:pt x="421005" y="326689"/>
                  </a:cubicBezTo>
                  <a:cubicBezTo>
                    <a:pt x="421005" y="318204"/>
                    <a:pt x="420721" y="308245"/>
                    <a:pt x="417195" y="300019"/>
                  </a:cubicBezTo>
                  <a:cubicBezTo>
                    <a:pt x="416076" y="297409"/>
                    <a:pt x="415036" y="294710"/>
                    <a:pt x="413385" y="292399"/>
                  </a:cubicBezTo>
                  <a:cubicBezTo>
                    <a:pt x="407435" y="284068"/>
                    <a:pt x="395071" y="279432"/>
                    <a:pt x="386715" y="275254"/>
                  </a:cubicBezTo>
                  <a:cubicBezTo>
                    <a:pt x="378730" y="271261"/>
                    <a:pt x="378489" y="270877"/>
                    <a:pt x="369570" y="267634"/>
                  </a:cubicBezTo>
                  <a:cubicBezTo>
                    <a:pt x="365796" y="266262"/>
                    <a:pt x="361732" y="265620"/>
                    <a:pt x="358140" y="263824"/>
                  </a:cubicBezTo>
                  <a:cubicBezTo>
                    <a:pt x="355600" y="262554"/>
                    <a:pt x="352986" y="261423"/>
                    <a:pt x="350520" y="260014"/>
                  </a:cubicBezTo>
                  <a:cubicBezTo>
                    <a:pt x="346030" y="257449"/>
                    <a:pt x="341274" y="253409"/>
                    <a:pt x="337185" y="250489"/>
                  </a:cubicBezTo>
                  <a:cubicBezTo>
                    <a:pt x="335322" y="249158"/>
                    <a:pt x="333375" y="247949"/>
                    <a:pt x="331470" y="246679"/>
                  </a:cubicBezTo>
                  <a:cubicBezTo>
                    <a:pt x="330200" y="244774"/>
                    <a:pt x="328684" y="243012"/>
                    <a:pt x="327660" y="240964"/>
                  </a:cubicBezTo>
                  <a:cubicBezTo>
                    <a:pt x="321859" y="229361"/>
                    <a:pt x="327218" y="208906"/>
                    <a:pt x="327660" y="200959"/>
                  </a:cubicBezTo>
                  <a:cubicBezTo>
                    <a:pt x="327025" y="192069"/>
                    <a:pt x="327796" y="182965"/>
                    <a:pt x="325755" y="174289"/>
                  </a:cubicBezTo>
                  <a:cubicBezTo>
                    <a:pt x="325138" y="171667"/>
                    <a:pt x="322395" y="169882"/>
                    <a:pt x="320040" y="168574"/>
                  </a:cubicBezTo>
                  <a:cubicBezTo>
                    <a:pt x="316529" y="166624"/>
                    <a:pt x="312506" y="165738"/>
                    <a:pt x="308610" y="164764"/>
                  </a:cubicBezTo>
                  <a:cubicBezTo>
                    <a:pt x="293653" y="161025"/>
                    <a:pt x="305025" y="163453"/>
                    <a:pt x="280035" y="160954"/>
                  </a:cubicBezTo>
                  <a:cubicBezTo>
                    <a:pt x="274313" y="160382"/>
                    <a:pt x="268582" y="159862"/>
                    <a:pt x="262890" y="159049"/>
                  </a:cubicBezTo>
                  <a:cubicBezTo>
                    <a:pt x="259847" y="158614"/>
                    <a:pt x="251196" y="157012"/>
                    <a:pt x="247650" y="155239"/>
                  </a:cubicBezTo>
                  <a:cubicBezTo>
                    <a:pt x="245602" y="154215"/>
                    <a:pt x="243923" y="152565"/>
                    <a:pt x="241935" y="151429"/>
                  </a:cubicBezTo>
                  <a:cubicBezTo>
                    <a:pt x="239469" y="150020"/>
                    <a:pt x="236750" y="149080"/>
                    <a:pt x="234315" y="147619"/>
                  </a:cubicBezTo>
                  <a:cubicBezTo>
                    <a:pt x="230388" y="145263"/>
                    <a:pt x="222885" y="139999"/>
                    <a:pt x="222885" y="139999"/>
                  </a:cubicBezTo>
                  <a:cubicBezTo>
                    <a:pt x="221615" y="138094"/>
                    <a:pt x="220422" y="136136"/>
                    <a:pt x="219075" y="134284"/>
                  </a:cubicBezTo>
                  <a:lnTo>
                    <a:pt x="201930" y="111424"/>
                  </a:lnTo>
                  <a:cubicBezTo>
                    <a:pt x="200025" y="108884"/>
                    <a:pt x="197976" y="106446"/>
                    <a:pt x="196215" y="103804"/>
                  </a:cubicBezTo>
                  <a:lnTo>
                    <a:pt x="188595" y="92374"/>
                  </a:lnTo>
                  <a:cubicBezTo>
                    <a:pt x="187325" y="90469"/>
                    <a:pt x="186690" y="87929"/>
                    <a:pt x="184785" y="86659"/>
                  </a:cubicBezTo>
                  <a:lnTo>
                    <a:pt x="179070" y="82849"/>
                  </a:lnTo>
                  <a:cubicBezTo>
                    <a:pt x="177800" y="80309"/>
                    <a:pt x="177034" y="77447"/>
                    <a:pt x="175260" y="75229"/>
                  </a:cubicBezTo>
                  <a:cubicBezTo>
                    <a:pt x="171894" y="71022"/>
                    <a:pt x="166819" y="68282"/>
                    <a:pt x="163830" y="63799"/>
                  </a:cubicBezTo>
                  <a:cubicBezTo>
                    <a:pt x="162560" y="61894"/>
                    <a:pt x="161962" y="59297"/>
                    <a:pt x="160020" y="58084"/>
                  </a:cubicBezTo>
                  <a:cubicBezTo>
                    <a:pt x="156614" y="55955"/>
                    <a:pt x="152400" y="55544"/>
                    <a:pt x="148590" y="54274"/>
                  </a:cubicBezTo>
                  <a:lnTo>
                    <a:pt x="137160" y="50464"/>
                  </a:lnTo>
                  <a:lnTo>
                    <a:pt x="131445" y="48559"/>
                  </a:lnTo>
                  <a:cubicBezTo>
                    <a:pt x="130810" y="46654"/>
                    <a:pt x="130794" y="44412"/>
                    <a:pt x="129540" y="42844"/>
                  </a:cubicBezTo>
                  <a:cubicBezTo>
                    <a:pt x="126854" y="39487"/>
                    <a:pt x="121875" y="38384"/>
                    <a:pt x="118110" y="37129"/>
                  </a:cubicBezTo>
                  <a:cubicBezTo>
                    <a:pt x="108650" y="22940"/>
                    <a:pt x="120808" y="40367"/>
                    <a:pt x="108585" y="25699"/>
                  </a:cubicBezTo>
                  <a:cubicBezTo>
                    <a:pt x="107119" y="23940"/>
                    <a:pt x="106563" y="21414"/>
                    <a:pt x="104775" y="19984"/>
                  </a:cubicBezTo>
                  <a:cubicBezTo>
                    <a:pt x="103207" y="18730"/>
                    <a:pt x="100965" y="18714"/>
                    <a:pt x="99060" y="18079"/>
                  </a:cubicBezTo>
                  <a:cubicBezTo>
                    <a:pt x="97790" y="16174"/>
                    <a:pt x="97038" y="13794"/>
                    <a:pt x="95250" y="12364"/>
                  </a:cubicBezTo>
                  <a:cubicBezTo>
                    <a:pt x="94008" y="11370"/>
                    <a:pt x="82413" y="8678"/>
                    <a:pt x="81915" y="8554"/>
                  </a:cubicBezTo>
                  <a:cubicBezTo>
                    <a:pt x="80010" y="7284"/>
                    <a:pt x="78292" y="5674"/>
                    <a:pt x="76200" y="4744"/>
                  </a:cubicBezTo>
                  <a:cubicBezTo>
                    <a:pt x="72530" y="3113"/>
                    <a:pt x="68580" y="2204"/>
                    <a:pt x="64770" y="934"/>
                  </a:cubicBezTo>
                  <a:cubicBezTo>
                    <a:pt x="53633" y="-2778"/>
                    <a:pt x="21907" y="5697"/>
                    <a:pt x="13335" y="6649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3622632" y="2162785"/>
              <a:ext cx="501855" cy="520065"/>
            </a:xfrm>
            <a:custGeom>
              <a:avLst/>
              <a:gdLst>
                <a:gd name="connsiteX0" fmla="*/ 142875 w 501855"/>
                <a:gd name="connsiteY0" fmla="*/ 57150 h 520065"/>
                <a:gd name="connsiteX1" fmla="*/ 142875 w 501855"/>
                <a:gd name="connsiteY1" fmla="*/ 57150 h 520065"/>
                <a:gd name="connsiteX2" fmla="*/ 190500 w 501855"/>
                <a:gd name="connsiteY2" fmla="*/ 148590 h 520065"/>
                <a:gd name="connsiteX3" fmla="*/ 188595 w 501855"/>
                <a:gd name="connsiteY3" fmla="*/ 169545 h 520065"/>
                <a:gd name="connsiteX4" fmla="*/ 186690 w 501855"/>
                <a:gd name="connsiteY4" fmla="*/ 177165 h 520065"/>
                <a:gd name="connsiteX5" fmla="*/ 180975 w 501855"/>
                <a:gd name="connsiteY5" fmla="*/ 180975 h 520065"/>
                <a:gd name="connsiteX6" fmla="*/ 177165 w 501855"/>
                <a:gd name="connsiteY6" fmla="*/ 186690 h 520065"/>
                <a:gd name="connsiteX7" fmla="*/ 171450 w 501855"/>
                <a:gd name="connsiteY7" fmla="*/ 205740 h 520065"/>
                <a:gd name="connsiteX8" fmla="*/ 175260 w 501855"/>
                <a:gd name="connsiteY8" fmla="*/ 234315 h 520065"/>
                <a:gd name="connsiteX9" fmla="*/ 179070 w 501855"/>
                <a:gd name="connsiteY9" fmla="*/ 240030 h 520065"/>
                <a:gd name="connsiteX10" fmla="*/ 180975 w 501855"/>
                <a:gd name="connsiteY10" fmla="*/ 283845 h 520065"/>
                <a:gd name="connsiteX11" fmla="*/ 182880 w 501855"/>
                <a:gd name="connsiteY11" fmla="*/ 293370 h 520065"/>
                <a:gd name="connsiteX12" fmla="*/ 186690 w 501855"/>
                <a:gd name="connsiteY12" fmla="*/ 299085 h 520065"/>
                <a:gd name="connsiteX13" fmla="*/ 188595 w 501855"/>
                <a:gd name="connsiteY13" fmla="*/ 304800 h 520065"/>
                <a:gd name="connsiteX14" fmla="*/ 198120 w 501855"/>
                <a:gd name="connsiteY14" fmla="*/ 321945 h 520065"/>
                <a:gd name="connsiteX15" fmla="*/ 196215 w 501855"/>
                <a:gd name="connsiteY15" fmla="*/ 342900 h 520065"/>
                <a:gd name="connsiteX16" fmla="*/ 190500 w 501855"/>
                <a:gd name="connsiteY16" fmla="*/ 348615 h 520065"/>
                <a:gd name="connsiteX17" fmla="*/ 175260 w 501855"/>
                <a:gd name="connsiteY17" fmla="*/ 352425 h 520065"/>
                <a:gd name="connsiteX18" fmla="*/ 135255 w 501855"/>
                <a:gd name="connsiteY18" fmla="*/ 350520 h 520065"/>
                <a:gd name="connsiteX19" fmla="*/ 108585 w 501855"/>
                <a:gd name="connsiteY19" fmla="*/ 346710 h 520065"/>
                <a:gd name="connsiteX20" fmla="*/ 97155 w 501855"/>
                <a:gd name="connsiteY20" fmla="*/ 348615 h 520065"/>
                <a:gd name="connsiteX21" fmla="*/ 95250 w 501855"/>
                <a:gd name="connsiteY21" fmla="*/ 354330 h 520065"/>
                <a:gd name="connsiteX22" fmla="*/ 87630 w 501855"/>
                <a:gd name="connsiteY22" fmla="*/ 365760 h 520065"/>
                <a:gd name="connsiteX23" fmla="*/ 85725 w 501855"/>
                <a:gd name="connsiteY23" fmla="*/ 381000 h 520065"/>
                <a:gd name="connsiteX24" fmla="*/ 83820 w 501855"/>
                <a:gd name="connsiteY24" fmla="*/ 400050 h 520065"/>
                <a:gd name="connsiteX25" fmla="*/ 60960 w 501855"/>
                <a:gd name="connsiteY25" fmla="*/ 398145 h 520065"/>
                <a:gd name="connsiteX26" fmla="*/ 49530 w 501855"/>
                <a:gd name="connsiteY26" fmla="*/ 394335 h 520065"/>
                <a:gd name="connsiteX27" fmla="*/ 43815 w 501855"/>
                <a:gd name="connsiteY27" fmla="*/ 392430 h 520065"/>
                <a:gd name="connsiteX28" fmla="*/ 38100 w 501855"/>
                <a:gd name="connsiteY28" fmla="*/ 388620 h 520065"/>
                <a:gd name="connsiteX29" fmla="*/ 34290 w 501855"/>
                <a:gd name="connsiteY29" fmla="*/ 382905 h 520065"/>
                <a:gd name="connsiteX30" fmla="*/ 22860 w 501855"/>
                <a:gd name="connsiteY30" fmla="*/ 379095 h 520065"/>
                <a:gd name="connsiteX31" fmla="*/ 11430 w 501855"/>
                <a:gd name="connsiteY31" fmla="*/ 381000 h 520065"/>
                <a:gd name="connsiteX32" fmla="*/ 7620 w 501855"/>
                <a:gd name="connsiteY32" fmla="*/ 392430 h 520065"/>
                <a:gd name="connsiteX33" fmla="*/ 3810 w 501855"/>
                <a:gd name="connsiteY33" fmla="*/ 407670 h 520065"/>
                <a:gd name="connsiteX34" fmla="*/ 0 w 501855"/>
                <a:gd name="connsiteY34" fmla="*/ 419100 h 520065"/>
                <a:gd name="connsiteX35" fmla="*/ 1905 w 501855"/>
                <a:gd name="connsiteY35" fmla="*/ 457200 h 520065"/>
                <a:gd name="connsiteX36" fmla="*/ 9525 w 501855"/>
                <a:gd name="connsiteY36" fmla="*/ 468630 h 520065"/>
                <a:gd name="connsiteX37" fmla="*/ 13335 w 501855"/>
                <a:gd name="connsiteY37" fmla="*/ 474345 h 520065"/>
                <a:gd name="connsiteX38" fmla="*/ 17145 w 501855"/>
                <a:gd name="connsiteY38" fmla="*/ 480060 h 520065"/>
                <a:gd name="connsiteX39" fmla="*/ 34290 w 501855"/>
                <a:gd name="connsiteY39" fmla="*/ 491490 h 520065"/>
                <a:gd name="connsiteX40" fmla="*/ 40005 w 501855"/>
                <a:gd name="connsiteY40" fmla="*/ 495300 h 520065"/>
                <a:gd name="connsiteX41" fmla="*/ 57150 w 501855"/>
                <a:gd name="connsiteY41" fmla="*/ 501015 h 520065"/>
                <a:gd name="connsiteX42" fmla="*/ 62865 w 501855"/>
                <a:gd name="connsiteY42" fmla="*/ 502920 h 520065"/>
                <a:gd name="connsiteX43" fmla="*/ 85725 w 501855"/>
                <a:gd name="connsiteY43" fmla="*/ 504825 h 520065"/>
                <a:gd name="connsiteX44" fmla="*/ 91440 w 501855"/>
                <a:gd name="connsiteY44" fmla="*/ 506730 h 520065"/>
                <a:gd name="connsiteX45" fmla="*/ 121920 w 501855"/>
                <a:gd name="connsiteY45" fmla="*/ 510540 h 520065"/>
                <a:gd name="connsiteX46" fmla="*/ 161925 w 501855"/>
                <a:gd name="connsiteY46" fmla="*/ 514350 h 520065"/>
                <a:gd name="connsiteX47" fmla="*/ 169545 w 501855"/>
                <a:gd name="connsiteY47" fmla="*/ 516255 h 520065"/>
                <a:gd name="connsiteX48" fmla="*/ 196215 w 501855"/>
                <a:gd name="connsiteY48" fmla="*/ 520065 h 520065"/>
                <a:gd name="connsiteX49" fmla="*/ 236220 w 501855"/>
                <a:gd name="connsiteY49" fmla="*/ 518160 h 520065"/>
                <a:gd name="connsiteX50" fmla="*/ 247650 w 501855"/>
                <a:gd name="connsiteY50" fmla="*/ 514350 h 520065"/>
                <a:gd name="connsiteX51" fmla="*/ 260985 w 501855"/>
                <a:gd name="connsiteY51" fmla="*/ 512445 h 520065"/>
                <a:gd name="connsiteX52" fmla="*/ 270510 w 501855"/>
                <a:gd name="connsiteY52" fmla="*/ 510540 h 520065"/>
                <a:gd name="connsiteX53" fmla="*/ 306705 w 501855"/>
                <a:gd name="connsiteY53" fmla="*/ 506730 h 520065"/>
                <a:gd name="connsiteX54" fmla="*/ 321945 w 501855"/>
                <a:gd name="connsiteY54" fmla="*/ 502920 h 520065"/>
                <a:gd name="connsiteX55" fmla="*/ 327660 w 501855"/>
                <a:gd name="connsiteY55" fmla="*/ 501015 h 520065"/>
                <a:gd name="connsiteX56" fmla="*/ 337185 w 501855"/>
                <a:gd name="connsiteY56" fmla="*/ 499110 h 520065"/>
                <a:gd name="connsiteX57" fmla="*/ 348615 w 501855"/>
                <a:gd name="connsiteY57" fmla="*/ 495300 h 520065"/>
                <a:gd name="connsiteX58" fmla="*/ 354330 w 501855"/>
                <a:gd name="connsiteY58" fmla="*/ 491490 h 520065"/>
                <a:gd name="connsiteX59" fmla="*/ 363855 w 501855"/>
                <a:gd name="connsiteY59" fmla="*/ 489585 h 520065"/>
                <a:gd name="connsiteX60" fmla="*/ 375285 w 501855"/>
                <a:gd name="connsiteY60" fmla="*/ 485775 h 520065"/>
                <a:gd name="connsiteX61" fmla="*/ 386715 w 501855"/>
                <a:gd name="connsiteY61" fmla="*/ 483870 h 520065"/>
                <a:gd name="connsiteX62" fmla="*/ 407670 w 501855"/>
                <a:gd name="connsiteY62" fmla="*/ 480060 h 520065"/>
                <a:gd name="connsiteX63" fmla="*/ 419100 w 501855"/>
                <a:gd name="connsiteY63" fmla="*/ 476250 h 520065"/>
                <a:gd name="connsiteX64" fmla="*/ 424815 w 501855"/>
                <a:gd name="connsiteY64" fmla="*/ 472440 h 520065"/>
                <a:gd name="connsiteX65" fmla="*/ 436245 w 501855"/>
                <a:gd name="connsiteY65" fmla="*/ 468630 h 520065"/>
                <a:gd name="connsiteX66" fmla="*/ 447675 w 501855"/>
                <a:gd name="connsiteY66" fmla="*/ 464820 h 520065"/>
                <a:gd name="connsiteX67" fmla="*/ 453390 w 501855"/>
                <a:gd name="connsiteY67" fmla="*/ 462915 h 520065"/>
                <a:gd name="connsiteX68" fmla="*/ 470535 w 501855"/>
                <a:gd name="connsiteY68" fmla="*/ 449580 h 520065"/>
                <a:gd name="connsiteX69" fmla="*/ 476250 w 501855"/>
                <a:gd name="connsiteY69" fmla="*/ 445770 h 520065"/>
                <a:gd name="connsiteX70" fmla="*/ 487680 w 501855"/>
                <a:gd name="connsiteY70" fmla="*/ 428625 h 520065"/>
                <a:gd name="connsiteX71" fmla="*/ 491490 w 501855"/>
                <a:gd name="connsiteY71" fmla="*/ 422910 h 520065"/>
                <a:gd name="connsiteX72" fmla="*/ 499110 w 501855"/>
                <a:gd name="connsiteY72" fmla="*/ 409575 h 520065"/>
                <a:gd name="connsiteX73" fmla="*/ 499110 w 501855"/>
                <a:gd name="connsiteY73" fmla="*/ 375285 h 520065"/>
                <a:gd name="connsiteX74" fmla="*/ 491490 w 501855"/>
                <a:gd name="connsiteY74" fmla="*/ 367665 h 520065"/>
                <a:gd name="connsiteX75" fmla="*/ 478155 w 501855"/>
                <a:gd name="connsiteY75" fmla="*/ 361950 h 520065"/>
                <a:gd name="connsiteX76" fmla="*/ 466725 w 501855"/>
                <a:gd name="connsiteY76" fmla="*/ 352425 h 520065"/>
                <a:gd name="connsiteX77" fmla="*/ 455295 w 501855"/>
                <a:gd name="connsiteY77" fmla="*/ 339090 h 520065"/>
                <a:gd name="connsiteX78" fmla="*/ 457200 w 501855"/>
                <a:gd name="connsiteY78" fmla="*/ 318135 h 520065"/>
                <a:gd name="connsiteX79" fmla="*/ 468630 w 501855"/>
                <a:gd name="connsiteY79" fmla="*/ 302895 h 520065"/>
                <a:gd name="connsiteX80" fmla="*/ 476250 w 501855"/>
                <a:gd name="connsiteY80" fmla="*/ 293370 h 520065"/>
                <a:gd name="connsiteX81" fmla="*/ 487680 w 501855"/>
                <a:gd name="connsiteY81" fmla="*/ 274320 h 520065"/>
                <a:gd name="connsiteX82" fmla="*/ 493395 w 501855"/>
                <a:gd name="connsiteY82" fmla="*/ 266700 h 520065"/>
                <a:gd name="connsiteX83" fmla="*/ 497205 w 501855"/>
                <a:gd name="connsiteY83" fmla="*/ 249555 h 520065"/>
                <a:gd name="connsiteX84" fmla="*/ 495300 w 501855"/>
                <a:gd name="connsiteY84" fmla="*/ 234315 h 520065"/>
                <a:gd name="connsiteX85" fmla="*/ 480060 w 501855"/>
                <a:gd name="connsiteY85" fmla="*/ 219075 h 520065"/>
                <a:gd name="connsiteX86" fmla="*/ 474345 w 501855"/>
                <a:gd name="connsiteY86" fmla="*/ 213360 h 520065"/>
                <a:gd name="connsiteX87" fmla="*/ 459105 w 501855"/>
                <a:gd name="connsiteY87" fmla="*/ 207645 h 520065"/>
                <a:gd name="connsiteX88" fmla="*/ 451485 w 501855"/>
                <a:gd name="connsiteY88" fmla="*/ 203835 h 520065"/>
                <a:gd name="connsiteX89" fmla="*/ 445770 w 501855"/>
                <a:gd name="connsiteY89" fmla="*/ 201930 h 520065"/>
                <a:gd name="connsiteX90" fmla="*/ 441960 w 501855"/>
                <a:gd name="connsiteY90" fmla="*/ 196215 h 520065"/>
                <a:gd name="connsiteX91" fmla="*/ 441960 w 501855"/>
                <a:gd name="connsiteY91" fmla="*/ 154305 h 520065"/>
                <a:gd name="connsiteX92" fmla="*/ 447675 w 501855"/>
                <a:gd name="connsiteY92" fmla="*/ 140970 h 520065"/>
                <a:gd name="connsiteX93" fmla="*/ 449580 w 501855"/>
                <a:gd name="connsiteY93" fmla="*/ 127635 h 520065"/>
                <a:gd name="connsiteX94" fmla="*/ 453390 w 501855"/>
                <a:gd name="connsiteY94" fmla="*/ 110490 h 520065"/>
                <a:gd name="connsiteX95" fmla="*/ 441960 w 501855"/>
                <a:gd name="connsiteY95" fmla="*/ 76200 h 520065"/>
                <a:gd name="connsiteX96" fmla="*/ 432435 w 501855"/>
                <a:gd name="connsiteY96" fmla="*/ 66675 h 520065"/>
                <a:gd name="connsiteX97" fmla="*/ 413385 w 501855"/>
                <a:gd name="connsiteY97" fmla="*/ 57150 h 520065"/>
                <a:gd name="connsiteX98" fmla="*/ 407670 w 501855"/>
                <a:gd name="connsiteY98" fmla="*/ 53340 h 520065"/>
                <a:gd name="connsiteX99" fmla="*/ 400050 w 501855"/>
                <a:gd name="connsiteY99" fmla="*/ 51435 h 520065"/>
                <a:gd name="connsiteX100" fmla="*/ 344805 w 501855"/>
                <a:gd name="connsiteY100" fmla="*/ 49530 h 520065"/>
                <a:gd name="connsiteX101" fmla="*/ 333375 w 501855"/>
                <a:gd name="connsiteY101" fmla="*/ 47625 h 520065"/>
                <a:gd name="connsiteX102" fmla="*/ 327660 w 501855"/>
                <a:gd name="connsiteY102" fmla="*/ 41910 h 520065"/>
                <a:gd name="connsiteX103" fmla="*/ 321945 w 501855"/>
                <a:gd name="connsiteY103" fmla="*/ 38100 h 520065"/>
                <a:gd name="connsiteX104" fmla="*/ 308610 w 501855"/>
                <a:gd name="connsiteY104" fmla="*/ 28575 h 520065"/>
                <a:gd name="connsiteX105" fmla="*/ 300990 w 501855"/>
                <a:gd name="connsiteY105" fmla="*/ 24765 h 520065"/>
                <a:gd name="connsiteX106" fmla="*/ 295275 w 501855"/>
                <a:gd name="connsiteY106" fmla="*/ 17145 h 520065"/>
                <a:gd name="connsiteX107" fmla="*/ 289560 w 501855"/>
                <a:gd name="connsiteY107" fmla="*/ 15240 h 520065"/>
                <a:gd name="connsiteX108" fmla="*/ 283845 w 501855"/>
                <a:gd name="connsiteY108" fmla="*/ 11430 h 520065"/>
                <a:gd name="connsiteX109" fmla="*/ 278130 w 501855"/>
                <a:gd name="connsiteY109" fmla="*/ 9525 h 520065"/>
                <a:gd name="connsiteX110" fmla="*/ 272415 w 501855"/>
                <a:gd name="connsiteY110" fmla="*/ 5715 h 520065"/>
                <a:gd name="connsiteX111" fmla="*/ 243840 w 501855"/>
                <a:gd name="connsiteY111" fmla="*/ 0 h 520065"/>
                <a:gd name="connsiteX112" fmla="*/ 217170 w 501855"/>
                <a:gd name="connsiteY112" fmla="*/ 1905 h 520065"/>
                <a:gd name="connsiteX113" fmla="*/ 205740 w 501855"/>
                <a:gd name="connsiteY113" fmla="*/ 5715 h 520065"/>
                <a:gd name="connsiteX114" fmla="*/ 188595 w 501855"/>
                <a:gd name="connsiteY114" fmla="*/ 15240 h 520065"/>
                <a:gd name="connsiteX115" fmla="*/ 182880 w 501855"/>
                <a:gd name="connsiteY115" fmla="*/ 19050 h 520065"/>
                <a:gd name="connsiteX116" fmla="*/ 171450 w 501855"/>
                <a:gd name="connsiteY116" fmla="*/ 28575 h 520065"/>
                <a:gd name="connsiteX117" fmla="*/ 142875 w 501855"/>
                <a:gd name="connsiteY117" fmla="*/ 57150 h 520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501855" h="520065">
                  <a:moveTo>
                    <a:pt x="142875" y="57150"/>
                  </a:moveTo>
                  <a:lnTo>
                    <a:pt x="142875" y="57150"/>
                  </a:lnTo>
                  <a:cubicBezTo>
                    <a:pt x="158750" y="87630"/>
                    <a:pt x="177551" y="116757"/>
                    <a:pt x="190500" y="148590"/>
                  </a:cubicBezTo>
                  <a:cubicBezTo>
                    <a:pt x="193143" y="155087"/>
                    <a:pt x="189522" y="162593"/>
                    <a:pt x="188595" y="169545"/>
                  </a:cubicBezTo>
                  <a:cubicBezTo>
                    <a:pt x="188249" y="172140"/>
                    <a:pt x="188142" y="174987"/>
                    <a:pt x="186690" y="177165"/>
                  </a:cubicBezTo>
                  <a:cubicBezTo>
                    <a:pt x="185420" y="179070"/>
                    <a:pt x="182880" y="179705"/>
                    <a:pt x="180975" y="180975"/>
                  </a:cubicBezTo>
                  <a:cubicBezTo>
                    <a:pt x="179705" y="182880"/>
                    <a:pt x="178095" y="184598"/>
                    <a:pt x="177165" y="186690"/>
                  </a:cubicBezTo>
                  <a:cubicBezTo>
                    <a:pt x="174515" y="192653"/>
                    <a:pt x="173033" y="199407"/>
                    <a:pt x="171450" y="205740"/>
                  </a:cubicBezTo>
                  <a:cubicBezTo>
                    <a:pt x="171734" y="208867"/>
                    <a:pt x="172347" y="227519"/>
                    <a:pt x="175260" y="234315"/>
                  </a:cubicBezTo>
                  <a:cubicBezTo>
                    <a:pt x="176162" y="236419"/>
                    <a:pt x="177800" y="238125"/>
                    <a:pt x="179070" y="240030"/>
                  </a:cubicBezTo>
                  <a:cubicBezTo>
                    <a:pt x="179705" y="254635"/>
                    <a:pt x="179933" y="269263"/>
                    <a:pt x="180975" y="283845"/>
                  </a:cubicBezTo>
                  <a:cubicBezTo>
                    <a:pt x="181206" y="287075"/>
                    <a:pt x="181743" y="290338"/>
                    <a:pt x="182880" y="293370"/>
                  </a:cubicBezTo>
                  <a:cubicBezTo>
                    <a:pt x="183684" y="295514"/>
                    <a:pt x="185666" y="297037"/>
                    <a:pt x="186690" y="299085"/>
                  </a:cubicBezTo>
                  <a:cubicBezTo>
                    <a:pt x="187588" y="300881"/>
                    <a:pt x="187620" y="303045"/>
                    <a:pt x="188595" y="304800"/>
                  </a:cubicBezTo>
                  <a:cubicBezTo>
                    <a:pt x="199512" y="324451"/>
                    <a:pt x="193809" y="309013"/>
                    <a:pt x="198120" y="321945"/>
                  </a:cubicBezTo>
                  <a:cubicBezTo>
                    <a:pt x="197485" y="328930"/>
                    <a:pt x="198142" y="336156"/>
                    <a:pt x="196215" y="342900"/>
                  </a:cubicBezTo>
                  <a:cubicBezTo>
                    <a:pt x="195475" y="345490"/>
                    <a:pt x="192742" y="347121"/>
                    <a:pt x="190500" y="348615"/>
                  </a:cubicBezTo>
                  <a:cubicBezTo>
                    <a:pt x="187990" y="350289"/>
                    <a:pt x="176634" y="352150"/>
                    <a:pt x="175260" y="352425"/>
                  </a:cubicBezTo>
                  <a:cubicBezTo>
                    <a:pt x="161925" y="351790"/>
                    <a:pt x="148573" y="351439"/>
                    <a:pt x="135255" y="350520"/>
                  </a:cubicBezTo>
                  <a:cubicBezTo>
                    <a:pt x="127121" y="349959"/>
                    <a:pt x="116812" y="348081"/>
                    <a:pt x="108585" y="346710"/>
                  </a:cubicBezTo>
                  <a:cubicBezTo>
                    <a:pt x="104775" y="347345"/>
                    <a:pt x="100509" y="346699"/>
                    <a:pt x="97155" y="348615"/>
                  </a:cubicBezTo>
                  <a:cubicBezTo>
                    <a:pt x="95412" y="349611"/>
                    <a:pt x="96225" y="352575"/>
                    <a:pt x="95250" y="354330"/>
                  </a:cubicBezTo>
                  <a:cubicBezTo>
                    <a:pt x="93026" y="358333"/>
                    <a:pt x="87630" y="365760"/>
                    <a:pt x="87630" y="365760"/>
                  </a:cubicBezTo>
                  <a:cubicBezTo>
                    <a:pt x="86995" y="370840"/>
                    <a:pt x="86290" y="375912"/>
                    <a:pt x="85725" y="381000"/>
                  </a:cubicBezTo>
                  <a:cubicBezTo>
                    <a:pt x="85020" y="387343"/>
                    <a:pt x="89067" y="396417"/>
                    <a:pt x="83820" y="400050"/>
                  </a:cubicBezTo>
                  <a:cubicBezTo>
                    <a:pt x="77533" y="404402"/>
                    <a:pt x="68580" y="398780"/>
                    <a:pt x="60960" y="398145"/>
                  </a:cubicBezTo>
                  <a:lnTo>
                    <a:pt x="49530" y="394335"/>
                  </a:lnTo>
                  <a:cubicBezTo>
                    <a:pt x="47625" y="393700"/>
                    <a:pt x="45486" y="393544"/>
                    <a:pt x="43815" y="392430"/>
                  </a:cubicBezTo>
                  <a:lnTo>
                    <a:pt x="38100" y="388620"/>
                  </a:lnTo>
                  <a:cubicBezTo>
                    <a:pt x="36830" y="386715"/>
                    <a:pt x="36232" y="384118"/>
                    <a:pt x="34290" y="382905"/>
                  </a:cubicBezTo>
                  <a:cubicBezTo>
                    <a:pt x="30884" y="380776"/>
                    <a:pt x="22860" y="379095"/>
                    <a:pt x="22860" y="379095"/>
                  </a:cubicBezTo>
                  <a:cubicBezTo>
                    <a:pt x="19050" y="379730"/>
                    <a:pt x="14337" y="378456"/>
                    <a:pt x="11430" y="381000"/>
                  </a:cubicBezTo>
                  <a:cubicBezTo>
                    <a:pt x="8408" y="383645"/>
                    <a:pt x="8890" y="388620"/>
                    <a:pt x="7620" y="392430"/>
                  </a:cubicBezTo>
                  <a:cubicBezTo>
                    <a:pt x="1840" y="409771"/>
                    <a:pt x="10706" y="382383"/>
                    <a:pt x="3810" y="407670"/>
                  </a:cubicBezTo>
                  <a:cubicBezTo>
                    <a:pt x="2753" y="411545"/>
                    <a:pt x="0" y="419100"/>
                    <a:pt x="0" y="419100"/>
                  </a:cubicBezTo>
                  <a:cubicBezTo>
                    <a:pt x="635" y="431800"/>
                    <a:pt x="-496" y="444713"/>
                    <a:pt x="1905" y="457200"/>
                  </a:cubicBezTo>
                  <a:cubicBezTo>
                    <a:pt x="2770" y="461697"/>
                    <a:pt x="6985" y="464820"/>
                    <a:pt x="9525" y="468630"/>
                  </a:cubicBezTo>
                  <a:lnTo>
                    <a:pt x="13335" y="474345"/>
                  </a:lnTo>
                  <a:cubicBezTo>
                    <a:pt x="14605" y="476250"/>
                    <a:pt x="15240" y="478790"/>
                    <a:pt x="17145" y="480060"/>
                  </a:cubicBezTo>
                  <a:lnTo>
                    <a:pt x="34290" y="491490"/>
                  </a:lnTo>
                  <a:cubicBezTo>
                    <a:pt x="36195" y="492760"/>
                    <a:pt x="37833" y="494576"/>
                    <a:pt x="40005" y="495300"/>
                  </a:cubicBezTo>
                  <a:lnTo>
                    <a:pt x="57150" y="501015"/>
                  </a:lnTo>
                  <a:cubicBezTo>
                    <a:pt x="59055" y="501650"/>
                    <a:pt x="60864" y="502753"/>
                    <a:pt x="62865" y="502920"/>
                  </a:cubicBezTo>
                  <a:lnTo>
                    <a:pt x="85725" y="504825"/>
                  </a:lnTo>
                  <a:cubicBezTo>
                    <a:pt x="87630" y="505460"/>
                    <a:pt x="89480" y="506294"/>
                    <a:pt x="91440" y="506730"/>
                  </a:cubicBezTo>
                  <a:cubicBezTo>
                    <a:pt x="101108" y="508878"/>
                    <a:pt x="112338" y="509582"/>
                    <a:pt x="121920" y="510540"/>
                  </a:cubicBezTo>
                  <a:cubicBezTo>
                    <a:pt x="139424" y="516375"/>
                    <a:pt x="120337" y="510569"/>
                    <a:pt x="161925" y="514350"/>
                  </a:cubicBezTo>
                  <a:cubicBezTo>
                    <a:pt x="164532" y="514587"/>
                    <a:pt x="166978" y="515742"/>
                    <a:pt x="169545" y="516255"/>
                  </a:cubicBezTo>
                  <a:cubicBezTo>
                    <a:pt x="178700" y="518086"/>
                    <a:pt x="186850" y="518894"/>
                    <a:pt x="196215" y="520065"/>
                  </a:cubicBezTo>
                  <a:cubicBezTo>
                    <a:pt x="209550" y="519430"/>
                    <a:pt x="222952" y="519634"/>
                    <a:pt x="236220" y="518160"/>
                  </a:cubicBezTo>
                  <a:cubicBezTo>
                    <a:pt x="240212" y="517716"/>
                    <a:pt x="243674" y="514918"/>
                    <a:pt x="247650" y="514350"/>
                  </a:cubicBezTo>
                  <a:cubicBezTo>
                    <a:pt x="252095" y="513715"/>
                    <a:pt x="256556" y="513183"/>
                    <a:pt x="260985" y="512445"/>
                  </a:cubicBezTo>
                  <a:cubicBezTo>
                    <a:pt x="264179" y="511913"/>
                    <a:pt x="267310" y="511032"/>
                    <a:pt x="270510" y="510540"/>
                  </a:cubicBezTo>
                  <a:cubicBezTo>
                    <a:pt x="282535" y="508690"/>
                    <a:pt x="294591" y="507831"/>
                    <a:pt x="306705" y="506730"/>
                  </a:cubicBezTo>
                  <a:cubicBezTo>
                    <a:pt x="319769" y="502375"/>
                    <a:pt x="303555" y="507518"/>
                    <a:pt x="321945" y="502920"/>
                  </a:cubicBezTo>
                  <a:cubicBezTo>
                    <a:pt x="323893" y="502433"/>
                    <a:pt x="325712" y="501502"/>
                    <a:pt x="327660" y="501015"/>
                  </a:cubicBezTo>
                  <a:cubicBezTo>
                    <a:pt x="330801" y="500230"/>
                    <a:pt x="334061" y="499962"/>
                    <a:pt x="337185" y="499110"/>
                  </a:cubicBezTo>
                  <a:cubicBezTo>
                    <a:pt x="341060" y="498053"/>
                    <a:pt x="345273" y="497528"/>
                    <a:pt x="348615" y="495300"/>
                  </a:cubicBezTo>
                  <a:cubicBezTo>
                    <a:pt x="350520" y="494030"/>
                    <a:pt x="352186" y="492294"/>
                    <a:pt x="354330" y="491490"/>
                  </a:cubicBezTo>
                  <a:cubicBezTo>
                    <a:pt x="357362" y="490353"/>
                    <a:pt x="360731" y="490437"/>
                    <a:pt x="363855" y="489585"/>
                  </a:cubicBezTo>
                  <a:cubicBezTo>
                    <a:pt x="367730" y="488528"/>
                    <a:pt x="371324" y="486435"/>
                    <a:pt x="375285" y="485775"/>
                  </a:cubicBezTo>
                  <a:lnTo>
                    <a:pt x="386715" y="483870"/>
                  </a:lnTo>
                  <a:cubicBezTo>
                    <a:pt x="396813" y="482316"/>
                    <a:pt x="399093" y="482633"/>
                    <a:pt x="407670" y="480060"/>
                  </a:cubicBezTo>
                  <a:cubicBezTo>
                    <a:pt x="411517" y="478906"/>
                    <a:pt x="415758" y="478478"/>
                    <a:pt x="419100" y="476250"/>
                  </a:cubicBezTo>
                  <a:cubicBezTo>
                    <a:pt x="421005" y="474980"/>
                    <a:pt x="422723" y="473370"/>
                    <a:pt x="424815" y="472440"/>
                  </a:cubicBezTo>
                  <a:cubicBezTo>
                    <a:pt x="428485" y="470809"/>
                    <a:pt x="432435" y="469900"/>
                    <a:pt x="436245" y="468630"/>
                  </a:cubicBezTo>
                  <a:lnTo>
                    <a:pt x="447675" y="464820"/>
                  </a:lnTo>
                  <a:lnTo>
                    <a:pt x="453390" y="462915"/>
                  </a:lnTo>
                  <a:cubicBezTo>
                    <a:pt x="462343" y="453962"/>
                    <a:pt x="456863" y="458694"/>
                    <a:pt x="470535" y="449580"/>
                  </a:cubicBezTo>
                  <a:lnTo>
                    <a:pt x="476250" y="445770"/>
                  </a:lnTo>
                  <a:lnTo>
                    <a:pt x="487680" y="428625"/>
                  </a:lnTo>
                  <a:cubicBezTo>
                    <a:pt x="488950" y="426720"/>
                    <a:pt x="490466" y="424958"/>
                    <a:pt x="491490" y="422910"/>
                  </a:cubicBezTo>
                  <a:cubicBezTo>
                    <a:pt x="496324" y="413242"/>
                    <a:pt x="493725" y="417653"/>
                    <a:pt x="499110" y="409575"/>
                  </a:cubicBezTo>
                  <a:cubicBezTo>
                    <a:pt x="501676" y="396744"/>
                    <a:pt x="503724" y="390974"/>
                    <a:pt x="499110" y="375285"/>
                  </a:cubicBezTo>
                  <a:cubicBezTo>
                    <a:pt x="498096" y="371839"/>
                    <a:pt x="494364" y="369820"/>
                    <a:pt x="491490" y="367665"/>
                  </a:cubicBezTo>
                  <a:cubicBezTo>
                    <a:pt x="487724" y="364840"/>
                    <a:pt x="482569" y="363421"/>
                    <a:pt x="478155" y="361950"/>
                  </a:cubicBezTo>
                  <a:cubicBezTo>
                    <a:pt x="458338" y="342133"/>
                    <a:pt x="485290" y="368338"/>
                    <a:pt x="466725" y="352425"/>
                  </a:cubicBezTo>
                  <a:cubicBezTo>
                    <a:pt x="459539" y="346266"/>
                    <a:pt x="459789" y="345831"/>
                    <a:pt x="455295" y="339090"/>
                  </a:cubicBezTo>
                  <a:cubicBezTo>
                    <a:pt x="455930" y="332105"/>
                    <a:pt x="454775" y="324716"/>
                    <a:pt x="457200" y="318135"/>
                  </a:cubicBezTo>
                  <a:cubicBezTo>
                    <a:pt x="459395" y="312177"/>
                    <a:pt x="468630" y="302895"/>
                    <a:pt x="468630" y="302895"/>
                  </a:cubicBezTo>
                  <a:cubicBezTo>
                    <a:pt x="472920" y="290025"/>
                    <a:pt x="466970" y="303975"/>
                    <a:pt x="476250" y="293370"/>
                  </a:cubicBezTo>
                  <a:cubicBezTo>
                    <a:pt x="486526" y="281626"/>
                    <a:pt x="481152" y="284765"/>
                    <a:pt x="487680" y="274320"/>
                  </a:cubicBezTo>
                  <a:cubicBezTo>
                    <a:pt x="489363" y="271628"/>
                    <a:pt x="491490" y="269240"/>
                    <a:pt x="493395" y="266700"/>
                  </a:cubicBezTo>
                  <a:cubicBezTo>
                    <a:pt x="494130" y="263761"/>
                    <a:pt x="497205" y="251973"/>
                    <a:pt x="497205" y="249555"/>
                  </a:cubicBezTo>
                  <a:cubicBezTo>
                    <a:pt x="497205" y="244435"/>
                    <a:pt x="496806" y="239208"/>
                    <a:pt x="495300" y="234315"/>
                  </a:cubicBezTo>
                  <a:cubicBezTo>
                    <a:pt x="491744" y="222758"/>
                    <a:pt x="488696" y="225552"/>
                    <a:pt x="480060" y="219075"/>
                  </a:cubicBezTo>
                  <a:cubicBezTo>
                    <a:pt x="477905" y="217459"/>
                    <a:pt x="476537" y="214926"/>
                    <a:pt x="474345" y="213360"/>
                  </a:cubicBezTo>
                  <a:cubicBezTo>
                    <a:pt x="466529" y="207777"/>
                    <a:pt x="467502" y="210794"/>
                    <a:pt x="459105" y="207645"/>
                  </a:cubicBezTo>
                  <a:cubicBezTo>
                    <a:pt x="456446" y="206648"/>
                    <a:pt x="454095" y="204954"/>
                    <a:pt x="451485" y="203835"/>
                  </a:cubicBezTo>
                  <a:cubicBezTo>
                    <a:pt x="449639" y="203044"/>
                    <a:pt x="447675" y="202565"/>
                    <a:pt x="445770" y="201930"/>
                  </a:cubicBezTo>
                  <a:cubicBezTo>
                    <a:pt x="444500" y="200025"/>
                    <a:pt x="442984" y="198263"/>
                    <a:pt x="441960" y="196215"/>
                  </a:cubicBezTo>
                  <a:cubicBezTo>
                    <a:pt x="436052" y="184400"/>
                    <a:pt x="441046" y="160249"/>
                    <a:pt x="441960" y="154305"/>
                  </a:cubicBezTo>
                  <a:cubicBezTo>
                    <a:pt x="442695" y="149525"/>
                    <a:pt x="445770" y="145415"/>
                    <a:pt x="447675" y="140970"/>
                  </a:cubicBezTo>
                  <a:cubicBezTo>
                    <a:pt x="448310" y="136525"/>
                    <a:pt x="448842" y="132064"/>
                    <a:pt x="449580" y="127635"/>
                  </a:cubicBezTo>
                  <a:cubicBezTo>
                    <a:pt x="450789" y="120380"/>
                    <a:pt x="451677" y="117340"/>
                    <a:pt x="453390" y="110490"/>
                  </a:cubicBezTo>
                  <a:cubicBezTo>
                    <a:pt x="450673" y="80602"/>
                    <a:pt x="455809" y="97963"/>
                    <a:pt x="441960" y="76200"/>
                  </a:cubicBezTo>
                  <a:cubicBezTo>
                    <a:pt x="435622" y="66241"/>
                    <a:pt x="441996" y="69862"/>
                    <a:pt x="432435" y="66675"/>
                  </a:cubicBezTo>
                  <a:cubicBezTo>
                    <a:pt x="417450" y="55436"/>
                    <a:pt x="433079" y="65903"/>
                    <a:pt x="413385" y="57150"/>
                  </a:cubicBezTo>
                  <a:cubicBezTo>
                    <a:pt x="411293" y="56220"/>
                    <a:pt x="409774" y="54242"/>
                    <a:pt x="407670" y="53340"/>
                  </a:cubicBezTo>
                  <a:cubicBezTo>
                    <a:pt x="405264" y="52309"/>
                    <a:pt x="402663" y="51593"/>
                    <a:pt x="400050" y="51435"/>
                  </a:cubicBezTo>
                  <a:cubicBezTo>
                    <a:pt x="381658" y="50320"/>
                    <a:pt x="363220" y="50165"/>
                    <a:pt x="344805" y="49530"/>
                  </a:cubicBezTo>
                  <a:cubicBezTo>
                    <a:pt x="340995" y="48895"/>
                    <a:pt x="336905" y="49194"/>
                    <a:pt x="333375" y="47625"/>
                  </a:cubicBezTo>
                  <a:cubicBezTo>
                    <a:pt x="330913" y="46531"/>
                    <a:pt x="329730" y="43635"/>
                    <a:pt x="327660" y="41910"/>
                  </a:cubicBezTo>
                  <a:cubicBezTo>
                    <a:pt x="325901" y="40444"/>
                    <a:pt x="323808" y="39431"/>
                    <a:pt x="321945" y="38100"/>
                  </a:cubicBezTo>
                  <a:cubicBezTo>
                    <a:pt x="317856" y="35180"/>
                    <a:pt x="313100" y="31140"/>
                    <a:pt x="308610" y="28575"/>
                  </a:cubicBezTo>
                  <a:cubicBezTo>
                    <a:pt x="306144" y="27166"/>
                    <a:pt x="303530" y="26035"/>
                    <a:pt x="300990" y="24765"/>
                  </a:cubicBezTo>
                  <a:cubicBezTo>
                    <a:pt x="299085" y="22225"/>
                    <a:pt x="297714" y="19178"/>
                    <a:pt x="295275" y="17145"/>
                  </a:cubicBezTo>
                  <a:cubicBezTo>
                    <a:pt x="293732" y="15859"/>
                    <a:pt x="291356" y="16138"/>
                    <a:pt x="289560" y="15240"/>
                  </a:cubicBezTo>
                  <a:cubicBezTo>
                    <a:pt x="287512" y="14216"/>
                    <a:pt x="285893" y="12454"/>
                    <a:pt x="283845" y="11430"/>
                  </a:cubicBezTo>
                  <a:cubicBezTo>
                    <a:pt x="282049" y="10532"/>
                    <a:pt x="279926" y="10423"/>
                    <a:pt x="278130" y="9525"/>
                  </a:cubicBezTo>
                  <a:cubicBezTo>
                    <a:pt x="276082" y="8501"/>
                    <a:pt x="274567" y="6497"/>
                    <a:pt x="272415" y="5715"/>
                  </a:cubicBezTo>
                  <a:cubicBezTo>
                    <a:pt x="262905" y="2257"/>
                    <a:pt x="253710" y="1410"/>
                    <a:pt x="243840" y="0"/>
                  </a:cubicBezTo>
                  <a:cubicBezTo>
                    <a:pt x="234950" y="635"/>
                    <a:pt x="225984" y="583"/>
                    <a:pt x="217170" y="1905"/>
                  </a:cubicBezTo>
                  <a:cubicBezTo>
                    <a:pt x="213198" y="2501"/>
                    <a:pt x="209550" y="4445"/>
                    <a:pt x="205740" y="5715"/>
                  </a:cubicBezTo>
                  <a:cubicBezTo>
                    <a:pt x="195681" y="9068"/>
                    <a:pt x="201696" y="6506"/>
                    <a:pt x="188595" y="15240"/>
                  </a:cubicBezTo>
                  <a:lnTo>
                    <a:pt x="182880" y="19050"/>
                  </a:lnTo>
                  <a:cubicBezTo>
                    <a:pt x="177800" y="22437"/>
                    <a:pt x="175399" y="23498"/>
                    <a:pt x="171450" y="28575"/>
                  </a:cubicBezTo>
                  <a:cubicBezTo>
                    <a:pt x="168639" y="32189"/>
                    <a:pt x="147637" y="52388"/>
                    <a:pt x="142875" y="5715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3904195" y="1705585"/>
              <a:ext cx="416519" cy="725805"/>
            </a:xfrm>
            <a:custGeom>
              <a:avLst/>
              <a:gdLst>
                <a:gd name="connsiteX0" fmla="*/ 350897 w 416519"/>
                <a:gd name="connsiteY0" fmla="*/ 725805 h 725805"/>
                <a:gd name="connsiteX1" fmla="*/ 350897 w 416519"/>
                <a:gd name="connsiteY1" fmla="*/ 725805 h 725805"/>
                <a:gd name="connsiteX2" fmla="*/ 329942 w 416519"/>
                <a:gd name="connsiteY2" fmla="*/ 695325 h 725805"/>
                <a:gd name="connsiteX3" fmla="*/ 324227 w 416519"/>
                <a:gd name="connsiteY3" fmla="*/ 683895 h 725805"/>
                <a:gd name="connsiteX4" fmla="*/ 322322 w 416519"/>
                <a:gd name="connsiteY4" fmla="*/ 609600 h 725805"/>
                <a:gd name="connsiteX5" fmla="*/ 318512 w 416519"/>
                <a:gd name="connsiteY5" fmla="*/ 601980 h 725805"/>
                <a:gd name="connsiteX6" fmla="*/ 316607 w 416519"/>
                <a:gd name="connsiteY6" fmla="*/ 596265 h 725805"/>
                <a:gd name="connsiteX7" fmla="*/ 310892 w 416519"/>
                <a:gd name="connsiteY7" fmla="*/ 588645 h 725805"/>
                <a:gd name="connsiteX8" fmla="*/ 308987 w 416519"/>
                <a:gd name="connsiteY8" fmla="*/ 582930 h 725805"/>
                <a:gd name="connsiteX9" fmla="*/ 303272 w 416519"/>
                <a:gd name="connsiteY9" fmla="*/ 581025 h 725805"/>
                <a:gd name="connsiteX10" fmla="*/ 291842 w 416519"/>
                <a:gd name="connsiteY10" fmla="*/ 573405 h 725805"/>
                <a:gd name="connsiteX11" fmla="*/ 286127 w 416519"/>
                <a:gd name="connsiteY11" fmla="*/ 569595 h 725805"/>
                <a:gd name="connsiteX12" fmla="*/ 282317 w 416519"/>
                <a:gd name="connsiteY12" fmla="*/ 563880 h 725805"/>
                <a:gd name="connsiteX13" fmla="*/ 276602 w 416519"/>
                <a:gd name="connsiteY13" fmla="*/ 561975 h 725805"/>
                <a:gd name="connsiteX14" fmla="*/ 270887 w 416519"/>
                <a:gd name="connsiteY14" fmla="*/ 558165 h 725805"/>
                <a:gd name="connsiteX15" fmla="*/ 267077 w 416519"/>
                <a:gd name="connsiteY15" fmla="*/ 546735 h 725805"/>
                <a:gd name="connsiteX16" fmla="*/ 263267 w 416519"/>
                <a:gd name="connsiteY16" fmla="*/ 506730 h 725805"/>
                <a:gd name="connsiteX17" fmla="*/ 261362 w 416519"/>
                <a:gd name="connsiteY17" fmla="*/ 489585 h 725805"/>
                <a:gd name="connsiteX18" fmla="*/ 249932 w 416519"/>
                <a:gd name="connsiteY18" fmla="*/ 468630 h 725805"/>
                <a:gd name="connsiteX19" fmla="*/ 244217 w 416519"/>
                <a:gd name="connsiteY19" fmla="*/ 462915 h 725805"/>
                <a:gd name="connsiteX20" fmla="*/ 232787 w 416519"/>
                <a:gd name="connsiteY20" fmla="*/ 455295 h 725805"/>
                <a:gd name="connsiteX21" fmla="*/ 227072 w 416519"/>
                <a:gd name="connsiteY21" fmla="*/ 451485 h 725805"/>
                <a:gd name="connsiteX22" fmla="*/ 219452 w 416519"/>
                <a:gd name="connsiteY22" fmla="*/ 447675 h 725805"/>
                <a:gd name="connsiteX23" fmla="*/ 213737 w 416519"/>
                <a:gd name="connsiteY23" fmla="*/ 445770 h 725805"/>
                <a:gd name="connsiteX24" fmla="*/ 200402 w 416519"/>
                <a:gd name="connsiteY24" fmla="*/ 440055 h 725805"/>
                <a:gd name="connsiteX25" fmla="*/ 187067 w 416519"/>
                <a:gd name="connsiteY25" fmla="*/ 434340 h 725805"/>
                <a:gd name="connsiteX26" fmla="*/ 175637 w 416519"/>
                <a:gd name="connsiteY26" fmla="*/ 424815 h 725805"/>
                <a:gd name="connsiteX27" fmla="*/ 168017 w 416519"/>
                <a:gd name="connsiteY27" fmla="*/ 421005 h 725805"/>
                <a:gd name="connsiteX28" fmla="*/ 164207 w 416519"/>
                <a:gd name="connsiteY28" fmla="*/ 415290 h 725805"/>
                <a:gd name="connsiteX29" fmla="*/ 158492 w 416519"/>
                <a:gd name="connsiteY29" fmla="*/ 411480 h 725805"/>
                <a:gd name="connsiteX30" fmla="*/ 152777 w 416519"/>
                <a:gd name="connsiteY30" fmla="*/ 405765 h 725805"/>
                <a:gd name="connsiteX31" fmla="*/ 148967 w 416519"/>
                <a:gd name="connsiteY31" fmla="*/ 394335 h 725805"/>
                <a:gd name="connsiteX32" fmla="*/ 150872 w 416519"/>
                <a:gd name="connsiteY32" fmla="*/ 381000 h 725805"/>
                <a:gd name="connsiteX33" fmla="*/ 158492 w 416519"/>
                <a:gd name="connsiteY33" fmla="*/ 354330 h 725805"/>
                <a:gd name="connsiteX34" fmla="*/ 160397 w 416519"/>
                <a:gd name="connsiteY34" fmla="*/ 348615 h 725805"/>
                <a:gd name="connsiteX35" fmla="*/ 162302 w 416519"/>
                <a:gd name="connsiteY35" fmla="*/ 342900 h 725805"/>
                <a:gd name="connsiteX36" fmla="*/ 166112 w 416519"/>
                <a:gd name="connsiteY36" fmla="*/ 337185 h 725805"/>
                <a:gd name="connsiteX37" fmla="*/ 164207 w 416519"/>
                <a:gd name="connsiteY37" fmla="*/ 297180 h 725805"/>
                <a:gd name="connsiteX38" fmla="*/ 158492 w 416519"/>
                <a:gd name="connsiteY38" fmla="*/ 291465 h 725805"/>
                <a:gd name="connsiteX39" fmla="*/ 148967 w 416519"/>
                <a:gd name="connsiteY39" fmla="*/ 280035 h 725805"/>
                <a:gd name="connsiteX40" fmla="*/ 143252 w 416519"/>
                <a:gd name="connsiteY40" fmla="*/ 278130 h 725805"/>
                <a:gd name="connsiteX41" fmla="*/ 131822 w 416519"/>
                <a:gd name="connsiteY41" fmla="*/ 268605 h 725805"/>
                <a:gd name="connsiteX42" fmla="*/ 126107 w 416519"/>
                <a:gd name="connsiteY42" fmla="*/ 262890 h 725805"/>
                <a:gd name="connsiteX43" fmla="*/ 120392 w 416519"/>
                <a:gd name="connsiteY43" fmla="*/ 260985 h 725805"/>
                <a:gd name="connsiteX44" fmla="*/ 112772 w 416519"/>
                <a:gd name="connsiteY44" fmla="*/ 257175 h 725805"/>
                <a:gd name="connsiteX45" fmla="*/ 107057 w 416519"/>
                <a:gd name="connsiteY45" fmla="*/ 251460 h 725805"/>
                <a:gd name="connsiteX46" fmla="*/ 95627 w 416519"/>
                <a:gd name="connsiteY46" fmla="*/ 245745 h 725805"/>
                <a:gd name="connsiteX47" fmla="*/ 84197 w 416519"/>
                <a:gd name="connsiteY47" fmla="*/ 236220 h 725805"/>
                <a:gd name="connsiteX48" fmla="*/ 78482 w 416519"/>
                <a:gd name="connsiteY48" fmla="*/ 230505 h 725805"/>
                <a:gd name="connsiteX49" fmla="*/ 72767 w 416519"/>
                <a:gd name="connsiteY49" fmla="*/ 228600 h 725805"/>
                <a:gd name="connsiteX50" fmla="*/ 61337 w 416519"/>
                <a:gd name="connsiteY50" fmla="*/ 220980 h 725805"/>
                <a:gd name="connsiteX51" fmla="*/ 49907 w 416519"/>
                <a:gd name="connsiteY51" fmla="*/ 217170 h 725805"/>
                <a:gd name="connsiteX52" fmla="*/ 34667 w 416519"/>
                <a:gd name="connsiteY52" fmla="*/ 209550 h 725805"/>
                <a:gd name="connsiteX53" fmla="*/ 23237 w 416519"/>
                <a:gd name="connsiteY53" fmla="*/ 205740 h 725805"/>
                <a:gd name="connsiteX54" fmla="*/ 15617 w 416519"/>
                <a:gd name="connsiteY54" fmla="*/ 196215 h 725805"/>
                <a:gd name="connsiteX55" fmla="*/ 13712 w 416519"/>
                <a:gd name="connsiteY55" fmla="*/ 190500 h 725805"/>
                <a:gd name="connsiteX56" fmla="*/ 17522 w 416519"/>
                <a:gd name="connsiteY56" fmla="*/ 156210 h 725805"/>
                <a:gd name="connsiteX57" fmla="*/ 21332 w 416519"/>
                <a:gd name="connsiteY57" fmla="*/ 150495 h 725805"/>
                <a:gd name="connsiteX58" fmla="*/ 27047 w 416519"/>
                <a:gd name="connsiteY58" fmla="*/ 146685 h 725805"/>
                <a:gd name="connsiteX59" fmla="*/ 34667 w 416519"/>
                <a:gd name="connsiteY59" fmla="*/ 135255 h 725805"/>
                <a:gd name="connsiteX60" fmla="*/ 38477 w 416519"/>
                <a:gd name="connsiteY60" fmla="*/ 129540 h 725805"/>
                <a:gd name="connsiteX61" fmla="*/ 40382 w 416519"/>
                <a:gd name="connsiteY61" fmla="*/ 123825 h 725805"/>
                <a:gd name="connsiteX62" fmla="*/ 36572 w 416519"/>
                <a:gd name="connsiteY62" fmla="*/ 102870 h 725805"/>
                <a:gd name="connsiteX63" fmla="*/ 32762 w 416519"/>
                <a:gd name="connsiteY63" fmla="*/ 97155 h 725805"/>
                <a:gd name="connsiteX64" fmla="*/ 27047 w 416519"/>
                <a:gd name="connsiteY64" fmla="*/ 80010 h 725805"/>
                <a:gd name="connsiteX65" fmla="*/ 25142 w 416519"/>
                <a:gd name="connsiteY65" fmla="*/ 72390 h 725805"/>
                <a:gd name="connsiteX66" fmla="*/ 17522 w 416519"/>
                <a:gd name="connsiteY66" fmla="*/ 59055 h 725805"/>
                <a:gd name="connsiteX67" fmla="*/ 15617 w 416519"/>
                <a:gd name="connsiteY67" fmla="*/ 53340 h 725805"/>
                <a:gd name="connsiteX68" fmla="*/ 4187 w 416519"/>
                <a:gd name="connsiteY68" fmla="*/ 43815 h 725805"/>
                <a:gd name="connsiteX69" fmla="*/ 2282 w 416519"/>
                <a:gd name="connsiteY69" fmla="*/ 15240 h 725805"/>
                <a:gd name="connsiteX70" fmla="*/ 7997 w 416519"/>
                <a:gd name="connsiteY70" fmla="*/ 13335 h 725805"/>
                <a:gd name="connsiteX71" fmla="*/ 27047 w 416519"/>
                <a:gd name="connsiteY71" fmla="*/ 3810 h 725805"/>
                <a:gd name="connsiteX72" fmla="*/ 38477 w 416519"/>
                <a:gd name="connsiteY72" fmla="*/ 0 h 725805"/>
                <a:gd name="connsiteX73" fmla="*/ 67052 w 416519"/>
                <a:gd name="connsiteY73" fmla="*/ 1905 h 725805"/>
                <a:gd name="connsiteX74" fmla="*/ 84197 w 416519"/>
                <a:gd name="connsiteY74" fmla="*/ 11430 h 725805"/>
                <a:gd name="connsiteX75" fmla="*/ 135632 w 416519"/>
                <a:gd name="connsiteY75" fmla="*/ 28575 h 725805"/>
                <a:gd name="connsiteX76" fmla="*/ 141347 w 416519"/>
                <a:gd name="connsiteY76" fmla="*/ 30480 h 725805"/>
                <a:gd name="connsiteX77" fmla="*/ 147062 w 416519"/>
                <a:gd name="connsiteY77" fmla="*/ 32385 h 725805"/>
                <a:gd name="connsiteX78" fmla="*/ 152777 w 416519"/>
                <a:gd name="connsiteY78" fmla="*/ 36195 h 725805"/>
                <a:gd name="connsiteX79" fmla="*/ 164207 w 416519"/>
                <a:gd name="connsiteY79" fmla="*/ 40005 h 725805"/>
                <a:gd name="connsiteX80" fmla="*/ 169922 w 416519"/>
                <a:gd name="connsiteY80" fmla="*/ 41910 h 725805"/>
                <a:gd name="connsiteX81" fmla="*/ 181352 w 416519"/>
                <a:gd name="connsiteY81" fmla="*/ 49530 h 725805"/>
                <a:gd name="connsiteX82" fmla="*/ 185162 w 416519"/>
                <a:gd name="connsiteY82" fmla="*/ 55245 h 725805"/>
                <a:gd name="connsiteX83" fmla="*/ 190877 w 416519"/>
                <a:gd name="connsiteY83" fmla="*/ 57150 h 725805"/>
                <a:gd name="connsiteX84" fmla="*/ 202307 w 416519"/>
                <a:gd name="connsiteY84" fmla="*/ 64770 h 725805"/>
                <a:gd name="connsiteX85" fmla="*/ 208022 w 416519"/>
                <a:gd name="connsiteY85" fmla="*/ 68580 h 725805"/>
                <a:gd name="connsiteX86" fmla="*/ 211832 w 416519"/>
                <a:gd name="connsiteY86" fmla="*/ 74295 h 725805"/>
                <a:gd name="connsiteX87" fmla="*/ 223262 w 416519"/>
                <a:gd name="connsiteY87" fmla="*/ 80010 h 725805"/>
                <a:gd name="connsiteX88" fmla="*/ 234692 w 416519"/>
                <a:gd name="connsiteY88" fmla="*/ 87630 h 725805"/>
                <a:gd name="connsiteX89" fmla="*/ 240407 w 416519"/>
                <a:gd name="connsiteY89" fmla="*/ 93345 h 725805"/>
                <a:gd name="connsiteX90" fmla="*/ 251837 w 416519"/>
                <a:gd name="connsiteY90" fmla="*/ 100965 h 725805"/>
                <a:gd name="connsiteX91" fmla="*/ 261362 w 416519"/>
                <a:gd name="connsiteY91" fmla="*/ 108585 h 725805"/>
                <a:gd name="connsiteX92" fmla="*/ 272792 w 416519"/>
                <a:gd name="connsiteY92" fmla="*/ 116205 h 725805"/>
                <a:gd name="connsiteX93" fmla="*/ 276602 w 416519"/>
                <a:gd name="connsiteY93" fmla="*/ 121920 h 725805"/>
                <a:gd name="connsiteX94" fmla="*/ 282317 w 416519"/>
                <a:gd name="connsiteY94" fmla="*/ 125730 h 725805"/>
                <a:gd name="connsiteX95" fmla="*/ 289937 w 416519"/>
                <a:gd name="connsiteY95" fmla="*/ 137160 h 725805"/>
                <a:gd name="connsiteX96" fmla="*/ 293747 w 416519"/>
                <a:gd name="connsiteY96" fmla="*/ 142875 h 725805"/>
                <a:gd name="connsiteX97" fmla="*/ 297557 w 416519"/>
                <a:gd name="connsiteY97" fmla="*/ 148590 h 725805"/>
                <a:gd name="connsiteX98" fmla="*/ 303272 w 416519"/>
                <a:gd name="connsiteY98" fmla="*/ 152400 h 725805"/>
                <a:gd name="connsiteX99" fmla="*/ 312797 w 416519"/>
                <a:gd name="connsiteY99" fmla="*/ 169545 h 725805"/>
                <a:gd name="connsiteX100" fmla="*/ 316607 w 416519"/>
                <a:gd name="connsiteY100" fmla="*/ 175260 h 725805"/>
                <a:gd name="connsiteX101" fmla="*/ 318512 w 416519"/>
                <a:gd name="connsiteY101" fmla="*/ 180975 h 725805"/>
                <a:gd name="connsiteX102" fmla="*/ 324227 w 416519"/>
                <a:gd name="connsiteY102" fmla="*/ 184785 h 725805"/>
                <a:gd name="connsiteX103" fmla="*/ 333752 w 416519"/>
                <a:gd name="connsiteY103" fmla="*/ 200025 h 725805"/>
                <a:gd name="connsiteX104" fmla="*/ 337562 w 416519"/>
                <a:gd name="connsiteY104" fmla="*/ 211455 h 725805"/>
                <a:gd name="connsiteX105" fmla="*/ 345182 w 416519"/>
                <a:gd name="connsiteY105" fmla="*/ 222885 h 725805"/>
                <a:gd name="connsiteX106" fmla="*/ 347087 w 416519"/>
                <a:gd name="connsiteY106" fmla="*/ 228600 h 725805"/>
                <a:gd name="connsiteX107" fmla="*/ 352802 w 416519"/>
                <a:gd name="connsiteY107" fmla="*/ 230505 h 725805"/>
                <a:gd name="connsiteX108" fmla="*/ 358517 w 416519"/>
                <a:gd name="connsiteY108" fmla="*/ 249555 h 725805"/>
                <a:gd name="connsiteX109" fmla="*/ 362327 w 416519"/>
                <a:gd name="connsiteY109" fmla="*/ 255270 h 725805"/>
                <a:gd name="connsiteX110" fmla="*/ 366137 w 416519"/>
                <a:gd name="connsiteY110" fmla="*/ 266700 h 725805"/>
                <a:gd name="connsiteX111" fmla="*/ 368042 w 416519"/>
                <a:gd name="connsiteY111" fmla="*/ 272415 h 725805"/>
                <a:gd name="connsiteX112" fmla="*/ 369947 w 416519"/>
                <a:gd name="connsiteY112" fmla="*/ 278130 h 725805"/>
                <a:gd name="connsiteX113" fmla="*/ 377567 w 416519"/>
                <a:gd name="connsiteY113" fmla="*/ 289560 h 725805"/>
                <a:gd name="connsiteX114" fmla="*/ 379472 w 416519"/>
                <a:gd name="connsiteY114" fmla="*/ 295275 h 725805"/>
                <a:gd name="connsiteX115" fmla="*/ 383282 w 416519"/>
                <a:gd name="connsiteY115" fmla="*/ 300990 h 725805"/>
                <a:gd name="connsiteX116" fmla="*/ 387092 w 416519"/>
                <a:gd name="connsiteY116" fmla="*/ 312420 h 725805"/>
                <a:gd name="connsiteX117" fmla="*/ 388997 w 416519"/>
                <a:gd name="connsiteY117" fmla="*/ 318135 h 725805"/>
                <a:gd name="connsiteX118" fmla="*/ 390902 w 416519"/>
                <a:gd name="connsiteY118" fmla="*/ 323850 h 725805"/>
                <a:gd name="connsiteX119" fmla="*/ 394712 w 416519"/>
                <a:gd name="connsiteY119" fmla="*/ 329565 h 725805"/>
                <a:gd name="connsiteX120" fmla="*/ 396617 w 416519"/>
                <a:gd name="connsiteY120" fmla="*/ 339090 h 725805"/>
                <a:gd name="connsiteX121" fmla="*/ 398522 w 416519"/>
                <a:gd name="connsiteY121" fmla="*/ 344805 h 725805"/>
                <a:gd name="connsiteX122" fmla="*/ 400427 w 416519"/>
                <a:gd name="connsiteY122" fmla="*/ 358140 h 725805"/>
                <a:gd name="connsiteX123" fmla="*/ 402332 w 416519"/>
                <a:gd name="connsiteY123" fmla="*/ 363855 h 725805"/>
                <a:gd name="connsiteX124" fmla="*/ 404237 w 416519"/>
                <a:gd name="connsiteY124" fmla="*/ 373380 h 725805"/>
                <a:gd name="connsiteX125" fmla="*/ 408047 w 416519"/>
                <a:gd name="connsiteY125" fmla="*/ 396240 h 725805"/>
                <a:gd name="connsiteX126" fmla="*/ 409952 w 416519"/>
                <a:gd name="connsiteY126" fmla="*/ 415290 h 725805"/>
                <a:gd name="connsiteX127" fmla="*/ 413762 w 416519"/>
                <a:gd name="connsiteY127" fmla="*/ 430530 h 725805"/>
                <a:gd name="connsiteX128" fmla="*/ 413762 w 416519"/>
                <a:gd name="connsiteY128" fmla="*/ 523875 h 725805"/>
                <a:gd name="connsiteX129" fmla="*/ 411857 w 416519"/>
                <a:gd name="connsiteY129" fmla="*/ 529590 h 725805"/>
                <a:gd name="connsiteX130" fmla="*/ 409952 w 416519"/>
                <a:gd name="connsiteY130" fmla="*/ 537210 h 725805"/>
                <a:gd name="connsiteX131" fmla="*/ 408047 w 416519"/>
                <a:gd name="connsiteY131" fmla="*/ 556260 h 725805"/>
                <a:gd name="connsiteX132" fmla="*/ 406142 w 416519"/>
                <a:gd name="connsiteY132" fmla="*/ 561975 h 725805"/>
                <a:gd name="connsiteX133" fmla="*/ 404237 w 416519"/>
                <a:gd name="connsiteY133" fmla="*/ 588645 h 725805"/>
                <a:gd name="connsiteX134" fmla="*/ 402332 w 416519"/>
                <a:gd name="connsiteY134" fmla="*/ 594360 h 725805"/>
                <a:gd name="connsiteX135" fmla="*/ 396617 w 416519"/>
                <a:gd name="connsiteY135" fmla="*/ 615315 h 725805"/>
                <a:gd name="connsiteX136" fmla="*/ 379472 w 416519"/>
                <a:gd name="connsiteY136" fmla="*/ 666750 h 725805"/>
                <a:gd name="connsiteX137" fmla="*/ 377567 w 416519"/>
                <a:gd name="connsiteY137" fmla="*/ 672465 h 725805"/>
                <a:gd name="connsiteX138" fmla="*/ 375662 w 416519"/>
                <a:gd name="connsiteY138" fmla="*/ 678180 h 725805"/>
                <a:gd name="connsiteX139" fmla="*/ 368042 w 416519"/>
                <a:gd name="connsiteY139" fmla="*/ 695325 h 725805"/>
                <a:gd name="connsiteX140" fmla="*/ 350897 w 416519"/>
                <a:gd name="connsiteY140" fmla="*/ 725805 h 7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</a:cxnLst>
              <a:rect l="l" t="t" r="r" b="b"/>
              <a:pathLst>
                <a:path w="416519" h="725805">
                  <a:moveTo>
                    <a:pt x="350897" y="725805"/>
                  </a:moveTo>
                  <a:lnTo>
                    <a:pt x="350897" y="725805"/>
                  </a:lnTo>
                  <a:lnTo>
                    <a:pt x="329942" y="695325"/>
                  </a:lnTo>
                  <a:cubicBezTo>
                    <a:pt x="325141" y="688308"/>
                    <a:pt x="326748" y="691458"/>
                    <a:pt x="324227" y="683895"/>
                  </a:cubicBezTo>
                  <a:cubicBezTo>
                    <a:pt x="323592" y="659130"/>
                    <a:pt x="324046" y="634313"/>
                    <a:pt x="322322" y="609600"/>
                  </a:cubicBezTo>
                  <a:cubicBezTo>
                    <a:pt x="322124" y="606767"/>
                    <a:pt x="319631" y="604590"/>
                    <a:pt x="318512" y="601980"/>
                  </a:cubicBezTo>
                  <a:cubicBezTo>
                    <a:pt x="317721" y="600134"/>
                    <a:pt x="317603" y="598008"/>
                    <a:pt x="316607" y="596265"/>
                  </a:cubicBezTo>
                  <a:cubicBezTo>
                    <a:pt x="315032" y="593508"/>
                    <a:pt x="312797" y="591185"/>
                    <a:pt x="310892" y="588645"/>
                  </a:cubicBezTo>
                  <a:cubicBezTo>
                    <a:pt x="310257" y="586740"/>
                    <a:pt x="310407" y="584350"/>
                    <a:pt x="308987" y="582930"/>
                  </a:cubicBezTo>
                  <a:cubicBezTo>
                    <a:pt x="307567" y="581510"/>
                    <a:pt x="305027" y="582000"/>
                    <a:pt x="303272" y="581025"/>
                  </a:cubicBezTo>
                  <a:cubicBezTo>
                    <a:pt x="299269" y="578801"/>
                    <a:pt x="295652" y="575945"/>
                    <a:pt x="291842" y="573405"/>
                  </a:cubicBezTo>
                  <a:lnTo>
                    <a:pt x="286127" y="569595"/>
                  </a:lnTo>
                  <a:cubicBezTo>
                    <a:pt x="284857" y="567690"/>
                    <a:pt x="284105" y="565310"/>
                    <a:pt x="282317" y="563880"/>
                  </a:cubicBezTo>
                  <a:cubicBezTo>
                    <a:pt x="280749" y="562626"/>
                    <a:pt x="278398" y="562873"/>
                    <a:pt x="276602" y="561975"/>
                  </a:cubicBezTo>
                  <a:cubicBezTo>
                    <a:pt x="274554" y="560951"/>
                    <a:pt x="272792" y="559435"/>
                    <a:pt x="270887" y="558165"/>
                  </a:cubicBezTo>
                  <a:cubicBezTo>
                    <a:pt x="269617" y="554355"/>
                    <a:pt x="267300" y="550745"/>
                    <a:pt x="267077" y="546735"/>
                  </a:cubicBezTo>
                  <a:cubicBezTo>
                    <a:pt x="265061" y="510440"/>
                    <a:pt x="268792" y="523305"/>
                    <a:pt x="263267" y="506730"/>
                  </a:cubicBezTo>
                  <a:cubicBezTo>
                    <a:pt x="262632" y="501015"/>
                    <a:pt x="262985" y="495102"/>
                    <a:pt x="261362" y="489585"/>
                  </a:cubicBezTo>
                  <a:cubicBezTo>
                    <a:pt x="260573" y="486904"/>
                    <a:pt x="253726" y="473183"/>
                    <a:pt x="249932" y="468630"/>
                  </a:cubicBezTo>
                  <a:cubicBezTo>
                    <a:pt x="248207" y="466560"/>
                    <a:pt x="246344" y="464569"/>
                    <a:pt x="244217" y="462915"/>
                  </a:cubicBezTo>
                  <a:cubicBezTo>
                    <a:pt x="240603" y="460104"/>
                    <a:pt x="236597" y="457835"/>
                    <a:pt x="232787" y="455295"/>
                  </a:cubicBezTo>
                  <a:cubicBezTo>
                    <a:pt x="230882" y="454025"/>
                    <a:pt x="229120" y="452509"/>
                    <a:pt x="227072" y="451485"/>
                  </a:cubicBezTo>
                  <a:cubicBezTo>
                    <a:pt x="224532" y="450215"/>
                    <a:pt x="222062" y="448794"/>
                    <a:pt x="219452" y="447675"/>
                  </a:cubicBezTo>
                  <a:cubicBezTo>
                    <a:pt x="217606" y="446884"/>
                    <a:pt x="215533" y="446668"/>
                    <a:pt x="213737" y="445770"/>
                  </a:cubicBezTo>
                  <a:cubicBezTo>
                    <a:pt x="200581" y="439192"/>
                    <a:pt x="216261" y="444020"/>
                    <a:pt x="200402" y="440055"/>
                  </a:cubicBezTo>
                  <a:cubicBezTo>
                    <a:pt x="186054" y="430490"/>
                    <a:pt x="204289" y="441721"/>
                    <a:pt x="187067" y="434340"/>
                  </a:cubicBezTo>
                  <a:cubicBezTo>
                    <a:pt x="179508" y="431101"/>
                    <a:pt x="182503" y="429719"/>
                    <a:pt x="175637" y="424815"/>
                  </a:cubicBezTo>
                  <a:cubicBezTo>
                    <a:pt x="173326" y="423164"/>
                    <a:pt x="170557" y="422275"/>
                    <a:pt x="168017" y="421005"/>
                  </a:cubicBezTo>
                  <a:cubicBezTo>
                    <a:pt x="166747" y="419100"/>
                    <a:pt x="165826" y="416909"/>
                    <a:pt x="164207" y="415290"/>
                  </a:cubicBezTo>
                  <a:cubicBezTo>
                    <a:pt x="162588" y="413671"/>
                    <a:pt x="160251" y="412946"/>
                    <a:pt x="158492" y="411480"/>
                  </a:cubicBezTo>
                  <a:cubicBezTo>
                    <a:pt x="156422" y="409755"/>
                    <a:pt x="154682" y="407670"/>
                    <a:pt x="152777" y="405765"/>
                  </a:cubicBezTo>
                  <a:cubicBezTo>
                    <a:pt x="151507" y="401955"/>
                    <a:pt x="148399" y="398311"/>
                    <a:pt x="148967" y="394335"/>
                  </a:cubicBezTo>
                  <a:cubicBezTo>
                    <a:pt x="149602" y="389890"/>
                    <a:pt x="149991" y="385403"/>
                    <a:pt x="150872" y="381000"/>
                  </a:cubicBezTo>
                  <a:cubicBezTo>
                    <a:pt x="153264" y="369040"/>
                    <a:pt x="154861" y="365224"/>
                    <a:pt x="158492" y="354330"/>
                  </a:cubicBezTo>
                  <a:lnTo>
                    <a:pt x="160397" y="348615"/>
                  </a:lnTo>
                  <a:cubicBezTo>
                    <a:pt x="161032" y="346710"/>
                    <a:pt x="161188" y="344571"/>
                    <a:pt x="162302" y="342900"/>
                  </a:cubicBezTo>
                  <a:lnTo>
                    <a:pt x="166112" y="337185"/>
                  </a:lnTo>
                  <a:cubicBezTo>
                    <a:pt x="165477" y="323850"/>
                    <a:pt x="166402" y="310348"/>
                    <a:pt x="164207" y="297180"/>
                  </a:cubicBezTo>
                  <a:cubicBezTo>
                    <a:pt x="163764" y="294523"/>
                    <a:pt x="160217" y="293535"/>
                    <a:pt x="158492" y="291465"/>
                  </a:cubicBezTo>
                  <a:cubicBezTo>
                    <a:pt x="154099" y="286194"/>
                    <a:pt x="155228" y="284209"/>
                    <a:pt x="148967" y="280035"/>
                  </a:cubicBezTo>
                  <a:cubicBezTo>
                    <a:pt x="147296" y="278921"/>
                    <a:pt x="145157" y="278765"/>
                    <a:pt x="143252" y="278130"/>
                  </a:cubicBezTo>
                  <a:cubicBezTo>
                    <a:pt x="126556" y="261434"/>
                    <a:pt x="147735" y="281866"/>
                    <a:pt x="131822" y="268605"/>
                  </a:cubicBezTo>
                  <a:cubicBezTo>
                    <a:pt x="129752" y="266880"/>
                    <a:pt x="128349" y="264384"/>
                    <a:pt x="126107" y="262890"/>
                  </a:cubicBezTo>
                  <a:cubicBezTo>
                    <a:pt x="124436" y="261776"/>
                    <a:pt x="122238" y="261776"/>
                    <a:pt x="120392" y="260985"/>
                  </a:cubicBezTo>
                  <a:cubicBezTo>
                    <a:pt x="117782" y="259866"/>
                    <a:pt x="115083" y="258826"/>
                    <a:pt x="112772" y="257175"/>
                  </a:cubicBezTo>
                  <a:cubicBezTo>
                    <a:pt x="110580" y="255609"/>
                    <a:pt x="109127" y="253185"/>
                    <a:pt x="107057" y="251460"/>
                  </a:cubicBezTo>
                  <a:cubicBezTo>
                    <a:pt x="102133" y="247357"/>
                    <a:pt x="101355" y="247654"/>
                    <a:pt x="95627" y="245745"/>
                  </a:cubicBezTo>
                  <a:cubicBezTo>
                    <a:pt x="78931" y="229049"/>
                    <a:pt x="100110" y="249481"/>
                    <a:pt x="84197" y="236220"/>
                  </a:cubicBezTo>
                  <a:cubicBezTo>
                    <a:pt x="82127" y="234495"/>
                    <a:pt x="80724" y="231999"/>
                    <a:pt x="78482" y="230505"/>
                  </a:cubicBezTo>
                  <a:cubicBezTo>
                    <a:pt x="76811" y="229391"/>
                    <a:pt x="74522" y="229575"/>
                    <a:pt x="72767" y="228600"/>
                  </a:cubicBezTo>
                  <a:cubicBezTo>
                    <a:pt x="68764" y="226376"/>
                    <a:pt x="65681" y="222428"/>
                    <a:pt x="61337" y="220980"/>
                  </a:cubicBezTo>
                  <a:cubicBezTo>
                    <a:pt x="57527" y="219710"/>
                    <a:pt x="53499" y="218966"/>
                    <a:pt x="49907" y="217170"/>
                  </a:cubicBezTo>
                  <a:cubicBezTo>
                    <a:pt x="44827" y="214630"/>
                    <a:pt x="40055" y="211346"/>
                    <a:pt x="34667" y="209550"/>
                  </a:cubicBezTo>
                  <a:lnTo>
                    <a:pt x="23237" y="205740"/>
                  </a:lnTo>
                  <a:cubicBezTo>
                    <a:pt x="18449" y="191375"/>
                    <a:pt x="25465" y="208525"/>
                    <a:pt x="15617" y="196215"/>
                  </a:cubicBezTo>
                  <a:cubicBezTo>
                    <a:pt x="14363" y="194647"/>
                    <a:pt x="14347" y="192405"/>
                    <a:pt x="13712" y="190500"/>
                  </a:cubicBezTo>
                  <a:cubicBezTo>
                    <a:pt x="13950" y="186930"/>
                    <a:pt x="12977" y="165300"/>
                    <a:pt x="17522" y="156210"/>
                  </a:cubicBezTo>
                  <a:cubicBezTo>
                    <a:pt x="18546" y="154162"/>
                    <a:pt x="19713" y="152114"/>
                    <a:pt x="21332" y="150495"/>
                  </a:cubicBezTo>
                  <a:cubicBezTo>
                    <a:pt x="22951" y="148876"/>
                    <a:pt x="25142" y="147955"/>
                    <a:pt x="27047" y="146685"/>
                  </a:cubicBezTo>
                  <a:lnTo>
                    <a:pt x="34667" y="135255"/>
                  </a:lnTo>
                  <a:cubicBezTo>
                    <a:pt x="35937" y="133350"/>
                    <a:pt x="37753" y="131712"/>
                    <a:pt x="38477" y="129540"/>
                  </a:cubicBezTo>
                  <a:lnTo>
                    <a:pt x="40382" y="123825"/>
                  </a:lnTo>
                  <a:cubicBezTo>
                    <a:pt x="39941" y="120735"/>
                    <a:pt x="38497" y="107361"/>
                    <a:pt x="36572" y="102870"/>
                  </a:cubicBezTo>
                  <a:cubicBezTo>
                    <a:pt x="35670" y="100766"/>
                    <a:pt x="34032" y="99060"/>
                    <a:pt x="32762" y="97155"/>
                  </a:cubicBezTo>
                  <a:cubicBezTo>
                    <a:pt x="28587" y="76281"/>
                    <a:pt x="33807" y="98038"/>
                    <a:pt x="27047" y="80010"/>
                  </a:cubicBezTo>
                  <a:cubicBezTo>
                    <a:pt x="26128" y="77559"/>
                    <a:pt x="26061" y="74841"/>
                    <a:pt x="25142" y="72390"/>
                  </a:cubicBezTo>
                  <a:cubicBezTo>
                    <a:pt x="20132" y="59031"/>
                    <a:pt x="23049" y="70109"/>
                    <a:pt x="17522" y="59055"/>
                  </a:cubicBezTo>
                  <a:cubicBezTo>
                    <a:pt x="16624" y="57259"/>
                    <a:pt x="16731" y="55011"/>
                    <a:pt x="15617" y="53340"/>
                  </a:cubicBezTo>
                  <a:cubicBezTo>
                    <a:pt x="12683" y="48940"/>
                    <a:pt x="8404" y="46626"/>
                    <a:pt x="4187" y="43815"/>
                  </a:cubicBezTo>
                  <a:cubicBezTo>
                    <a:pt x="999" y="34251"/>
                    <a:pt x="-2356" y="25676"/>
                    <a:pt x="2282" y="15240"/>
                  </a:cubicBezTo>
                  <a:cubicBezTo>
                    <a:pt x="3098" y="13405"/>
                    <a:pt x="6242" y="14310"/>
                    <a:pt x="7997" y="13335"/>
                  </a:cubicBezTo>
                  <a:cubicBezTo>
                    <a:pt x="31650" y="195"/>
                    <a:pt x="9242" y="9152"/>
                    <a:pt x="27047" y="3810"/>
                  </a:cubicBezTo>
                  <a:cubicBezTo>
                    <a:pt x="30894" y="2656"/>
                    <a:pt x="38477" y="0"/>
                    <a:pt x="38477" y="0"/>
                  </a:cubicBezTo>
                  <a:cubicBezTo>
                    <a:pt x="48002" y="635"/>
                    <a:pt x="57564" y="851"/>
                    <a:pt x="67052" y="1905"/>
                  </a:cubicBezTo>
                  <a:cubicBezTo>
                    <a:pt x="75670" y="2863"/>
                    <a:pt x="74383" y="8159"/>
                    <a:pt x="84197" y="11430"/>
                  </a:cubicBezTo>
                  <a:lnTo>
                    <a:pt x="135632" y="28575"/>
                  </a:lnTo>
                  <a:lnTo>
                    <a:pt x="141347" y="30480"/>
                  </a:lnTo>
                  <a:cubicBezTo>
                    <a:pt x="143252" y="31115"/>
                    <a:pt x="145391" y="31271"/>
                    <a:pt x="147062" y="32385"/>
                  </a:cubicBezTo>
                  <a:cubicBezTo>
                    <a:pt x="148967" y="33655"/>
                    <a:pt x="150685" y="35265"/>
                    <a:pt x="152777" y="36195"/>
                  </a:cubicBezTo>
                  <a:cubicBezTo>
                    <a:pt x="156447" y="37826"/>
                    <a:pt x="160397" y="38735"/>
                    <a:pt x="164207" y="40005"/>
                  </a:cubicBezTo>
                  <a:cubicBezTo>
                    <a:pt x="166112" y="40640"/>
                    <a:pt x="168251" y="40796"/>
                    <a:pt x="169922" y="41910"/>
                  </a:cubicBezTo>
                  <a:lnTo>
                    <a:pt x="181352" y="49530"/>
                  </a:lnTo>
                  <a:cubicBezTo>
                    <a:pt x="182622" y="51435"/>
                    <a:pt x="183374" y="53815"/>
                    <a:pt x="185162" y="55245"/>
                  </a:cubicBezTo>
                  <a:cubicBezTo>
                    <a:pt x="186730" y="56499"/>
                    <a:pt x="189122" y="56175"/>
                    <a:pt x="190877" y="57150"/>
                  </a:cubicBezTo>
                  <a:cubicBezTo>
                    <a:pt x="194880" y="59374"/>
                    <a:pt x="198497" y="62230"/>
                    <a:pt x="202307" y="64770"/>
                  </a:cubicBezTo>
                  <a:lnTo>
                    <a:pt x="208022" y="68580"/>
                  </a:lnTo>
                  <a:cubicBezTo>
                    <a:pt x="209292" y="70485"/>
                    <a:pt x="210213" y="72676"/>
                    <a:pt x="211832" y="74295"/>
                  </a:cubicBezTo>
                  <a:cubicBezTo>
                    <a:pt x="218175" y="80638"/>
                    <a:pt x="216290" y="76137"/>
                    <a:pt x="223262" y="80010"/>
                  </a:cubicBezTo>
                  <a:cubicBezTo>
                    <a:pt x="227265" y="82234"/>
                    <a:pt x="231454" y="84392"/>
                    <a:pt x="234692" y="87630"/>
                  </a:cubicBezTo>
                  <a:cubicBezTo>
                    <a:pt x="236597" y="89535"/>
                    <a:pt x="238280" y="91691"/>
                    <a:pt x="240407" y="93345"/>
                  </a:cubicBezTo>
                  <a:cubicBezTo>
                    <a:pt x="244021" y="96156"/>
                    <a:pt x="251837" y="100965"/>
                    <a:pt x="251837" y="100965"/>
                  </a:cubicBezTo>
                  <a:cubicBezTo>
                    <a:pt x="258877" y="111525"/>
                    <a:pt x="251619" y="103172"/>
                    <a:pt x="261362" y="108585"/>
                  </a:cubicBezTo>
                  <a:cubicBezTo>
                    <a:pt x="265365" y="110809"/>
                    <a:pt x="272792" y="116205"/>
                    <a:pt x="272792" y="116205"/>
                  </a:cubicBezTo>
                  <a:cubicBezTo>
                    <a:pt x="274062" y="118110"/>
                    <a:pt x="274983" y="120301"/>
                    <a:pt x="276602" y="121920"/>
                  </a:cubicBezTo>
                  <a:cubicBezTo>
                    <a:pt x="278221" y="123539"/>
                    <a:pt x="280809" y="124007"/>
                    <a:pt x="282317" y="125730"/>
                  </a:cubicBezTo>
                  <a:cubicBezTo>
                    <a:pt x="285332" y="129176"/>
                    <a:pt x="287397" y="133350"/>
                    <a:pt x="289937" y="137160"/>
                  </a:cubicBezTo>
                  <a:lnTo>
                    <a:pt x="293747" y="142875"/>
                  </a:lnTo>
                  <a:cubicBezTo>
                    <a:pt x="295017" y="144780"/>
                    <a:pt x="295652" y="147320"/>
                    <a:pt x="297557" y="148590"/>
                  </a:cubicBezTo>
                  <a:lnTo>
                    <a:pt x="303272" y="152400"/>
                  </a:lnTo>
                  <a:cubicBezTo>
                    <a:pt x="306625" y="162459"/>
                    <a:pt x="304063" y="156444"/>
                    <a:pt x="312797" y="169545"/>
                  </a:cubicBezTo>
                  <a:cubicBezTo>
                    <a:pt x="314067" y="171450"/>
                    <a:pt x="315883" y="173088"/>
                    <a:pt x="316607" y="175260"/>
                  </a:cubicBezTo>
                  <a:cubicBezTo>
                    <a:pt x="317242" y="177165"/>
                    <a:pt x="317258" y="179407"/>
                    <a:pt x="318512" y="180975"/>
                  </a:cubicBezTo>
                  <a:cubicBezTo>
                    <a:pt x="319942" y="182763"/>
                    <a:pt x="322322" y="183515"/>
                    <a:pt x="324227" y="184785"/>
                  </a:cubicBezTo>
                  <a:cubicBezTo>
                    <a:pt x="328761" y="198387"/>
                    <a:pt x="324695" y="193987"/>
                    <a:pt x="333752" y="200025"/>
                  </a:cubicBezTo>
                  <a:cubicBezTo>
                    <a:pt x="335022" y="203835"/>
                    <a:pt x="335334" y="208113"/>
                    <a:pt x="337562" y="211455"/>
                  </a:cubicBezTo>
                  <a:cubicBezTo>
                    <a:pt x="340102" y="215265"/>
                    <a:pt x="343734" y="218541"/>
                    <a:pt x="345182" y="222885"/>
                  </a:cubicBezTo>
                  <a:cubicBezTo>
                    <a:pt x="345817" y="224790"/>
                    <a:pt x="345667" y="227180"/>
                    <a:pt x="347087" y="228600"/>
                  </a:cubicBezTo>
                  <a:cubicBezTo>
                    <a:pt x="348507" y="230020"/>
                    <a:pt x="350897" y="229870"/>
                    <a:pt x="352802" y="230505"/>
                  </a:cubicBezTo>
                  <a:cubicBezTo>
                    <a:pt x="353867" y="234765"/>
                    <a:pt x="356662" y="246772"/>
                    <a:pt x="358517" y="249555"/>
                  </a:cubicBezTo>
                  <a:cubicBezTo>
                    <a:pt x="359787" y="251460"/>
                    <a:pt x="361397" y="253178"/>
                    <a:pt x="362327" y="255270"/>
                  </a:cubicBezTo>
                  <a:cubicBezTo>
                    <a:pt x="363958" y="258940"/>
                    <a:pt x="364867" y="262890"/>
                    <a:pt x="366137" y="266700"/>
                  </a:cubicBezTo>
                  <a:lnTo>
                    <a:pt x="368042" y="272415"/>
                  </a:lnTo>
                  <a:cubicBezTo>
                    <a:pt x="368677" y="274320"/>
                    <a:pt x="368833" y="276459"/>
                    <a:pt x="369947" y="278130"/>
                  </a:cubicBezTo>
                  <a:cubicBezTo>
                    <a:pt x="372487" y="281940"/>
                    <a:pt x="376119" y="285216"/>
                    <a:pt x="377567" y="289560"/>
                  </a:cubicBezTo>
                  <a:cubicBezTo>
                    <a:pt x="378202" y="291465"/>
                    <a:pt x="378574" y="293479"/>
                    <a:pt x="379472" y="295275"/>
                  </a:cubicBezTo>
                  <a:cubicBezTo>
                    <a:pt x="380496" y="297323"/>
                    <a:pt x="382352" y="298898"/>
                    <a:pt x="383282" y="300990"/>
                  </a:cubicBezTo>
                  <a:cubicBezTo>
                    <a:pt x="384913" y="304660"/>
                    <a:pt x="385822" y="308610"/>
                    <a:pt x="387092" y="312420"/>
                  </a:cubicBezTo>
                  <a:lnTo>
                    <a:pt x="388997" y="318135"/>
                  </a:lnTo>
                  <a:cubicBezTo>
                    <a:pt x="389632" y="320040"/>
                    <a:pt x="389788" y="322179"/>
                    <a:pt x="390902" y="323850"/>
                  </a:cubicBezTo>
                  <a:lnTo>
                    <a:pt x="394712" y="329565"/>
                  </a:lnTo>
                  <a:cubicBezTo>
                    <a:pt x="395347" y="332740"/>
                    <a:pt x="395832" y="335949"/>
                    <a:pt x="396617" y="339090"/>
                  </a:cubicBezTo>
                  <a:cubicBezTo>
                    <a:pt x="397104" y="341038"/>
                    <a:pt x="398128" y="342836"/>
                    <a:pt x="398522" y="344805"/>
                  </a:cubicBezTo>
                  <a:cubicBezTo>
                    <a:pt x="399403" y="349208"/>
                    <a:pt x="399546" y="353737"/>
                    <a:pt x="400427" y="358140"/>
                  </a:cubicBezTo>
                  <a:cubicBezTo>
                    <a:pt x="400821" y="360109"/>
                    <a:pt x="401845" y="361907"/>
                    <a:pt x="402332" y="363855"/>
                  </a:cubicBezTo>
                  <a:cubicBezTo>
                    <a:pt x="403117" y="366996"/>
                    <a:pt x="403745" y="370180"/>
                    <a:pt x="404237" y="373380"/>
                  </a:cubicBezTo>
                  <a:cubicBezTo>
                    <a:pt x="407805" y="396569"/>
                    <a:pt x="404216" y="380917"/>
                    <a:pt x="408047" y="396240"/>
                  </a:cubicBezTo>
                  <a:cubicBezTo>
                    <a:pt x="408682" y="402590"/>
                    <a:pt x="408903" y="408995"/>
                    <a:pt x="409952" y="415290"/>
                  </a:cubicBezTo>
                  <a:cubicBezTo>
                    <a:pt x="410813" y="420455"/>
                    <a:pt x="413762" y="430530"/>
                    <a:pt x="413762" y="430530"/>
                  </a:cubicBezTo>
                  <a:cubicBezTo>
                    <a:pt x="417823" y="471136"/>
                    <a:pt x="417032" y="455212"/>
                    <a:pt x="413762" y="523875"/>
                  </a:cubicBezTo>
                  <a:cubicBezTo>
                    <a:pt x="413666" y="525881"/>
                    <a:pt x="412409" y="527659"/>
                    <a:pt x="411857" y="529590"/>
                  </a:cubicBezTo>
                  <a:cubicBezTo>
                    <a:pt x="411138" y="532107"/>
                    <a:pt x="410587" y="534670"/>
                    <a:pt x="409952" y="537210"/>
                  </a:cubicBezTo>
                  <a:cubicBezTo>
                    <a:pt x="409317" y="543560"/>
                    <a:pt x="409017" y="549953"/>
                    <a:pt x="408047" y="556260"/>
                  </a:cubicBezTo>
                  <a:cubicBezTo>
                    <a:pt x="407742" y="558245"/>
                    <a:pt x="406377" y="559981"/>
                    <a:pt x="406142" y="561975"/>
                  </a:cubicBezTo>
                  <a:cubicBezTo>
                    <a:pt x="405101" y="570827"/>
                    <a:pt x="405278" y="579793"/>
                    <a:pt x="404237" y="588645"/>
                  </a:cubicBezTo>
                  <a:cubicBezTo>
                    <a:pt x="404002" y="590639"/>
                    <a:pt x="402819" y="592412"/>
                    <a:pt x="402332" y="594360"/>
                  </a:cubicBezTo>
                  <a:cubicBezTo>
                    <a:pt x="396947" y="615901"/>
                    <a:pt x="404791" y="590794"/>
                    <a:pt x="396617" y="615315"/>
                  </a:cubicBezTo>
                  <a:lnTo>
                    <a:pt x="379472" y="666750"/>
                  </a:lnTo>
                  <a:lnTo>
                    <a:pt x="377567" y="672465"/>
                  </a:lnTo>
                  <a:cubicBezTo>
                    <a:pt x="376932" y="674370"/>
                    <a:pt x="376776" y="676509"/>
                    <a:pt x="375662" y="678180"/>
                  </a:cubicBezTo>
                  <a:cubicBezTo>
                    <a:pt x="369624" y="687237"/>
                    <a:pt x="372576" y="681723"/>
                    <a:pt x="368042" y="695325"/>
                  </a:cubicBezTo>
                  <a:cubicBezTo>
                    <a:pt x="365936" y="701642"/>
                    <a:pt x="368145" y="701040"/>
                    <a:pt x="350897" y="725805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5" name="Oval 114"/>
            <p:cNvSpPr/>
            <p:nvPr/>
          </p:nvSpPr>
          <p:spPr>
            <a:xfrm rot="7354908">
              <a:off x="3951901" y="1719983"/>
              <a:ext cx="100965" cy="121949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6" name="Oval 115"/>
            <p:cNvSpPr/>
            <p:nvPr/>
          </p:nvSpPr>
          <p:spPr>
            <a:xfrm>
              <a:off x="3936961" y="1835264"/>
              <a:ext cx="85863" cy="85754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7" name="Oval 116"/>
            <p:cNvSpPr/>
            <p:nvPr/>
          </p:nvSpPr>
          <p:spPr>
            <a:xfrm>
              <a:off x="4230345" y="2330730"/>
              <a:ext cx="59625" cy="62894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8" name="Oval 117"/>
            <p:cNvSpPr/>
            <p:nvPr/>
          </p:nvSpPr>
          <p:spPr>
            <a:xfrm>
              <a:off x="4132082" y="1948060"/>
              <a:ext cx="126300" cy="118494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9" name="Oval 118"/>
            <p:cNvSpPr/>
            <p:nvPr/>
          </p:nvSpPr>
          <p:spPr>
            <a:xfrm>
              <a:off x="4063185" y="1780957"/>
              <a:ext cx="74773" cy="71836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0" name="Oval 119"/>
            <p:cNvSpPr/>
            <p:nvPr/>
          </p:nvSpPr>
          <p:spPr>
            <a:xfrm>
              <a:off x="4086173" y="2064344"/>
              <a:ext cx="80912" cy="84686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1" name="Oval 120"/>
            <p:cNvSpPr/>
            <p:nvPr/>
          </p:nvSpPr>
          <p:spPr>
            <a:xfrm>
              <a:off x="4207294" y="2192044"/>
              <a:ext cx="80912" cy="84686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2" name="Oval 121"/>
            <p:cNvSpPr/>
            <p:nvPr/>
          </p:nvSpPr>
          <p:spPr>
            <a:xfrm rot="19797467">
              <a:off x="3385949" y="2321715"/>
              <a:ext cx="80912" cy="134900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3" name="Oval 122"/>
            <p:cNvSpPr/>
            <p:nvPr/>
          </p:nvSpPr>
          <p:spPr>
            <a:xfrm>
              <a:off x="4162975" y="2131338"/>
              <a:ext cx="59625" cy="62894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4" name="Oval 123"/>
            <p:cNvSpPr/>
            <p:nvPr/>
          </p:nvSpPr>
          <p:spPr>
            <a:xfrm>
              <a:off x="4182278" y="2065729"/>
              <a:ext cx="59625" cy="62894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5" name="Oval 124"/>
            <p:cNvSpPr/>
            <p:nvPr/>
          </p:nvSpPr>
          <p:spPr>
            <a:xfrm>
              <a:off x="4235339" y="2117036"/>
              <a:ext cx="59625" cy="62894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6" name="Oval 125"/>
            <p:cNvSpPr/>
            <p:nvPr/>
          </p:nvSpPr>
          <p:spPr>
            <a:xfrm>
              <a:off x="4245406" y="2050390"/>
              <a:ext cx="49558" cy="55600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7" name="Oval 126"/>
            <p:cNvSpPr/>
            <p:nvPr/>
          </p:nvSpPr>
          <p:spPr>
            <a:xfrm>
              <a:off x="4028162" y="1835958"/>
              <a:ext cx="49558" cy="55600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8" name="Oval 127"/>
            <p:cNvSpPr/>
            <p:nvPr/>
          </p:nvSpPr>
          <p:spPr>
            <a:xfrm>
              <a:off x="4131420" y="1823753"/>
              <a:ext cx="74773" cy="71836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9" name="Oval 128"/>
            <p:cNvSpPr/>
            <p:nvPr/>
          </p:nvSpPr>
          <p:spPr>
            <a:xfrm>
              <a:off x="4075303" y="1856180"/>
              <a:ext cx="74773" cy="71836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0" name="Oval 129"/>
            <p:cNvSpPr/>
            <p:nvPr/>
          </p:nvSpPr>
          <p:spPr>
            <a:xfrm>
              <a:off x="4011744" y="1900660"/>
              <a:ext cx="74773" cy="71836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1" name="Oval 130"/>
            <p:cNvSpPr/>
            <p:nvPr/>
          </p:nvSpPr>
          <p:spPr>
            <a:xfrm>
              <a:off x="4183676" y="1887589"/>
              <a:ext cx="49558" cy="55600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2" name="Oval 131"/>
            <p:cNvSpPr/>
            <p:nvPr/>
          </p:nvSpPr>
          <p:spPr>
            <a:xfrm>
              <a:off x="4074784" y="1979658"/>
              <a:ext cx="49558" cy="55600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3" name="Oval 132"/>
            <p:cNvSpPr/>
            <p:nvPr/>
          </p:nvSpPr>
          <p:spPr>
            <a:xfrm>
              <a:off x="3723867" y="2528574"/>
              <a:ext cx="59625" cy="62894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4" name="Oval 133"/>
            <p:cNvSpPr/>
            <p:nvPr/>
          </p:nvSpPr>
          <p:spPr>
            <a:xfrm>
              <a:off x="3841390" y="2457305"/>
              <a:ext cx="126300" cy="118494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5" name="Oval 134"/>
            <p:cNvSpPr/>
            <p:nvPr/>
          </p:nvSpPr>
          <p:spPr>
            <a:xfrm>
              <a:off x="3812471" y="2371194"/>
              <a:ext cx="80912" cy="84686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6" name="Oval 135"/>
            <p:cNvSpPr/>
            <p:nvPr/>
          </p:nvSpPr>
          <p:spPr>
            <a:xfrm>
              <a:off x="3641727" y="2574901"/>
              <a:ext cx="80912" cy="84686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7" name="Oval 136"/>
            <p:cNvSpPr/>
            <p:nvPr/>
          </p:nvSpPr>
          <p:spPr>
            <a:xfrm>
              <a:off x="3961303" y="2411228"/>
              <a:ext cx="103296" cy="105324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8" name="Oval 137"/>
            <p:cNvSpPr/>
            <p:nvPr/>
          </p:nvSpPr>
          <p:spPr>
            <a:xfrm>
              <a:off x="3904875" y="2304311"/>
              <a:ext cx="79963" cy="128944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9" name="Oval 138"/>
            <p:cNvSpPr/>
            <p:nvPr/>
          </p:nvSpPr>
          <p:spPr>
            <a:xfrm>
              <a:off x="3991260" y="2267677"/>
              <a:ext cx="56629" cy="116777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0" name="Oval 139"/>
            <p:cNvSpPr/>
            <p:nvPr/>
          </p:nvSpPr>
          <p:spPr>
            <a:xfrm>
              <a:off x="4049770" y="2384613"/>
              <a:ext cx="49558" cy="55600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1" name="Oval 140"/>
            <p:cNvSpPr/>
            <p:nvPr/>
          </p:nvSpPr>
          <p:spPr>
            <a:xfrm>
              <a:off x="3854296" y="2178361"/>
              <a:ext cx="74773" cy="71836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2" name="Oval 141"/>
            <p:cNvSpPr/>
            <p:nvPr/>
          </p:nvSpPr>
          <p:spPr>
            <a:xfrm>
              <a:off x="3790737" y="2222841"/>
              <a:ext cx="74773" cy="71836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3" name="Oval 142"/>
            <p:cNvSpPr/>
            <p:nvPr/>
          </p:nvSpPr>
          <p:spPr>
            <a:xfrm>
              <a:off x="3942404" y="2223935"/>
              <a:ext cx="49558" cy="55600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4" name="Oval 143"/>
            <p:cNvSpPr/>
            <p:nvPr/>
          </p:nvSpPr>
          <p:spPr>
            <a:xfrm>
              <a:off x="3853777" y="2301839"/>
              <a:ext cx="49558" cy="55600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5" name="Oval 144"/>
            <p:cNvSpPr/>
            <p:nvPr/>
          </p:nvSpPr>
          <p:spPr>
            <a:xfrm>
              <a:off x="4021779" y="2525375"/>
              <a:ext cx="80912" cy="84686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6" name="Oval 145"/>
            <p:cNvSpPr/>
            <p:nvPr/>
          </p:nvSpPr>
          <p:spPr>
            <a:xfrm>
              <a:off x="3731112" y="2603721"/>
              <a:ext cx="59625" cy="62894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7" name="Oval 146"/>
            <p:cNvSpPr/>
            <p:nvPr/>
          </p:nvSpPr>
          <p:spPr>
            <a:xfrm>
              <a:off x="3782658" y="2525375"/>
              <a:ext cx="59625" cy="62894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8" name="Oval 147"/>
            <p:cNvSpPr/>
            <p:nvPr/>
          </p:nvSpPr>
          <p:spPr>
            <a:xfrm>
              <a:off x="3962186" y="2522677"/>
              <a:ext cx="49558" cy="55600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9" name="Oval 148"/>
            <p:cNvSpPr/>
            <p:nvPr/>
          </p:nvSpPr>
          <p:spPr>
            <a:xfrm>
              <a:off x="3810325" y="2592226"/>
              <a:ext cx="64219" cy="74002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0" name="Oval 149"/>
            <p:cNvSpPr/>
            <p:nvPr/>
          </p:nvSpPr>
          <p:spPr>
            <a:xfrm rot="6665868">
              <a:off x="3889272" y="2577401"/>
              <a:ext cx="64219" cy="85085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1" name="Oval 150"/>
            <p:cNvSpPr/>
            <p:nvPr/>
          </p:nvSpPr>
          <p:spPr>
            <a:xfrm>
              <a:off x="3560582" y="1749510"/>
              <a:ext cx="59625" cy="62894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2" name="Oval 151"/>
            <p:cNvSpPr/>
            <p:nvPr/>
          </p:nvSpPr>
          <p:spPr>
            <a:xfrm>
              <a:off x="3490205" y="1935677"/>
              <a:ext cx="126300" cy="118494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3" name="Oval 152"/>
            <p:cNvSpPr/>
            <p:nvPr/>
          </p:nvSpPr>
          <p:spPr>
            <a:xfrm>
              <a:off x="4238573" y="2216744"/>
              <a:ext cx="80912" cy="84686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4" name="Oval 153"/>
            <p:cNvSpPr/>
            <p:nvPr/>
          </p:nvSpPr>
          <p:spPr>
            <a:xfrm>
              <a:off x="3651066" y="1768107"/>
              <a:ext cx="80912" cy="84686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5" name="Oval 154"/>
            <p:cNvSpPr/>
            <p:nvPr/>
          </p:nvSpPr>
          <p:spPr>
            <a:xfrm>
              <a:off x="3698832" y="2061184"/>
              <a:ext cx="59625" cy="62894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6" name="Oval 155"/>
            <p:cNvSpPr/>
            <p:nvPr/>
          </p:nvSpPr>
          <p:spPr>
            <a:xfrm>
              <a:off x="3626098" y="2031639"/>
              <a:ext cx="59625" cy="62894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7" name="Oval 156"/>
            <p:cNvSpPr/>
            <p:nvPr/>
          </p:nvSpPr>
          <p:spPr>
            <a:xfrm>
              <a:off x="3806556" y="1921018"/>
              <a:ext cx="73585" cy="78454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8" name="Oval 157"/>
            <p:cNvSpPr/>
            <p:nvPr/>
          </p:nvSpPr>
          <p:spPr>
            <a:xfrm>
              <a:off x="3421185" y="1900216"/>
              <a:ext cx="49558" cy="55600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9" name="Oval 158"/>
            <p:cNvSpPr/>
            <p:nvPr/>
          </p:nvSpPr>
          <p:spPr>
            <a:xfrm>
              <a:off x="4227703" y="2008580"/>
              <a:ext cx="74773" cy="71836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0" name="Oval 159"/>
            <p:cNvSpPr/>
            <p:nvPr/>
          </p:nvSpPr>
          <p:spPr>
            <a:xfrm>
              <a:off x="3733100" y="1959583"/>
              <a:ext cx="49558" cy="55600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1" name="Oval 160"/>
            <p:cNvSpPr/>
            <p:nvPr/>
          </p:nvSpPr>
          <p:spPr>
            <a:xfrm>
              <a:off x="4227184" y="2132058"/>
              <a:ext cx="49558" cy="55600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2" name="Oval 161"/>
            <p:cNvSpPr/>
            <p:nvPr/>
          </p:nvSpPr>
          <p:spPr>
            <a:xfrm rot="659123">
              <a:off x="3609297" y="1875269"/>
              <a:ext cx="129815" cy="122610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3" name="Oval 162"/>
            <p:cNvSpPr/>
            <p:nvPr/>
          </p:nvSpPr>
          <p:spPr>
            <a:xfrm>
              <a:off x="3493617" y="1811974"/>
              <a:ext cx="105947" cy="113042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4" name="Oval 163"/>
            <p:cNvSpPr/>
            <p:nvPr/>
          </p:nvSpPr>
          <p:spPr>
            <a:xfrm>
              <a:off x="3329334" y="2077747"/>
              <a:ext cx="105947" cy="172450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5" name="Oval 164"/>
            <p:cNvSpPr/>
            <p:nvPr/>
          </p:nvSpPr>
          <p:spPr>
            <a:xfrm>
              <a:off x="3447423" y="2149619"/>
              <a:ext cx="59625" cy="62894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6" name="Oval 165"/>
            <p:cNvSpPr/>
            <p:nvPr/>
          </p:nvSpPr>
          <p:spPr>
            <a:xfrm>
              <a:off x="3360965" y="2248005"/>
              <a:ext cx="59625" cy="62894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7" name="Oval 166"/>
            <p:cNvSpPr/>
            <p:nvPr/>
          </p:nvSpPr>
          <p:spPr>
            <a:xfrm rot="17842558">
              <a:off x="3608930" y="2330444"/>
              <a:ext cx="84268" cy="124596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8" name="Oval 167"/>
            <p:cNvSpPr/>
            <p:nvPr/>
          </p:nvSpPr>
          <p:spPr>
            <a:xfrm>
              <a:off x="3457291" y="2270294"/>
              <a:ext cx="126300" cy="118494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9" name="Oval 168"/>
            <p:cNvSpPr/>
            <p:nvPr/>
          </p:nvSpPr>
          <p:spPr>
            <a:xfrm>
              <a:off x="3588929" y="2256511"/>
              <a:ext cx="49558" cy="55600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0" name="Oval 169"/>
            <p:cNvSpPr/>
            <p:nvPr/>
          </p:nvSpPr>
          <p:spPr>
            <a:xfrm>
              <a:off x="3432512" y="2226032"/>
              <a:ext cx="49558" cy="55600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1" name="Oval 170"/>
            <p:cNvSpPr/>
            <p:nvPr/>
          </p:nvSpPr>
          <p:spPr>
            <a:xfrm>
              <a:off x="3498162" y="2207008"/>
              <a:ext cx="49558" cy="55600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172" name="Straight Connector 171"/>
          <p:cNvCxnSpPr/>
          <p:nvPr/>
        </p:nvCxnSpPr>
        <p:spPr>
          <a:xfrm flipH="1">
            <a:off x="4106026" y="2429018"/>
            <a:ext cx="1081153" cy="3854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 flipH="1" flipV="1">
            <a:off x="4106026" y="2886252"/>
            <a:ext cx="1054483" cy="5009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Elbow Connector 173"/>
          <p:cNvCxnSpPr>
            <a:stCxn id="162" idx="0"/>
          </p:cNvCxnSpPr>
          <p:nvPr/>
        </p:nvCxnSpPr>
        <p:spPr>
          <a:xfrm rot="16200000" flipV="1">
            <a:off x="3172184" y="2227212"/>
            <a:ext cx="340352" cy="470925"/>
          </a:xfrm>
          <a:prstGeom prst="bentConnector2">
            <a:avLst/>
          </a:prstGeom>
          <a:ln w="127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TextBox 174"/>
          <p:cNvSpPr txBox="1"/>
          <p:nvPr/>
        </p:nvSpPr>
        <p:spPr>
          <a:xfrm>
            <a:off x="2820858" y="1834739"/>
            <a:ext cx="898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Crystallites </a:t>
            </a:r>
            <a:br>
              <a:rPr lang="en-GB" sz="1200" dirty="0" smtClean="0"/>
            </a:br>
            <a:r>
              <a:rPr lang="en-GB" sz="1200" dirty="0" smtClean="0"/>
              <a:t>and binder </a:t>
            </a:r>
            <a:endParaRPr lang="en-GB" sz="1200" dirty="0"/>
          </a:p>
        </p:txBody>
      </p:sp>
      <p:cxnSp>
        <p:nvCxnSpPr>
          <p:cNvPr id="176" name="Elbow Connector 175"/>
          <p:cNvCxnSpPr/>
          <p:nvPr/>
        </p:nvCxnSpPr>
        <p:spPr>
          <a:xfrm rot="5400000" flipH="1" flipV="1">
            <a:off x="3732377" y="2391361"/>
            <a:ext cx="559300" cy="361574"/>
          </a:xfrm>
          <a:prstGeom prst="bentConnector3">
            <a:avLst>
              <a:gd name="adj1" fmla="val 99728"/>
            </a:avLst>
          </a:prstGeom>
          <a:ln w="127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TextBox 176"/>
          <p:cNvSpPr txBox="1"/>
          <p:nvPr/>
        </p:nvSpPr>
        <p:spPr>
          <a:xfrm>
            <a:off x="3733325" y="2013859"/>
            <a:ext cx="994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Macropores</a:t>
            </a:r>
            <a:endParaRPr lang="en-GB" sz="1200" dirty="0"/>
          </a:p>
        </p:txBody>
      </p:sp>
      <p:sp>
        <p:nvSpPr>
          <p:cNvPr id="178" name="TextBox 177"/>
          <p:cNvSpPr txBox="1"/>
          <p:nvPr/>
        </p:nvSpPr>
        <p:spPr>
          <a:xfrm>
            <a:off x="607646" y="1362859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Column</a:t>
            </a:r>
            <a:endParaRPr lang="en-GB" dirty="0"/>
          </a:p>
        </p:txBody>
      </p:sp>
      <p:sp>
        <p:nvSpPr>
          <p:cNvPr id="179" name="TextBox 178"/>
          <p:cNvSpPr txBox="1"/>
          <p:nvPr/>
        </p:nvSpPr>
        <p:spPr>
          <a:xfrm>
            <a:off x="2814702" y="1362859"/>
            <a:ext cx="711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</a:t>
            </a:r>
            <a:r>
              <a:rPr lang="en-GB" dirty="0" smtClean="0"/>
              <a:t>ellet</a:t>
            </a:r>
            <a:endParaRPr lang="en-GB" dirty="0"/>
          </a:p>
        </p:txBody>
      </p:sp>
      <p:sp>
        <p:nvSpPr>
          <p:cNvPr id="180" name="TextBox 179"/>
          <p:cNvSpPr txBox="1"/>
          <p:nvPr/>
        </p:nvSpPr>
        <p:spPr>
          <a:xfrm>
            <a:off x="4838504" y="1362859"/>
            <a:ext cx="816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Crystal</a:t>
            </a:r>
            <a:endParaRPr lang="en-GB" dirty="0"/>
          </a:p>
        </p:txBody>
      </p:sp>
      <p:sp>
        <p:nvSpPr>
          <p:cNvPr id="181" name="Oval 180"/>
          <p:cNvSpPr>
            <a:spLocks noChangeAspect="1"/>
          </p:cNvSpPr>
          <p:nvPr/>
        </p:nvSpPr>
        <p:spPr>
          <a:xfrm>
            <a:off x="4883865" y="2376372"/>
            <a:ext cx="1080000" cy="1080000"/>
          </a:xfrm>
          <a:prstGeom prst="ellipse">
            <a:avLst/>
          </a:prstGeom>
          <a:noFill/>
          <a:ln w="9525" cap="rnd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82" name="Straight Connector 181"/>
          <p:cNvCxnSpPr/>
          <p:nvPr/>
        </p:nvCxnSpPr>
        <p:spPr>
          <a:xfrm>
            <a:off x="3184894" y="2913801"/>
            <a:ext cx="2214" cy="6896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>
            <a:off x="4266465" y="2913801"/>
            <a:ext cx="2214" cy="6896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/>
          <p:cNvCxnSpPr/>
          <p:nvPr/>
        </p:nvCxnSpPr>
        <p:spPr>
          <a:xfrm flipV="1">
            <a:off x="3181419" y="3541990"/>
            <a:ext cx="1080000" cy="329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184"/>
          <p:cNvSpPr txBox="1"/>
          <p:nvPr/>
        </p:nvSpPr>
        <p:spPr>
          <a:xfrm>
            <a:off x="3579412" y="3478628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/>
              <a:t>R</a:t>
            </a:r>
            <a:r>
              <a:rPr lang="en-GB" sz="1400" i="1" baseline="-25000" dirty="0" smtClean="0"/>
              <a:t>p</a:t>
            </a:r>
            <a:endParaRPr lang="en-GB" sz="1400" i="1" baseline="-25000" dirty="0"/>
          </a:p>
        </p:txBody>
      </p:sp>
      <p:sp>
        <p:nvSpPr>
          <p:cNvPr id="186" name="TextBox 185"/>
          <p:cNvSpPr txBox="1"/>
          <p:nvPr/>
        </p:nvSpPr>
        <p:spPr>
          <a:xfrm>
            <a:off x="3442544" y="3781873"/>
            <a:ext cx="554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i="1" dirty="0" smtClean="0"/>
              <a:t>ε</a:t>
            </a:r>
            <a:r>
              <a:rPr lang="en-GB" sz="1600" i="1" dirty="0" smtClean="0"/>
              <a:t>, </a:t>
            </a:r>
            <a:r>
              <a:rPr lang="el-GR" sz="1600" i="1" dirty="0"/>
              <a:t>ε</a:t>
            </a:r>
            <a:r>
              <a:rPr lang="en-GB" sz="1600" i="1" baseline="-25000" dirty="0" smtClean="0"/>
              <a:t>p</a:t>
            </a:r>
            <a:endParaRPr lang="en-GB" sz="1600" dirty="0"/>
          </a:p>
        </p:txBody>
      </p:sp>
      <p:sp>
        <p:nvSpPr>
          <p:cNvPr id="187" name="TextBox 186"/>
          <p:cNvSpPr txBox="1"/>
          <p:nvPr/>
        </p:nvSpPr>
        <p:spPr>
          <a:xfrm>
            <a:off x="5051652" y="3790186"/>
            <a:ext cx="10507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i="1" dirty="0" smtClean="0"/>
              <a:t>ρ</a:t>
            </a:r>
            <a:r>
              <a:rPr lang="en-GB" sz="1600" i="1" baseline="-25000" dirty="0" smtClean="0"/>
              <a:t>cr</a:t>
            </a:r>
            <a:r>
              <a:rPr lang="en-GB" sz="1600" i="1" dirty="0" smtClean="0"/>
              <a:t>, V</a:t>
            </a:r>
            <a:r>
              <a:rPr lang="en-GB" sz="1600" i="1" baseline="-25000" dirty="0" smtClean="0"/>
              <a:t>micro</a:t>
            </a:r>
            <a:r>
              <a:rPr lang="en-GB" sz="1600" dirty="0" smtClean="0"/>
              <a:t> </a:t>
            </a:r>
            <a:endParaRPr lang="en-GB" sz="1600" dirty="0"/>
          </a:p>
        </p:txBody>
      </p:sp>
      <p:cxnSp>
        <p:nvCxnSpPr>
          <p:cNvPr id="188" name="Straight Connector 187"/>
          <p:cNvCxnSpPr/>
          <p:nvPr/>
        </p:nvCxnSpPr>
        <p:spPr>
          <a:xfrm>
            <a:off x="4883865" y="2879462"/>
            <a:ext cx="2214" cy="6896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>
            <a:off x="5965436" y="2879462"/>
            <a:ext cx="2214" cy="6896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TextBox 189"/>
          <p:cNvSpPr txBox="1"/>
          <p:nvPr/>
        </p:nvSpPr>
        <p:spPr>
          <a:xfrm>
            <a:off x="5261113" y="3456372"/>
            <a:ext cx="309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/>
              <a:t>r</a:t>
            </a:r>
            <a:r>
              <a:rPr lang="en-GB" sz="1400" i="1" baseline="-25000" dirty="0" smtClean="0"/>
              <a:t>p</a:t>
            </a:r>
            <a:endParaRPr lang="en-GB" sz="1400" i="1" baseline="-25000" dirty="0"/>
          </a:p>
        </p:txBody>
      </p:sp>
      <p:cxnSp>
        <p:nvCxnSpPr>
          <p:cNvPr id="191" name="Straight Arrow Connector 190"/>
          <p:cNvCxnSpPr/>
          <p:nvPr/>
        </p:nvCxnSpPr>
        <p:spPr>
          <a:xfrm flipV="1">
            <a:off x="4876392" y="3522669"/>
            <a:ext cx="1080000" cy="329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41292" y="4243995"/>
            <a:ext cx="69743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PSA model: </a:t>
            </a:r>
            <a:r>
              <a:rPr lang="en-GB" dirty="0" smtClean="0"/>
              <a:t>a system of differential equations describing mass and energy balance in the column, with appropriate boundary conditions </a:t>
            </a:r>
          </a:p>
          <a:p>
            <a:endParaRPr lang="en-GB" dirty="0"/>
          </a:p>
        </p:txBody>
      </p:sp>
      <p:sp>
        <p:nvSpPr>
          <p:cNvPr id="192" name="Rectangle 2"/>
          <p:cNvSpPr>
            <a:spLocks noChangeArrowheads="1"/>
          </p:cNvSpPr>
          <p:nvPr/>
        </p:nvSpPr>
        <p:spPr bwMode="auto">
          <a:xfrm>
            <a:off x="0" y="65088"/>
            <a:ext cx="9144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0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Step 2: construction of the process model</a:t>
            </a:r>
          </a:p>
        </p:txBody>
      </p:sp>
    </p:spTree>
    <p:extLst>
      <p:ext uri="{BB962C8B-B14F-4D97-AF65-F5344CB8AC3E}">
        <p14:creationId xmlns:p14="http://schemas.microsoft.com/office/powerpoint/2010/main" val="409047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65088"/>
            <a:ext cx="9144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000" dirty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Step 2: construction of the process mode</a:t>
            </a:r>
            <a:endParaRPr lang="en-US" altLang="en-US" sz="3000" dirty="0" smtClean="0">
              <a:solidFill>
                <a:srgbClr val="4D4D4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765175"/>
            <a:ext cx="9144000" cy="714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sym typeface="Wingdings" panose="05000000000000000000" pitchFamily="2" charset="2"/>
              </a:rPr>
              <a:t>	</a:t>
            </a:r>
            <a:endParaRPr lang="en-GB" altLang="en-US" sz="1600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549" y="1276307"/>
            <a:ext cx="7827901" cy="55746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48625" y="1200150"/>
            <a:ext cx="838200" cy="657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95300" y="1247775"/>
            <a:ext cx="5400675" cy="2324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5" name="Picture 3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231" y="1842522"/>
            <a:ext cx="1080449" cy="1080449"/>
          </a:xfrm>
          <a:prstGeom prst="rect">
            <a:avLst/>
          </a:prstGeom>
        </p:spPr>
      </p:pic>
      <p:sp>
        <p:nvSpPr>
          <p:cNvPr id="376" name="Rectangle 375"/>
          <p:cNvSpPr/>
          <p:nvPr/>
        </p:nvSpPr>
        <p:spPr>
          <a:xfrm>
            <a:off x="517731" y="2080772"/>
            <a:ext cx="1811568" cy="6444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77" name="Straight Connector 376"/>
          <p:cNvCxnSpPr>
            <a:endCxn id="376" idx="1"/>
          </p:cNvCxnSpPr>
          <p:nvPr/>
        </p:nvCxnSpPr>
        <p:spPr>
          <a:xfrm>
            <a:off x="47467" y="2402989"/>
            <a:ext cx="470264" cy="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Straight Connector 377"/>
          <p:cNvCxnSpPr/>
          <p:nvPr/>
        </p:nvCxnSpPr>
        <p:spPr>
          <a:xfrm>
            <a:off x="2332379" y="2402989"/>
            <a:ext cx="470264" cy="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9" name="Group 378"/>
          <p:cNvGrpSpPr/>
          <p:nvPr/>
        </p:nvGrpSpPr>
        <p:grpSpPr>
          <a:xfrm>
            <a:off x="517731" y="2079255"/>
            <a:ext cx="1811568" cy="109517"/>
            <a:chOff x="775064" y="1870826"/>
            <a:chExt cx="1811568" cy="109517"/>
          </a:xfrm>
        </p:grpSpPr>
        <p:sp>
          <p:nvSpPr>
            <p:cNvPr id="380" name="Oval 379"/>
            <p:cNvSpPr/>
            <p:nvPr/>
          </p:nvSpPr>
          <p:spPr>
            <a:xfrm>
              <a:off x="775064" y="1872343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1" name="Oval 380"/>
            <p:cNvSpPr/>
            <p:nvPr/>
          </p:nvSpPr>
          <p:spPr>
            <a:xfrm>
              <a:off x="897800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2" name="Oval 381"/>
            <p:cNvSpPr/>
            <p:nvPr/>
          </p:nvSpPr>
          <p:spPr>
            <a:xfrm>
              <a:off x="1020536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3" name="Oval 382"/>
            <p:cNvSpPr/>
            <p:nvPr/>
          </p:nvSpPr>
          <p:spPr>
            <a:xfrm>
              <a:off x="1143272" y="1872343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4" name="Oval 383"/>
            <p:cNvSpPr/>
            <p:nvPr/>
          </p:nvSpPr>
          <p:spPr>
            <a:xfrm>
              <a:off x="1266008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5" name="Oval 384"/>
            <p:cNvSpPr/>
            <p:nvPr/>
          </p:nvSpPr>
          <p:spPr>
            <a:xfrm>
              <a:off x="1388744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6" name="Oval 385"/>
            <p:cNvSpPr/>
            <p:nvPr/>
          </p:nvSpPr>
          <p:spPr>
            <a:xfrm>
              <a:off x="1496744" y="1872343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7" name="Oval 386"/>
            <p:cNvSpPr/>
            <p:nvPr/>
          </p:nvSpPr>
          <p:spPr>
            <a:xfrm>
              <a:off x="1619480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8" name="Oval 387"/>
            <p:cNvSpPr/>
            <p:nvPr/>
          </p:nvSpPr>
          <p:spPr>
            <a:xfrm>
              <a:off x="1742216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9" name="Oval 388"/>
            <p:cNvSpPr/>
            <p:nvPr/>
          </p:nvSpPr>
          <p:spPr>
            <a:xfrm>
              <a:off x="1864952" y="1872343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0" name="Oval 389"/>
            <p:cNvSpPr/>
            <p:nvPr/>
          </p:nvSpPr>
          <p:spPr>
            <a:xfrm>
              <a:off x="1987688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1" name="Oval 390"/>
            <p:cNvSpPr/>
            <p:nvPr/>
          </p:nvSpPr>
          <p:spPr>
            <a:xfrm>
              <a:off x="2110424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2" name="Oval 391"/>
            <p:cNvSpPr/>
            <p:nvPr/>
          </p:nvSpPr>
          <p:spPr>
            <a:xfrm>
              <a:off x="2233160" y="1872343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3" name="Oval 392"/>
            <p:cNvSpPr/>
            <p:nvPr/>
          </p:nvSpPr>
          <p:spPr>
            <a:xfrm>
              <a:off x="2355896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4" name="Oval 393"/>
            <p:cNvSpPr/>
            <p:nvPr/>
          </p:nvSpPr>
          <p:spPr>
            <a:xfrm>
              <a:off x="2478632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95" name="Group 394"/>
          <p:cNvGrpSpPr/>
          <p:nvPr/>
        </p:nvGrpSpPr>
        <p:grpSpPr>
          <a:xfrm>
            <a:off x="579099" y="2184846"/>
            <a:ext cx="1688832" cy="109517"/>
            <a:chOff x="775064" y="1870826"/>
            <a:chExt cx="1688832" cy="109517"/>
          </a:xfrm>
        </p:grpSpPr>
        <p:sp>
          <p:nvSpPr>
            <p:cNvPr id="396" name="Oval 395"/>
            <p:cNvSpPr/>
            <p:nvPr/>
          </p:nvSpPr>
          <p:spPr>
            <a:xfrm>
              <a:off x="775064" y="1872343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7" name="Oval 396"/>
            <p:cNvSpPr/>
            <p:nvPr/>
          </p:nvSpPr>
          <p:spPr>
            <a:xfrm>
              <a:off x="897800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8" name="Oval 397"/>
            <p:cNvSpPr/>
            <p:nvPr/>
          </p:nvSpPr>
          <p:spPr>
            <a:xfrm>
              <a:off x="1020536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9" name="Oval 398"/>
            <p:cNvSpPr/>
            <p:nvPr/>
          </p:nvSpPr>
          <p:spPr>
            <a:xfrm>
              <a:off x="1143272" y="1872343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0" name="Oval 399"/>
            <p:cNvSpPr/>
            <p:nvPr/>
          </p:nvSpPr>
          <p:spPr>
            <a:xfrm>
              <a:off x="1266008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1" name="Oval 400"/>
            <p:cNvSpPr/>
            <p:nvPr/>
          </p:nvSpPr>
          <p:spPr>
            <a:xfrm>
              <a:off x="1388744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2" name="Oval 401"/>
            <p:cNvSpPr/>
            <p:nvPr/>
          </p:nvSpPr>
          <p:spPr>
            <a:xfrm>
              <a:off x="1496744" y="1872343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3" name="Oval 402"/>
            <p:cNvSpPr/>
            <p:nvPr/>
          </p:nvSpPr>
          <p:spPr>
            <a:xfrm>
              <a:off x="1619480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4" name="Oval 403"/>
            <p:cNvSpPr/>
            <p:nvPr/>
          </p:nvSpPr>
          <p:spPr>
            <a:xfrm>
              <a:off x="1742216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5" name="Oval 404"/>
            <p:cNvSpPr/>
            <p:nvPr/>
          </p:nvSpPr>
          <p:spPr>
            <a:xfrm>
              <a:off x="1864952" y="1872343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6" name="Oval 405"/>
            <p:cNvSpPr/>
            <p:nvPr/>
          </p:nvSpPr>
          <p:spPr>
            <a:xfrm>
              <a:off x="1987688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7" name="Oval 406"/>
            <p:cNvSpPr/>
            <p:nvPr/>
          </p:nvSpPr>
          <p:spPr>
            <a:xfrm>
              <a:off x="2110424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8" name="Oval 407"/>
            <p:cNvSpPr/>
            <p:nvPr/>
          </p:nvSpPr>
          <p:spPr>
            <a:xfrm>
              <a:off x="2233160" y="1872343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9" name="Oval 408"/>
            <p:cNvSpPr/>
            <p:nvPr/>
          </p:nvSpPr>
          <p:spPr>
            <a:xfrm>
              <a:off x="2355896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10" name="Group 409"/>
          <p:cNvGrpSpPr/>
          <p:nvPr/>
        </p:nvGrpSpPr>
        <p:grpSpPr>
          <a:xfrm>
            <a:off x="517731" y="2287403"/>
            <a:ext cx="1811568" cy="109517"/>
            <a:chOff x="775064" y="1870826"/>
            <a:chExt cx="1811568" cy="109517"/>
          </a:xfrm>
        </p:grpSpPr>
        <p:sp>
          <p:nvSpPr>
            <p:cNvPr id="411" name="Oval 410"/>
            <p:cNvSpPr/>
            <p:nvPr/>
          </p:nvSpPr>
          <p:spPr>
            <a:xfrm>
              <a:off x="775064" y="1872343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12" name="Oval 411"/>
            <p:cNvSpPr/>
            <p:nvPr/>
          </p:nvSpPr>
          <p:spPr>
            <a:xfrm>
              <a:off x="897800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13" name="Oval 412"/>
            <p:cNvSpPr/>
            <p:nvPr/>
          </p:nvSpPr>
          <p:spPr>
            <a:xfrm>
              <a:off x="1020536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14" name="Oval 413"/>
            <p:cNvSpPr/>
            <p:nvPr/>
          </p:nvSpPr>
          <p:spPr>
            <a:xfrm>
              <a:off x="1143272" y="1872343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15" name="Oval 414"/>
            <p:cNvSpPr/>
            <p:nvPr/>
          </p:nvSpPr>
          <p:spPr>
            <a:xfrm>
              <a:off x="1266008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16" name="Oval 415"/>
            <p:cNvSpPr/>
            <p:nvPr/>
          </p:nvSpPr>
          <p:spPr>
            <a:xfrm>
              <a:off x="1388744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17" name="Oval 416"/>
            <p:cNvSpPr/>
            <p:nvPr/>
          </p:nvSpPr>
          <p:spPr>
            <a:xfrm>
              <a:off x="1496744" y="1872343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18" name="Oval 417"/>
            <p:cNvSpPr/>
            <p:nvPr/>
          </p:nvSpPr>
          <p:spPr>
            <a:xfrm>
              <a:off x="1619480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19" name="Oval 418"/>
            <p:cNvSpPr/>
            <p:nvPr/>
          </p:nvSpPr>
          <p:spPr>
            <a:xfrm>
              <a:off x="1742216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0" name="Oval 419"/>
            <p:cNvSpPr/>
            <p:nvPr/>
          </p:nvSpPr>
          <p:spPr>
            <a:xfrm>
              <a:off x="1864952" y="1872343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1" name="Oval 420"/>
            <p:cNvSpPr/>
            <p:nvPr/>
          </p:nvSpPr>
          <p:spPr>
            <a:xfrm>
              <a:off x="1987688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2" name="Oval 421"/>
            <p:cNvSpPr/>
            <p:nvPr/>
          </p:nvSpPr>
          <p:spPr>
            <a:xfrm>
              <a:off x="2110424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3" name="Oval 422"/>
            <p:cNvSpPr/>
            <p:nvPr/>
          </p:nvSpPr>
          <p:spPr>
            <a:xfrm>
              <a:off x="2233160" y="1872343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4" name="Oval 423"/>
            <p:cNvSpPr/>
            <p:nvPr/>
          </p:nvSpPr>
          <p:spPr>
            <a:xfrm>
              <a:off x="2355896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5" name="Oval 424"/>
            <p:cNvSpPr/>
            <p:nvPr/>
          </p:nvSpPr>
          <p:spPr>
            <a:xfrm>
              <a:off x="2478632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26" name="Group 425"/>
          <p:cNvGrpSpPr/>
          <p:nvPr/>
        </p:nvGrpSpPr>
        <p:grpSpPr>
          <a:xfrm>
            <a:off x="579099" y="2392994"/>
            <a:ext cx="1688832" cy="109517"/>
            <a:chOff x="775064" y="1870826"/>
            <a:chExt cx="1688832" cy="109517"/>
          </a:xfrm>
        </p:grpSpPr>
        <p:sp>
          <p:nvSpPr>
            <p:cNvPr id="427" name="Oval 426"/>
            <p:cNvSpPr/>
            <p:nvPr/>
          </p:nvSpPr>
          <p:spPr>
            <a:xfrm>
              <a:off x="775064" y="1872343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8" name="Oval 427"/>
            <p:cNvSpPr/>
            <p:nvPr/>
          </p:nvSpPr>
          <p:spPr>
            <a:xfrm>
              <a:off x="897800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9" name="Oval 428"/>
            <p:cNvSpPr/>
            <p:nvPr/>
          </p:nvSpPr>
          <p:spPr>
            <a:xfrm>
              <a:off x="1020536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30" name="Oval 429"/>
            <p:cNvSpPr/>
            <p:nvPr/>
          </p:nvSpPr>
          <p:spPr>
            <a:xfrm>
              <a:off x="1143272" y="1872343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31" name="Oval 430"/>
            <p:cNvSpPr/>
            <p:nvPr/>
          </p:nvSpPr>
          <p:spPr>
            <a:xfrm>
              <a:off x="1266008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32" name="Oval 431"/>
            <p:cNvSpPr/>
            <p:nvPr/>
          </p:nvSpPr>
          <p:spPr>
            <a:xfrm>
              <a:off x="1388744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33" name="Oval 432"/>
            <p:cNvSpPr/>
            <p:nvPr/>
          </p:nvSpPr>
          <p:spPr>
            <a:xfrm>
              <a:off x="1496744" y="1872343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34" name="Oval 433"/>
            <p:cNvSpPr/>
            <p:nvPr/>
          </p:nvSpPr>
          <p:spPr>
            <a:xfrm>
              <a:off x="1619480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35" name="Oval 434"/>
            <p:cNvSpPr/>
            <p:nvPr/>
          </p:nvSpPr>
          <p:spPr>
            <a:xfrm>
              <a:off x="1742216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36" name="Oval 435"/>
            <p:cNvSpPr/>
            <p:nvPr/>
          </p:nvSpPr>
          <p:spPr>
            <a:xfrm>
              <a:off x="1864952" y="1872343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37" name="Oval 436"/>
            <p:cNvSpPr/>
            <p:nvPr/>
          </p:nvSpPr>
          <p:spPr>
            <a:xfrm>
              <a:off x="1987688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38" name="Oval 437"/>
            <p:cNvSpPr/>
            <p:nvPr/>
          </p:nvSpPr>
          <p:spPr>
            <a:xfrm>
              <a:off x="2110424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39" name="Oval 438"/>
            <p:cNvSpPr/>
            <p:nvPr/>
          </p:nvSpPr>
          <p:spPr>
            <a:xfrm>
              <a:off x="2233160" y="1872343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40" name="Oval 439"/>
            <p:cNvSpPr/>
            <p:nvPr/>
          </p:nvSpPr>
          <p:spPr>
            <a:xfrm>
              <a:off x="2355896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41" name="Group 440"/>
          <p:cNvGrpSpPr/>
          <p:nvPr/>
        </p:nvGrpSpPr>
        <p:grpSpPr>
          <a:xfrm>
            <a:off x="517731" y="2499789"/>
            <a:ext cx="1811568" cy="109517"/>
            <a:chOff x="775064" y="1870826"/>
            <a:chExt cx="1811568" cy="109517"/>
          </a:xfrm>
        </p:grpSpPr>
        <p:sp>
          <p:nvSpPr>
            <p:cNvPr id="442" name="Oval 441"/>
            <p:cNvSpPr/>
            <p:nvPr/>
          </p:nvSpPr>
          <p:spPr>
            <a:xfrm>
              <a:off x="775064" y="1872343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43" name="Oval 442"/>
            <p:cNvSpPr/>
            <p:nvPr/>
          </p:nvSpPr>
          <p:spPr>
            <a:xfrm>
              <a:off x="897800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44" name="Oval 443"/>
            <p:cNvSpPr/>
            <p:nvPr/>
          </p:nvSpPr>
          <p:spPr>
            <a:xfrm>
              <a:off x="1020536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45" name="Oval 444"/>
            <p:cNvSpPr/>
            <p:nvPr/>
          </p:nvSpPr>
          <p:spPr>
            <a:xfrm>
              <a:off x="1143272" y="1872343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46" name="Oval 445"/>
            <p:cNvSpPr/>
            <p:nvPr/>
          </p:nvSpPr>
          <p:spPr>
            <a:xfrm>
              <a:off x="1266008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47" name="Oval 446"/>
            <p:cNvSpPr/>
            <p:nvPr/>
          </p:nvSpPr>
          <p:spPr>
            <a:xfrm>
              <a:off x="1388744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48" name="Oval 447"/>
            <p:cNvSpPr/>
            <p:nvPr/>
          </p:nvSpPr>
          <p:spPr>
            <a:xfrm>
              <a:off x="1496744" y="1872343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49" name="Oval 448"/>
            <p:cNvSpPr/>
            <p:nvPr/>
          </p:nvSpPr>
          <p:spPr>
            <a:xfrm>
              <a:off x="1619480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0" name="Oval 449"/>
            <p:cNvSpPr/>
            <p:nvPr/>
          </p:nvSpPr>
          <p:spPr>
            <a:xfrm>
              <a:off x="1742216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1" name="Oval 450"/>
            <p:cNvSpPr/>
            <p:nvPr/>
          </p:nvSpPr>
          <p:spPr>
            <a:xfrm>
              <a:off x="1864952" y="1872343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2" name="Oval 451"/>
            <p:cNvSpPr/>
            <p:nvPr/>
          </p:nvSpPr>
          <p:spPr>
            <a:xfrm>
              <a:off x="1987688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3" name="Oval 452"/>
            <p:cNvSpPr/>
            <p:nvPr/>
          </p:nvSpPr>
          <p:spPr>
            <a:xfrm>
              <a:off x="2110424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4" name="Oval 453"/>
            <p:cNvSpPr/>
            <p:nvPr/>
          </p:nvSpPr>
          <p:spPr>
            <a:xfrm>
              <a:off x="2233160" y="1872343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5" name="Oval 454"/>
            <p:cNvSpPr/>
            <p:nvPr/>
          </p:nvSpPr>
          <p:spPr>
            <a:xfrm>
              <a:off x="2355896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6" name="Oval 455"/>
            <p:cNvSpPr/>
            <p:nvPr/>
          </p:nvSpPr>
          <p:spPr>
            <a:xfrm>
              <a:off x="2478632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57" name="Group 456"/>
          <p:cNvGrpSpPr/>
          <p:nvPr/>
        </p:nvGrpSpPr>
        <p:grpSpPr>
          <a:xfrm>
            <a:off x="579099" y="2605380"/>
            <a:ext cx="1688832" cy="109517"/>
            <a:chOff x="775064" y="1870826"/>
            <a:chExt cx="1688832" cy="109517"/>
          </a:xfrm>
        </p:grpSpPr>
        <p:sp>
          <p:nvSpPr>
            <p:cNvPr id="458" name="Oval 457"/>
            <p:cNvSpPr/>
            <p:nvPr/>
          </p:nvSpPr>
          <p:spPr>
            <a:xfrm>
              <a:off x="775064" y="1872343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9" name="Oval 458"/>
            <p:cNvSpPr/>
            <p:nvPr/>
          </p:nvSpPr>
          <p:spPr>
            <a:xfrm>
              <a:off x="897800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60" name="Oval 459"/>
            <p:cNvSpPr/>
            <p:nvPr/>
          </p:nvSpPr>
          <p:spPr>
            <a:xfrm>
              <a:off x="1020536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61" name="Oval 460"/>
            <p:cNvSpPr/>
            <p:nvPr/>
          </p:nvSpPr>
          <p:spPr>
            <a:xfrm>
              <a:off x="1143272" y="1872343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62" name="Oval 461"/>
            <p:cNvSpPr/>
            <p:nvPr/>
          </p:nvSpPr>
          <p:spPr>
            <a:xfrm>
              <a:off x="1266008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63" name="Oval 462"/>
            <p:cNvSpPr/>
            <p:nvPr/>
          </p:nvSpPr>
          <p:spPr>
            <a:xfrm>
              <a:off x="1388744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64" name="Oval 463"/>
            <p:cNvSpPr/>
            <p:nvPr/>
          </p:nvSpPr>
          <p:spPr>
            <a:xfrm>
              <a:off x="1496744" y="1872343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65" name="Oval 464"/>
            <p:cNvSpPr/>
            <p:nvPr/>
          </p:nvSpPr>
          <p:spPr>
            <a:xfrm>
              <a:off x="1619480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66" name="Oval 465"/>
            <p:cNvSpPr/>
            <p:nvPr/>
          </p:nvSpPr>
          <p:spPr>
            <a:xfrm>
              <a:off x="1742216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67" name="Oval 466"/>
            <p:cNvSpPr/>
            <p:nvPr/>
          </p:nvSpPr>
          <p:spPr>
            <a:xfrm>
              <a:off x="1864952" y="1872343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68" name="Oval 467"/>
            <p:cNvSpPr/>
            <p:nvPr/>
          </p:nvSpPr>
          <p:spPr>
            <a:xfrm>
              <a:off x="1987688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69" name="Oval 468"/>
            <p:cNvSpPr/>
            <p:nvPr/>
          </p:nvSpPr>
          <p:spPr>
            <a:xfrm>
              <a:off x="2110424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0" name="Oval 469"/>
            <p:cNvSpPr/>
            <p:nvPr/>
          </p:nvSpPr>
          <p:spPr>
            <a:xfrm>
              <a:off x="2233160" y="1872343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1" name="Oval 470"/>
            <p:cNvSpPr/>
            <p:nvPr/>
          </p:nvSpPr>
          <p:spPr>
            <a:xfrm>
              <a:off x="2355896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472" name="Straight Connector 471"/>
          <p:cNvCxnSpPr>
            <a:endCxn id="425" idx="0"/>
          </p:cNvCxnSpPr>
          <p:nvPr/>
        </p:nvCxnSpPr>
        <p:spPr>
          <a:xfrm flipH="1">
            <a:off x="2275299" y="1901974"/>
            <a:ext cx="1081153" cy="3854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3" name="Straight Connector 472"/>
          <p:cNvCxnSpPr>
            <a:endCxn id="425" idx="4"/>
          </p:cNvCxnSpPr>
          <p:nvPr/>
        </p:nvCxnSpPr>
        <p:spPr>
          <a:xfrm flipH="1" flipV="1">
            <a:off x="2275299" y="2395403"/>
            <a:ext cx="1054483" cy="5009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4" name="Group 473"/>
          <p:cNvGrpSpPr/>
          <p:nvPr/>
        </p:nvGrpSpPr>
        <p:grpSpPr>
          <a:xfrm>
            <a:off x="3009969" y="1862989"/>
            <a:ext cx="1080000" cy="1080000"/>
            <a:chOff x="3289484" y="1639930"/>
            <a:chExt cx="1080000" cy="1080000"/>
          </a:xfrm>
        </p:grpSpPr>
        <p:sp>
          <p:nvSpPr>
            <p:cNvPr id="475" name="Oval 474"/>
            <p:cNvSpPr>
              <a:spLocks noChangeAspect="1"/>
            </p:cNvSpPr>
            <p:nvPr/>
          </p:nvSpPr>
          <p:spPr>
            <a:xfrm>
              <a:off x="3289484" y="1639930"/>
              <a:ext cx="1080000" cy="1080000"/>
            </a:xfrm>
            <a:prstGeom prst="ellipse">
              <a:avLst/>
            </a:prstGeom>
            <a:noFill/>
            <a:ln w="9525" cap="rnd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6" name="Oval 475"/>
            <p:cNvSpPr>
              <a:spLocks noChangeAspect="1"/>
            </p:cNvSpPr>
            <p:nvPr/>
          </p:nvSpPr>
          <p:spPr>
            <a:xfrm>
              <a:off x="3323439" y="1675930"/>
              <a:ext cx="1008000" cy="1008000"/>
            </a:xfrm>
            <a:prstGeom prst="ellipse">
              <a:avLst/>
            </a:prstGeom>
            <a:noFill/>
            <a:ln w="9525" cap="rnd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7" name="Freeform 476"/>
            <p:cNvSpPr/>
            <p:nvPr/>
          </p:nvSpPr>
          <p:spPr>
            <a:xfrm>
              <a:off x="3386412" y="1741780"/>
              <a:ext cx="512445" cy="392488"/>
            </a:xfrm>
            <a:custGeom>
              <a:avLst/>
              <a:gdLst>
                <a:gd name="connsiteX0" fmla="*/ 156210 w 512445"/>
                <a:gd name="connsiteY0" fmla="*/ 20955 h 392488"/>
                <a:gd name="connsiteX1" fmla="*/ 156210 w 512445"/>
                <a:gd name="connsiteY1" fmla="*/ 20955 h 392488"/>
                <a:gd name="connsiteX2" fmla="*/ 146685 w 512445"/>
                <a:gd name="connsiteY2" fmla="*/ 34290 h 392488"/>
                <a:gd name="connsiteX3" fmla="*/ 140970 w 512445"/>
                <a:gd name="connsiteY3" fmla="*/ 38100 h 392488"/>
                <a:gd name="connsiteX4" fmla="*/ 131445 w 512445"/>
                <a:gd name="connsiteY4" fmla="*/ 45720 h 392488"/>
                <a:gd name="connsiteX5" fmla="*/ 127635 w 512445"/>
                <a:gd name="connsiteY5" fmla="*/ 51435 h 392488"/>
                <a:gd name="connsiteX6" fmla="*/ 121920 w 512445"/>
                <a:gd name="connsiteY6" fmla="*/ 53340 h 392488"/>
                <a:gd name="connsiteX7" fmla="*/ 116205 w 512445"/>
                <a:gd name="connsiteY7" fmla="*/ 57150 h 392488"/>
                <a:gd name="connsiteX8" fmla="*/ 100965 w 512445"/>
                <a:gd name="connsiteY8" fmla="*/ 70485 h 392488"/>
                <a:gd name="connsiteX9" fmla="*/ 95250 w 512445"/>
                <a:gd name="connsiteY9" fmla="*/ 74295 h 392488"/>
                <a:gd name="connsiteX10" fmla="*/ 81915 w 512445"/>
                <a:gd name="connsiteY10" fmla="*/ 91440 h 392488"/>
                <a:gd name="connsiteX11" fmla="*/ 78105 w 512445"/>
                <a:gd name="connsiteY11" fmla="*/ 97155 h 392488"/>
                <a:gd name="connsiteX12" fmla="*/ 76200 w 512445"/>
                <a:gd name="connsiteY12" fmla="*/ 102870 h 392488"/>
                <a:gd name="connsiteX13" fmla="*/ 70485 w 512445"/>
                <a:gd name="connsiteY13" fmla="*/ 106680 h 392488"/>
                <a:gd name="connsiteX14" fmla="*/ 68580 w 512445"/>
                <a:gd name="connsiteY14" fmla="*/ 112395 h 392488"/>
                <a:gd name="connsiteX15" fmla="*/ 59055 w 512445"/>
                <a:gd name="connsiteY15" fmla="*/ 123825 h 392488"/>
                <a:gd name="connsiteX16" fmla="*/ 53340 w 512445"/>
                <a:gd name="connsiteY16" fmla="*/ 127635 h 392488"/>
                <a:gd name="connsiteX17" fmla="*/ 43815 w 512445"/>
                <a:gd name="connsiteY17" fmla="*/ 137160 h 392488"/>
                <a:gd name="connsiteX18" fmla="*/ 34290 w 512445"/>
                <a:gd name="connsiteY18" fmla="*/ 146685 h 392488"/>
                <a:gd name="connsiteX19" fmla="*/ 26670 w 512445"/>
                <a:gd name="connsiteY19" fmla="*/ 158115 h 392488"/>
                <a:gd name="connsiteX20" fmla="*/ 20955 w 512445"/>
                <a:gd name="connsiteY20" fmla="*/ 163830 h 392488"/>
                <a:gd name="connsiteX21" fmla="*/ 7620 w 512445"/>
                <a:gd name="connsiteY21" fmla="*/ 179070 h 392488"/>
                <a:gd name="connsiteX22" fmla="*/ 5715 w 512445"/>
                <a:gd name="connsiteY22" fmla="*/ 184785 h 392488"/>
                <a:gd name="connsiteX23" fmla="*/ 1905 w 512445"/>
                <a:gd name="connsiteY23" fmla="*/ 190500 h 392488"/>
                <a:gd name="connsiteX24" fmla="*/ 0 w 512445"/>
                <a:gd name="connsiteY24" fmla="*/ 198120 h 392488"/>
                <a:gd name="connsiteX25" fmla="*/ 13335 w 512445"/>
                <a:gd name="connsiteY25" fmla="*/ 211455 h 392488"/>
                <a:gd name="connsiteX26" fmla="*/ 19050 w 512445"/>
                <a:gd name="connsiteY26" fmla="*/ 215265 h 392488"/>
                <a:gd name="connsiteX27" fmla="*/ 24765 w 512445"/>
                <a:gd name="connsiteY27" fmla="*/ 219075 h 392488"/>
                <a:gd name="connsiteX28" fmla="*/ 51435 w 512445"/>
                <a:gd name="connsiteY28" fmla="*/ 226695 h 392488"/>
                <a:gd name="connsiteX29" fmla="*/ 70485 w 512445"/>
                <a:gd name="connsiteY29" fmla="*/ 232410 h 392488"/>
                <a:gd name="connsiteX30" fmla="*/ 76200 w 512445"/>
                <a:gd name="connsiteY30" fmla="*/ 236220 h 392488"/>
                <a:gd name="connsiteX31" fmla="*/ 85725 w 512445"/>
                <a:gd name="connsiteY31" fmla="*/ 253365 h 392488"/>
                <a:gd name="connsiteX32" fmla="*/ 87630 w 512445"/>
                <a:gd name="connsiteY32" fmla="*/ 289560 h 392488"/>
                <a:gd name="connsiteX33" fmla="*/ 89535 w 512445"/>
                <a:gd name="connsiteY33" fmla="*/ 295275 h 392488"/>
                <a:gd name="connsiteX34" fmla="*/ 95250 w 512445"/>
                <a:gd name="connsiteY34" fmla="*/ 299085 h 392488"/>
                <a:gd name="connsiteX35" fmla="*/ 104775 w 512445"/>
                <a:gd name="connsiteY35" fmla="*/ 306705 h 392488"/>
                <a:gd name="connsiteX36" fmla="*/ 116205 w 512445"/>
                <a:gd name="connsiteY36" fmla="*/ 314325 h 392488"/>
                <a:gd name="connsiteX37" fmla="*/ 177165 w 512445"/>
                <a:gd name="connsiteY37" fmla="*/ 320040 h 392488"/>
                <a:gd name="connsiteX38" fmla="*/ 200025 w 512445"/>
                <a:gd name="connsiteY38" fmla="*/ 323850 h 392488"/>
                <a:gd name="connsiteX39" fmla="*/ 207645 w 512445"/>
                <a:gd name="connsiteY39" fmla="*/ 327660 h 392488"/>
                <a:gd name="connsiteX40" fmla="*/ 211455 w 512445"/>
                <a:gd name="connsiteY40" fmla="*/ 333375 h 392488"/>
                <a:gd name="connsiteX41" fmla="*/ 222885 w 512445"/>
                <a:gd name="connsiteY41" fmla="*/ 337185 h 392488"/>
                <a:gd name="connsiteX42" fmla="*/ 226695 w 512445"/>
                <a:gd name="connsiteY42" fmla="*/ 371475 h 392488"/>
                <a:gd name="connsiteX43" fmla="*/ 228600 w 512445"/>
                <a:gd name="connsiteY43" fmla="*/ 377190 h 392488"/>
                <a:gd name="connsiteX44" fmla="*/ 232410 w 512445"/>
                <a:gd name="connsiteY44" fmla="*/ 382905 h 392488"/>
                <a:gd name="connsiteX45" fmla="*/ 238125 w 512445"/>
                <a:gd name="connsiteY45" fmla="*/ 384810 h 392488"/>
                <a:gd name="connsiteX46" fmla="*/ 245745 w 512445"/>
                <a:gd name="connsiteY46" fmla="*/ 388620 h 392488"/>
                <a:gd name="connsiteX47" fmla="*/ 259080 w 512445"/>
                <a:gd name="connsiteY47" fmla="*/ 392430 h 392488"/>
                <a:gd name="connsiteX48" fmla="*/ 348615 w 512445"/>
                <a:gd name="connsiteY48" fmla="*/ 388620 h 392488"/>
                <a:gd name="connsiteX49" fmla="*/ 354330 w 512445"/>
                <a:gd name="connsiteY49" fmla="*/ 386715 h 392488"/>
                <a:gd name="connsiteX50" fmla="*/ 361950 w 512445"/>
                <a:gd name="connsiteY50" fmla="*/ 384810 h 392488"/>
                <a:gd name="connsiteX51" fmla="*/ 367665 w 512445"/>
                <a:gd name="connsiteY51" fmla="*/ 379095 h 392488"/>
                <a:gd name="connsiteX52" fmla="*/ 371475 w 512445"/>
                <a:gd name="connsiteY52" fmla="*/ 367665 h 392488"/>
                <a:gd name="connsiteX53" fmla="*/ 369570 w 512445"/>
                <a:gd name="connsiteY53" fmla="*/ 339090 h 392488"/>
                <a:gd name="connsiteX54" fmla="*/ 363855 w 512445"/>
                <a:gd name="connsiteY54" fmla="*/ 327660 h 392488"/>
                <a:gd name="connsiteX55" fmla="*/ 358140 w 512445"/>
                <a:gd name="connsiteY55" fmla="*/ 314325 h 392488"/>
                <a:gd name="connsiteX56" fmla="*/ 354330 w 512445"/>
                <a:gd name="connsiteY56" fmla="*/ 308610 h 392488"/>
                <a:gd name="connsiteX57" fmla="*/ 356235 w 512445"/>
                <a:gd name="connsiteY57" fmla="*/ 299085 h 392488"/>
                <a:gd name="connsiteX58" fmla="*/ 361950 w 512445"/>
                <a:gd name="connsiteY58" fmla="*/ 295275 h 392488"/>
                <a:gd name="connsiteX59" fmla="*/ 369570 w 512445"/>
                <a:gd name="connsiteY59" fmla="*/ 293370 h 392488"/>
                <a:gd name="connsiteX60" fmla="*/ 398145 w 512445"/>
                <a:gd name="connsiteY60" fmla="*/ 287655 h 392488"/>
                <a:gd name="connsiteX61" fmla="*/ 411480 w 512445"/>
                <a:gd name="connsiteY61" fmla="*/ 285750 h 392488"/>
                <a:gd name="connsiteX62" fmla="*/ 419100 w 512445"/>
                <a:gd name="connsiteY62" fmla="*/ 283845 h 392488"/>
                <a:gd name="connsiteX63" fmla="*/ 434340 w 512445"/>
                <a:gd name="connsiteY63" fmla="*/ 281940 h 392488"/>
                <a:gd name="connsiteX64" fmla="*/ 447675 w 512445"/>
                <a:gd name="connsiteY64" fmla="*/ 278130 h 392488"/>
                <a:gd name="connsiteX65" fmla="*/ 459105 w 512445"/>
                <a:gd name="connsiteY65" fmla="*/ 276225 h 392488"/>
                <a:gd name="connsiteX66" fmla="*/ 464820 w 512445"/>
                <a:gd name="connsiteY66" fmla="*/ 274320 h 392488"/>
                <a:gd name="connsiteX67" fmla="*/ 485775 w 512445"/>
                <a:gd name="connsiteY67" fmla="*/ 272415 h 392488"/>
                <a:gd name="connsiteX68" fmla="*/ 497205 w 512445"/>
                <a:gd name="connsiteY68" fmla="*/ 268605 h 392488"/>
                <a:gd name="connsiteX69" fmla="*/ 508635 w 512445"/>
                <a:gd name="connsiteY69" fmla="*/ 260985 h 392488"/>
                <a:gd name="connsiteX70" fmla="*/ 510540 w 512445"/>
                <a:gd name="connsiteY70" fmla="*/ 253365 h 392488"/>
                <a:gd name="connsiteX71" fmla="*/ 512445 w 512445"/>
                <a:gd name="connsiteY71" fmla="*/ 247650 h 392488"/>
                <a:gd name="connsiteX72" fmla="*/ 510540 w 512445"/>
                <a:gd name="connsiteY72" fmla="*/ 205740 h 392488"/>
                <a:gd name="connsiteX73" fmla="*/ 506730 w 512445"/>
                <a:gd name="connsiteY73" fmla="*/ 200025 h 392488"/>
                <a:gd name="connsiteX74" fmla="*/ 499110 w 512445"/>
                <a:gd name="connsiteY74" fmla="*/ 186690 h 392488"/>
                <a:gd name="connsiteX75" fmla="*/ 493395 w 512445"/>
                <a:gd name="connsiteY75" fmla="*/ 180975 h 392488"/>
                <a:gd name="connsiteX76" fmla="*/ 485775 w 512445"/>
                <a:gd name="connsiteY76" fmla="*/ 179070 h 392488"/>
                <a:gd name="connsiteX77" fmla="*/ 472440 w 512445"/>
                <a:gd name="connsiteY77" fmla="*/ 171450 h 392488"/>
                <a:gd name="connsiteX78" fmla="*/ 461010 w 512445"/>
                <a:gd name="connsiteY78" fmla="*/ 167640 h 392488"/>
                <a:gd name="connsiteX79" fmla="*/ 440055 w 512445"/>
                <a:gd name="connsiteY79" fmla="*/ 160020 h 392488"/>
                <a:gd name="connsiteX80" fmla="*/ 396240 w 512445"/>
                <a:gd name="connsiteY80" fmla="*/ 156210 h 392488"/>
                <a:gd name="connsiteX81" fmla="*/ 386715 w 512445"/>
                <a:gd name="connsiteY81" fmla="*/ 142875 h 392488"/>
                <a:gd name="connsiteX82" fmla="*/ 388620 w 512445"/>
                <a:gd name="connsiteY82" fmla="*/ 100965 h 392488"/>
                <a:gd name="connsiteX83" fmla="*/ 390525 w 512445"/>
                <a:gd name="connsiteY83" fmla="*/ 93345 h 392488"/>
                <a:gd name="connsiteX84" fmla="*/ 392430 w 512445"/>
                <a:gd name="connsiteY84" fmla="*/ 81915 h 392488"/>
                <a:gd name="connsiteX85" fmla="*/ 390525 w 512445"/>
                <a:gd name="connsiteY85" fmla="*/ 53340 h 392488"/>
                <a:gd name="connsiteX86" fmla="*/ 377190 w 512445"/>
                <a:gd name="connsiteY86" fmla="*/ 38100 h 392488"/>
                <a:gd name="connsiteX87" fmla="*/ 369570 w 512445"/>
                <a:gd name="connsiteY87" fmla="*/ 32385 h 392488"/>
                <a:gd name="connsiteX88" fmla="*/ 363855 w 512445"/>
                <a:gd name="connsiteY88" fmla="*/ 30480 h 392488"/>
                <a:gd name="connsiteX89" fmla="*/ 358140 w 512445"/>
                <a:gd name="connsiteY89" fmla="*/ 26670 h 392488"/>
                <a:gd name="connsiteX90" fmla="*/ 352425 w 512445"/>
                <a:gd name="connsiteY90" fmla="*/ 24765 h 392488"/>
                <a:gd name="connsiteX91" fmla="*/ 344805 w 512445"/>
                <a:gd name="connsiteY91" fmla="*/ 20955 h 392488"/>
                <a:gd name="connsiteX92" fmla="*/ 329565 w 512445"/>
                <a:gd name="connsiteY92" fmla="*/ 19050 h 392488"/>
                <a:gd name="connsiteX93" fmla="*/ 316230 w 512445"/>
                <a:gd name="connsiteY93" fmla="*/ 15240 h 392488"/>
                <a:gd name="connsiteX94" fmla="*/ 259080 w 512445"/>
                <a:gd name="connsiteY94" fmla="*/ 15240 h 392488"/>
                <a:gd name="connsiteX95" fmla="*/ 236220 w 512445"/>
                <a:gd name="connsiteY95" fmla="*/ 3810 h 392488"/>
                <a:gd name="connsiteX96" fmla="*/ 224790 w 512445"/>
                <a:gd name="connsiteY96" fmla="*/ 0 h 392488"/>
                <a:gd name="connsiteX97" fmla="*/ 194310 w 512445"/>
                <a:gd name="connsiteY97" fmla="*/ 1905 h 392488"/>
                <a:gd name="connsiteX98" fmla="*/ 188595 w 512445"/>
                <a:gd name="connsiteY98" fmla="*/ 3810 h 392488"/>
                <a:gd name="connsiteX99" fmla="*/ 184785 w 512445"/>
                <a:gd name="connsiteY99" fmla="*/ 9525 h 392488"/>
                <a:gd name="connsiteX100" fmla="*/ 156210 w 512445"/>
                <a:gd name="connsiteY100" fmla="*/ 20955 h 392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512445" h="392488">
                  <a:moveTo>
                    <a:pt x="156210" y="20955"/>
                  </a:moveTo>
                  <a:lnTo>
                    <a:pt x="156210" y="20955"/>
                  </a:lnTo>
                  <a:cubicBezTo>
                    <a:pt x="153035" y="25400"/>
                    <a:pt x="150314" y="30207"/>
                    <a:pt x="146685" y="34290"/>
                  </a:cubicBezTo>
                  <a:cubicBezTo>
                    <a:pt x="145164" y="36001"/>
                    <a:pt x="142589" y="36481"/>
                    <a:pt x="140970" y="38100"/>
                  </a:cubicBezTo>
                  <a:cubicBezTo>
                    <a:pt x="132353" y="46717"/>
                    <a:pt x="142571" y="42011"/>
                    <a:pt x="131445" y="45720"/>
                  </a:cubicBezTo>
                  <a:cubicBezTo>
                    <a:pt x="130175" y="47625"/>
                    <a:pt x="129423" y="50005"/>
                    <a:pt x="127635" y="51435"/>
                  </a:cubicBezTo>
                  <a:cubicBezTo>
                    <a:pt x="126067" y="52689"/>
                    <a:pt x="123716" y="52442"/>
                    <a:pt x="121920" y="53340"/>
                  </a:cubicBezTo>
                  <a:cubicBezTo>
                    <a:pt x="119872" y="54364"/>
                    <a:pt x="118110" y="55880"/>
                    <a:pt x="116205" y="57150"/>
                  </a:cubicBezTo>
                  <a:cubicBezTo>
                    <a:pt x="109855" y="66675"/>
                    <a:pt x="114300" y="61595"/>
                    <a:pt x="100965" y="70485"/>
                  </a:cubicBezTo>
                  <a:lnTo>
                    <a:pt x="95250" y="74295"/>
                  </a:lnTo>
                  <a:cubicBezTo>
                    <a:pt x="75991" y="103184"/>
                    <a:pt x="96836" y="73534"/>
                    <a:pt x="81915" y="91440"/>
                  </a:cubicBezTo>
                  <a:cubicBezTo>
                    <a:pt x="80449" y="93199"/>
                    <a:pt x="79129" y="95107"/>
                    <a:pt x="78105" y="97155"/>
                  </a:cubicBezTo>
                  <a:cubicBezTo>
                    <a:pt x="77207" y="98951"/>
                    <a:pt x="77454" y="101302"/>
                    <a:pt x="76200" y="102870"/>
                  </a:cubicBezTo>
                  <a:cubicBezTo>
                    <a:pt x="74770" y="104658"/>
                    <a:pt x="72390" y="105410"/>
                    <a:pt x="70485" y="106680"/>
                  </a:cubicBezTo>
                  <a:cubicBezTo>
                    <a:pt x="69850" y="108585"/>
                    <a:pt x="69478" y="110599"/>
                    <a:pt x="68580" y="112395"/>
                  </a:cubicBezTo>
                  <a:cubicBezTo>
                    <a:pt x="66439" y="116676"/>
                    <a:pt x="62666" y="120816"/>
                    <a:pt x="59055" y="123825"/>
                  </a:cubicBezTo>
                  <a:cubicBezTo>
                    <a:pt x="57296" y="125291"/>
                    <a:pt x="55245" y="126365"/>
                    <a:pt x="53340" y="127635"/>
                  </a:cubicBezTo>
                  <a:cubicBezTo>
                    <a:pt x="43180" y="142875"/>
                    <a:pt x="56515" y="124460"/>
                    <a:pt x="43815" y="137160"/>
                  </a:cubicBezTo>
                  <a:cubicBezTo>
                    <a:pt x="31115" y="149860"/>
                    <a:pt x="49530" y="136525"/>
                    <a:pt x="34290" y="146685"/>
                  </a:cubicBezTo>
                  <a:cubicBezTo>
                    <a:pt x="31750" y="150495"/>
                    <a:pt x="29908" y="154877"/>
                    <a:pt x="26670" y="158115"/>
                  </a:cubicBezTo>
                  <a:cubicBezTo>
                    <a:pt x="24765" y="160020"/>
                    <a:pt x="22609" y="161703"/>
                    <a:pt x="20955" y="163830"/>
                  </a:cubicBezTo>
                  <a:cubicBezTo>
                    <a:pt x="8988" y="179217"/>
                    <a:pt x="18684" y="171694"/>
                    <a:pt x="7620" y="179070"/>
                  </a:cubicBezTo>
                  <a:cubicBezTo>
                    <a:pt x="6985" y="180975"/>
                    <a:pt x="6613" y="182989"/>
                    <a:pt x="5715" y="184785"/>
                  </a:cubicBezTo>
                  <a:cubicBezTo>
                    <a:pt x="4691" y="186833"/>
                    <a:pt x="2807" y="188396"/>
                    <a:pt x="1905" y="190500"/>
                  </a:cubicBezTo>
                  <a:cubicBezTo>
                    <a:pt x="874" y="192906"/>
                    <a:pt x="635" y="195580"/>
                    <a:pt x="0" y="198120"/>
                  </a:cubicBezTo>
                  <a:cubicBezTo>
                    <a:pt x="3353" y="208179"/>
                    <a:pt x="234" y="202721"/>
                    <a:pt x="13335" y="211455"/>
                  </a:cubicBezTo>
                  <a:lnTo>
                    <a:pt x="19050" y="215265"/>
                  </a:lnTo>
                  <a:cubicBezTo>
                    <a:pt x="20955" y="216535"/>
                    <a:pt x="22593" y="218351"/>
                    <a:pt x="24765" y="219075"/>
                  </a:cubicBezTo>
                  <a:cubicBezTo>
                    <a:pt x="41163" y="224541"/>
                    <a:pt x="32299" y="221911"/>
                    <a:pt x="51435" y="226695"/>
                  </a:cubicBezTo>
                  <a:cubicBezTo>
                    <a:pt x="55695" y="227760"/>
                    <a:pt x="67702" y="230555"/>
                    <a:pt x="70485" y="232410"/>
                  </a:cubicBezTo>
                  <a:lnTo>
                    <a:pt x="76200" y="236220"/>
                  </a:lnTo>
                  <a:cubicBezTo>
                    <a:pt x="84934" y="249321"/>
                    <a:pt x="82372" y="243306"/>
                    <a:pt x="85725" y="253365"/>
                  </a:cubicBezTo>
                  <a:cubicBezTo>
                    <a:pt x="86360" y="265430"/>
                    <a:pt x="86536" y="277528"/>
                    <a:pt x="87630" y="289560"/>
                  </a:cubicBezTo>
                  <a:cubicBezTo>
                    <a:pt x="87812" y="291560"/>
                    <a:pt x="88281" y="293707"/>
                    <a:pt x="89535" y="295275"/>
                  </a:cubicBezTo>
                  <a:cubicBezTo>
                    <a:pt x="90965" y="297063"/>
                    <a:pt x="93345" y="297815"/>
                    <a:pt x="95250" y="299085"/>
                  </a:cubicBezTo>
                  <a:cubicBezTo>
                    <a:pt x="102290" y="309645"/>
                    <a:pt x="95032" y="301292"/>
                    <a:pt x="104775" y="306705"/>
                  </a:cubicBezTo>
                  <a:cubicBezTo>
                    <a:pt x="108778" y="308929"/>
                    <a:pt x="111861" y="312877"/>
                    <a:pt x="116205" y="314325"/>
                  </a:cubicBezTo>
                  <a:cubicBezTo>
                    <a:pt x="143309" y="323360"/>
                    <a:pt x="123622" y="317981"/>
                    <a:pt x="177165" y="320040"/>
                  </a:cubicBezTo>
                  <a:cubicBezTo>
                    <a:pt x="180185" y="320471"/>
                    <a:pt x="195847" y="322457"/>
                    <a:pt x="200025" y="323850"/>
                  </a:cubicBezTo>
                  <a:cubicBezTo>
                    <a:pt x="202719" y="324748"/>
                    <a:pt x="205105" y="326390"/>
                    <a:pt x="207645" y="327660"/>
                  </a:cubicBezTo>
                  <a:cubicBezTo>
                    <a:pt x="208915" y="329565"/>
                    <a:pt x="209513" y="332162"/>
                    <a:pt x="211455" y="333375"/>
                  </a:cubicBezTo>
                  <a:cubicBezTo>
                    <a:pt x="214861" y="335504"/>
                    <a:pt x="222885" y="337185"/>
                    <a:pt x="222885" y="337185"/>
                  </a:cubicBezTo>
                  <a:cubicBezTo>
                    <a:pt x="224317" y="357238"/>
                    <a:pt x="222822" y="357920"/>
                    <a:pt x="226695" y="371475"/>
                  </a:cubicBezTo>
                  <a:cubicBezTo>
                    <a:pt x="227247" y="373406"/>
                    <a:pt x="227702" y="375394"/>
                    <a:pt x="228600" y="377190"/>
                  </a:cubicBezTo>
                  <a:cubicBezTo>
                    <a:pt x="229624" y="379238"/>
                    <a:pt x="230622" y="381475"/>
                    <a:pt x="232410" y="382905"/>
                  </a:cubicBezTo>
                  <a:cubicBezTo>
                    <a:pt x="233978" y="384159"/>
                    <a:pt x="236279" y="384019"/>
                    <a:pt x="238125" y="384810"/>
                  </a:cubicBezTo>
                  <a:cubicBezTo>
                    <a:pt x="240735" y="385929"/>
                    <a:pt x="243135" y="387501"/>
                    <a:pt x="245745" y="388620"/>
                  </a:cubicBezTo>
                  <a:cubicBezTo>
                    <a:pt x="249571" y="390260"/>
                    <a:pt x="255213" y="391463"/>
                    <a:pt x="259080" y="392430"/>
                  </a:cubicBezTo>
                  <a:cubicBezTo>
                    <a:pt x="268655" y="392191"/>
                    <a:pt x="322695" y="393804"/>
                    <a:pt x="348615" y="388620"/>
                  </a:cubicBezTo>
                  <a:cubicBezTo>
                    <a:pt x="350584" y="388226"/>
                    <a:pt x="352399" y="387267"/>
                    <a:pt x="354330" y="386715"/>
                  </a:cubicBezTo>
                  <a:cubicBezTo>
                    <a:pt x="356847" y="385996"/>
                    <a:pt x="359410" y="385445"/>
                    <a:pt x="361950" y="384810"/>
                  </a:cubicBezTo>
                  <a:cubicBezTo>
                    <a:pt x="363855" y="382905"/>
                    <a:pt x="366357" y="381450"/>
                    <a:pt x="367665" y="379095"/>
                  </a:cubicBezTo>
                  <a:cubicBezTo>
                    <a:pt x="369615" y="375584"/>
                    <a:pt x="371475" y="367665"/>
                    <a:pt x="371475" y="367665"/>
                  </a:cubicBezTo>
                  <a:cubicBezTo>
                    <a:pt x="370840" y="358140"/>
                    <a:pt x="370624" y="348578"/>
                    <a:pt x="369570" y="339090"/>
                  </a:cubicBezTo>
                  <a:cubicBezTo>
                    <a:pt x="368968" y="333670"/>
                    <a:pt x="366468" y="332233"/>
                    <a:pt x="363855" y="327660"/>
                  </a:cubicBezTo>
                  <a:cubicBezTo>
                    <a:pt x="347999" y="299911"/>
                    <a:pt x="368826" y="335697"/>
                    <a:pt x="358140" y="314325"/>
                  </a:cubicBezTo>
                  <a:cubicBezTo>
                    <a:pt x="357116" y="312277"/>
                    <a:pt x="355600" y="310515"/>
                    <a:pt x="354330" y="308610"/>
                  </a:cubicBezTo>
                  <a:cubicBezTo>
                    <a:pt x="354965" y="305435"/>
                    <a:pt x="354629" y="301896"/>
                    <a:pt x="356235" y="299085"/>
                  </a:cubicBezTo>
                  <a:cubicBezTo>
                    <a:pt x="357371" y="297097"/>
                    <a:pt x="359846" y="296177"/>
                    <a:pt x="361950" y="295275"/>
                  </a:cubicBezTo>
                  <a:cubicBezTo>
                    <a:pt x="364356" y="294244"/>
                    <a:pt x="367053" y="294089"/>
                    <a:pt x="369570" y="293370"/>
                  </a:cubicBezTo>
                  <a:cubicBezTo>
                    <a:pt x="387030" y="288381"/>
                    <a:pt x="356315" y="294260"/>
                    <a:pt x="398145" y="287655"/>
                  </a:cubicBezTo>
                  <a:cubicBezTo>
                    <a:pt x="402580" y="286955"/>
                    <a:pt x="407062" y="286553"/>
                    <a:pt x="411480" y="285750"/>
                  </a:cubicBezTo>
                  <a:cubicBezTo>
                    <a:pt x="414056" y="285282"/>
                    <a:pt x="416517" y="284275"/>
                    <a:pt x="419100" y="283845"/>
                  </a:cubicBezTo>
                  <a:cubicBezTo>
                    <a:pt x="424150" y="283003"/>
                    <a:pt x="429290" y="282782"/>
                    <a:pt x="434340" y="281940"/>
                  </a:cubicBezTo>
                  <a:cubicBezTo>
                    <a:pt x="450936" y="279174"/>
                    <a:pt x="434086" y="281150"/>
                    <a:pt x="447675" y="278130"/>
                  </a:cubicBezTo>
                  <a:cubicBezTo>
                    <a:pt x="451446" y="277292"/>
                    <a:pt x="455334" y="277063"/>
                    <a:pt x="459105" y="276225"/>
                  </a:cubicBezTo>
                  <a:cubicBezTo>
                    <a:pt x="461065" y="275789"/>
                    <a:pt x="462832" y="274604"/>
                    <a:pt x="464820" y="274320"/>
                  </a:cubicBezTo>
                  <a:cubicBezTo>
                    <a:pt x="471763" y="273328"/>
                    <a:pt x="478790" y="273050"/>
                    <a:pt x="485775" y="272415"/>
                  </a:cubicBezTo>
                  <a:cubicBezTo>
                    <a:pt x="489585" y="271145"/>
                    <a:pt x="493863" y="270833"/>
                    <a:pt x="497205" y="268605"/>
                  </a:cubicBezTo>
                  <a:lnTo>
                    <a:pt x="508635" y="260985"/>
                  </a:lnTo>
                  <a:cubicBezTo>
                    <a:pt x="509270" y="258445"/>
                    <a:pt x="509821" y="255882"/>
                    <a:pt x="510540" y="253365"/>
                  </a:cubicBezTo>
                  <a:cubicBezTo>
                    <a:pt x="511092" y="251434"/>
                    <a:pt x="512445" y="249658"/>
                    <a:pt x="512445" y="247650"/>
                  </a:cubicBezTo>
                  <a:cubicBezTo>
                    <a:pt x="512445" y="233666"/>
                    <a:pt x="512206" y="219625"/>
                    <a:pt x="510540" y="205740"/>
                  </a:cubicBezTo>
                  <a:cubicBezTo>
                    <a:pt x="510267" y="203467"/>
                    <a:pt x="507866" y="202013"/>
                    <a:pt x="506730" y="200025"/>
                  </a:cubicBezTo>
                  <a:cubicBezTo>
                    <a:pt x="503342" y="194096"/>
                    <a:pt x="503329" y="191753"/>
                    <a:pt x="499110" y="186690"/>
                  </a:cubicBezTo>
                  <a:cubicBezTo>
                    <a:pt x="497385" y="184620"/>
                    <a:pt x="495734" y="182312"/>
                    <a:pt x="493395" y="180975"/>
                  </a:cubicBezTo>
                  <a:cubicBezTo>
                    <a:pt x="491122" y="179676"/>
                    <a:pt x="488226" y="179989"/>
                    <a:pt x="485775" y="179070"/>
                  </a:cubicBezTo>
                  <a:cubicBezTo>
                    <a:pt x="461447" y="169947"/>
                    <a:pt x="492337" y="180293"/>
                    <a:pt x="472440" y="171450"/>
                  </a:cubicBezTo>
                  <a:cubicBezTo>
                    <a:pt x="468770" y="169819"/>
                    <a:pt x="464784" y="169012"/>
                    <a:pt x="461010" y="167640"/>
                  </a:cubicBezTo>
                  <a:cubicBezTo>
                    <a:pt x="455882" y="165775"/>
                    <a:pt x="445186" y="160875"/>
                    <a:pt x="440055" y="160020"/>
                  </a:cubicBezTo>
                  <a:cubicBezTo>
                    <a:pt x="417958" y="156337"/>
                    <a:pt x="432481" y="158342"/>
                    <a:pt x="396240" y="156210"/>
                  </a:cubicBezTo>
                  <a:cubicBezTo>
                    <a:pt x="388723" y="153704"/>
                    <a:pt x="387143" y="154871"/>
                    <a:pt x="386715" y="142875"/>
                  </a:cubicBezTo>
                  <a:cubicBezTo>
                    <a:pt x="386216" y="128899"/>
                    <a:pt x="387547" y="114908"/>
                    <a:pt x="388620" y="100965"/>
                  </a:cubicBezTo>
                  <a:cubicBezTo>
                    <a:pt x="388821" y="98355"/>
                    <a:pt x="390012" y="95912"/>
                    <a:pt x="390525" y="93345"/>
                  </a:cubicBezTo>
                  <a:cubicBezTo>
                    <a:pt x="391283" y="89557"/>
                    <a:pt x="391795" y="85725"/>
                    <a:pt x="392430" y="81915"/>
                  </a:cubicBezTo>
                  <a:cubicBezTo>
                    <a:pt x="391795" y="72390"/>
                    <a:pt x="392736" y="62627"/>
                    <a:pt x="390525" y="53340"/>
                  </a:cubicBezTo>
                  <a:cubicBezTo>
                    <a:pt x="388261" y="43831"/>
                    <a:pt x="383402" y="42537"/>
                    <a:pt x="377190" y="38100"/>
                  </a:cubicBezTo>
                  <a:cubicBezTo>
                    <a:pt x="374606" y="36255"/>
                    <a:pt x="372327" y="33960"/>
                    <a:pt x="369570" y="32385"/>
                  </a:cubicBezTo>
                  <a:cubicBezTo>
                    <a:pt x="367827" y="31389"/>
                    <a:pt x="365651" y="31378"/>
                    <a:pt x="363855" y="30480"/>
                  </a:cubicBezTo>
                  <a:cubicBezTo>
                    <a:pt x="361807" y="29456"/>
                    <a:pt x="360188" y="27694"/>
                    <a:pt x="358140" y="26670"/>
                  </a:cubicBezTo>
                  <a:cubicBezTo>
                    <a:pt x="356344" y="25772"/>
                    <a:pt x="354271" y="25556"/>
                    <a:pt x="352425" y="24765"/>
                  </a:cubicBezTo>
                  <a:cubicBezTo>
                    <a:pt x="349815" y="23646"/>
                    <a:pt x="347560" y="21644"/>
                    <a:pt x="344805" y="20955"/>
                  </a:cubicBezTo>
                  <a:cubicBezTo>
                    <a:pt x="339838" y="19713"/>
                    <a:pt x="334615" y="19892"/>
                    <a:pt x="329565" y="19050"/>
                  </a:cubicBezTo>
                  <a:cubicBezTo>
                    <a:pt x="324781" y="18253"/>
                    <a:pt x="320760" y="16750"/>
                    <a:pt x="316230" y="15240"/>
                  </a:cubicBezTo>
                  <a:cubicBezTo>
                    <a:pt x="291985" y="16856"/>
                    <a:pt x="283325" y="18704"/>
                    <a:pt x="259080" y="15240"/>
                  </a:cubicBezTo>
                  <a:cubicBezTo>
                    <a:pt x="236408" y="12001"/>
                    <a:pt x="258857" y="11356"/>
                    <a:pt x="236220" y="3810"/>
                  </a:cubicBezTo>
                  <a:lnTo>
                    <a:pt x="224790" y="0"/>
                  </a:lnTo>
                  <a:cubicBezTo>
                    <a:pt x="214630" y="635"/>
                    <a:pt x="204434" y="839"/>
                    <a:pt x="194310" y="1905"/>
                  </a:cubicBezTo>
                  <a:cubicBezTo>
                    <a:pt x="192313" y="2115"/>
                    <a:pt x="190163" y="2556"/>
                    <a:pt x="188595" y="3810"/>
                  </a:cubicBezTo>
                  <a:cubicBezTo>
                    <a:pt x="186807" y="5240"/>
                    <a:pt x="186159" y="7693"/>
                    <a:pt x="184785" y="9525"/>
                  </a:cubicBezTo>
                  <a:cubicBezTo>
                    <a:pt x="184246" y="10243"/>
                    <a:pt x="160972" y="19050"/>
                    <a:pt x="156210" y="20955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8" name="Freeform 477"/>
            <p:cNvSpPr/>
            <p:nvPr/>
          </p:nvSpPr>
          <p:spPr>
            <a:xfrm>
              <a:off x="3323547" y="2066601"/>
              <a:ext cx="421005" cy="406699"/>
            </a:xfrm>
            <a:custGeom>
              <a:avLst/>
              <a:gdLst>
                <a:gd name="connsiteX0" fmla="*/ 13335 w 421005"/>
                <a:gd name="connsiteY0" fmla="*/ 6649 h 406699"/>
                <a:gd name="connsiteX1" fmla="*/ 13335 w 421005"/>
                <a:gd name="connsiteY1" fmla="*/ 6649 h 406699"/>
                <a:gd name="connsiteX2" fmla="*/ 11430 w 421005"/>
                <a:gd name="connsiteY2" fmla="*/ 35224 h 406699"/>
                <a:gd name="connsiteX3" fmla="*/ 7620 w 421005"/>
                <a:gd name="connsiteY3" fmla="*/ 46654 h 406699"/>
                <a:gd name="connsiteX4" fmla="*/ 3810 w 421005"/>
                <a:gd name="connsiteY4" fmla="*/ 61894 h 406699"/>
                <a:gd name="connsiteX5" fmla="*/ 0 w 421005"/>
                <a:gd name="connsiteY5" fmla="*/ 88564 h 406699"/>
                <a:gd name="connsiteX6" fmla="*/ 1905 w 421005"/>
                <a:gd name="connsiteY6" fmla="*/ 126664 h 406699"/>
                <a:gd name="connsiteX7" fmla="*/ 3810 w 421005"/>
                <a:gd name="connsiteY7" fmla="*/ 134284 h 406699"/>
                <a:gd name="connsiteX8" fmla="*/ 5715 w 421005"/>
                <a:gd name="connsiteY8" fmla="*/ 145714 h 406699"/>
                <a:gd name="connsiteX9" fmla="*/ 7620 w 421005"/>
                <a:gd name="connsiteY9" fmla="*/ 204769 h 406699"/>
                <a:gd name="connsiteX10" fmla="*/ 9525 w 421005"/>
                <a:gd name="connsiteY10" fmla="*/ 210484 h 406699"/>
                <a:gd name="connsiteX11" fmla="*/ 11430 w 421005"/>
                <a:gd name="connsiteY11" fmla="*/ 229534 h 406699"/>
                <a:gd name="connsiteX12" fmla="*/ 17145 w 421005"/>
                <a:gd name="connsiteY12" fmla="*/ 248584 h 406699"/>
                <a:gd name="connsiteX13" fmla="*/ 20955 w 421005"/>
                <a:gd name="connsiteY13" fmla="*/ 260014 h 406699"/>
                <a:gd name="connsiteX14" fmla="*/ 30480 w 421005"/>
                <a:gd name="connsiteY14" fmla="*/ 288589 h 406699"/>
                <a:gd name="connsiteX15" fmla="*/ 32385 w 421005"/>
                <a:gd name="connsiteY15" fmla="*/ 294304 h 406699"/>
                <a:gd name="connsiteX16" fmla="*/ 34290 w 421005"/>
                <a:gd name="connsiteY16" fmla="*/ 300019 h 406699"/>
                <a:gd name="connsiteX17" fmla="*/ 38100 w 421005"/>
                <a:gd name="connsiteY17" fmla="*/ 305734 h 406699"/>
                <a:gd name="connsiteX18" fmla="*/ 41910 w 421005"/>
                <a:gd name="connsiteY18" fmla="*/ 317164 h 406699"/>
                <a:gd name="connsiteX19" fmla="*/ 53340 w 421005"/>
                <a:gd name="connsiteY19" fmla="*/ 334309 h 406699"/>
                <a:gd name="connsiteX20" fmla="*/ 57150 w 421005"/>
                <a:gd name="connsiteY20" fmla="*/ 340024 h 406699"/>
                <a:gd name="connsiteX21" fmla="*/ 60960 w 421005"/>
                <a:gd name="connsiteY21" fmla="*/ 345739 h 406699"/>
                <a:gd name="connsiteX22" fmla="*/ 62865 w 421005"/>
                <a:gd name="connsiteY22" fmla="*/ 351454 h 406699"/>
                <a:gd name="connsiteX23" fmla="*/ 66675 w 421005"/>
                <a:gd name="connsiteY23" fmla="*/ 357169 h 406699"/>
                <a:gd name="connsiteX24" fmla="*/ 76200 w 421005"/>
                <a:gd name="connsiteY24" fmla="*/ 372409 h 406699"/>
                <a:gd name="connsiteX25" fmla="*/ 80010 w 421005"/>
                <a:gd name="connsiteY25" fmla="*/ 378124 h 406699"/>
                <a:gd name="connsiteX26" fmla="*/ 99060 w 421005"/>
                <a:gd name="connsiteY26" fmla="*/ 395269 h 406699"/>
                <a:gd name="connsiteX27" fmla="*/ 108585 w 421005"/>
                <a:gd name="connsiteY27" fmla="*/ 400984 h 406699"/>
                <a:gd name="connsiteX28" fmla="*/ 116205 w 421005"/>
                <a:gd name="connsiteY28" fmla="*/ 404794 h 406699"/>
                <a:gd name="connsiteX29" fmla="*/ 123825 w 421005"/>
                <a:gd name="connsiteY29" fmla="*/ 406699 h 406699"/>
                <a:gd name="connsiteX30" fmla="*/ 137160 w 421005"/>
                <a:gd name="connsiteY30" fmla="*/ 404794 h 406699"/>
                <a:gd name="connsiteX31" fmla="*/ 142875 w 421005"/>
                <a:gd name="connsiteY31" fmla="*/ 402889 h 406699"/>
                <a:gd name="connsiteX32" fmla="*/ 150495 w 421005"/>
                <a:gd name="connsiteY32" fmla="*/ 395269 h 406699"/>
                <a:gd name="connsiteX33" fmla="*/ 156210 w 421005"/>
                <a:gd name="connsiteY33" fmla="*/ 389554 h 406699"/>
                <a:gd name="connsiteX34" fmla="*/ 160020 w 421005"/>
                <a:gd name="connsiteY34" fmla="*/ 378124 h 406699"/>
                <a:gd name="connsiteX35" fmla="*/ 161925 w 421005"/>
                <a:gd name="connsiteY35" fmla="*/ 372409 h 406699"/>
                <a:gd name="connsiteX36" fmla="*/ 165735 w 421005"/>
                <a:gd name="connsiteY36" fmla="*/ 366694 h 406699"/>
                <a:gd name="connsiteX37" fmla="*/ 173355 w 421005"/>
                <a:gd name="connsiteY37" fmla="*/ 343834 h 406699"/>
                <a:gd name="connsiteX38" fmla="*/ 179070 w 421005"/>
                <a:gd name="connsiteY38" fmla="*/ 341929 h 406699"/>
                <a:gd name="connsiteX39" fmla="*/ 211455 w 421005"/>
                <a:gd name="connsiteY39" fmla="*/ 343834 h 406699"/>
                <a:gd name="connsiteX40" fmla="*/ 217170 w 421005"/>
                <a:gd name="connsiteY40" fmla="*/ 345739 h 406699"/>
                <a:gd name="connsiteX41" fmla="*/ 222885 w 421005"/>
                <a:gd name="connsiteY41" fmla="*/ 351454 h 406699"/>
                <a:gd name="connsiteX42" fmla="*/ 238125 w 421005"/>
                <a:gd name="connsiteY42" fmla="*/ 362884 h 406699"/>
                <a:gd name="connsiteX43" fmla="*/ 243840 w 421005"/>
                <a:gd name="connsiteY43" fmla="*/ 366694 h 406699"/>
                <a:gd name="connsiteX44" fmla="*/ 251460 w 421005"/>
                <a:gd name="connsiteY44" fmla="*/ 368599 h 406699"/>
                <a:gd name="connsiteX45" fmla="*/ 257175 w 421005"/>
                <a:gd name="connsiteY45" fmla="*/ 372409 h 406699"/>
                <a:gd name="connsiteX46" fmla="*/ 272415 w 421005"/>
                <a:gd name="connsiteY46" fmla="*/ 378124 h 406699"/>
                <a:gd name="connsiteX47" fmla="*/ 281940 w 421005"/>
                <a:gd name="connsiteY47" fmla="*/ 381934 h 406699"/>
                <a:gd name="connsiteX48" fmla="*/ 291465 w 421005"/>
                <a:gd name="connsiteY48" fmla="*/ 383839 h 406699"/>
                <a:gd name="connsiteX49" fmla="*/ 312420 w 421005"/>
                <a:gd name="connsiteY49" fmla="*/ 387649 h 406699"/>
                <a:gd name="connsiteX50" fmla="*/ 375285 w 421005"/>
                <a:gd name="connsiteY50" fmla="*/ 385744 h 406699"/>
                <a:gd name="connsiteX51" fmla="*/ 381000 w 421005"/>
                <a:gd name="connsiteY51" fmla="*/ 383839 h 406699"/>
                <a:gd name="connsiteX52" fmla="*/ 390525 w 421005"/>
                <a:gd name="connsiteY52" fmla="*/ 374314 h 406699"/>
                <a:gd name="connsiteX53" fmla="*/ 400050 w 421005"/>
                <a:gd name="connsiteY53" fmla="*/ 360979 h 406699"/>
                <a:gd name="connsiteX54" fmla="*/ 411480 w 421005"/>
                <a:gd name="connsiteY54" fmla="*/ 351454 h 406699"/>
                <a:gd name="connsiteX55" fmla="*/ 419100 w 421005"/>
                <a:gd name="connsiteY55" fmla="*/ 338119 h 406699"/>
                <a:gd name="connsiteX56" fmla="*/ 421005 w 421005"/>
                <a:gd name="connsiteY56" fmla="*/ 326689 h 406699"/>
                <a:gd name="connsiteX57" fmla="*/ 417195 w 421005"/>
                <a:gd name="connsiteY57" fmla="*/ 300019 h 406699"/>
                <a:gd name="connsiteX58" fmla="*/ 413385 w 421005"/>
                <a:gd name="connsiteY58" fmla="*/ 292399 h 406699"/>
                <a:gd name="connsiteX59" fmla="*/ 386715 w 421005"/>
                <a:gd name="connsiteY59" fmla="*/ 275254 h 406699"/>
                <a:gd name="connsiteX60" fmla="*/ 369570 w 421005"/>
                <a:gd name="connsiteY60" fmla="*/ 267634 h 406699"/>
                <a:gd name="connsiteX61" fmla="*/ 358140 w 421005"/>
                <a:gd name="connsiteY61" fmla="*/ 263824 h 406699"/>
                <a:gd name="connsiteX62" fmla="*/ 350520 w 421005"/>
                <a:gd name="connsiteY62" fmla="*/ 260014 h 406699"/>
                <a:gd name="connsiteX63" fmla="*/ 337185 w 421005"/>
                <a:gd name="connsiteY63" fmla="*/ 250489 h 406699"/>
                <a:gd name="connsiteX64" fmla="*/ 331470 w 421005"/>
                <a:gd name="connsiteY64" fmla="*/ 246679 h 406699"/>
                <a:gd name="connsiteX65" fmla="*/ 327660 w 421005"/>
                <a:gd name="connsiteY65" fmla="*/ 240964 h 406699"/>
                <a:gd name="connsiteX66" fmla="*/ 327660 w 421005"/>
                <a:gd name="connsiteY66" fmla="*/ 200959 h 406699"/>
                <a:gd name="connsiteX67" fmla="*/ 325755 w 421005"/>
                <a:gd name="connsiteY67" fmla="*/ 174289 h 406699"/>
                <a:gd name="connsiteX68" fmla="*/ 320040 w 421005"/>
                <a:gd name="connsiteY68" fmla="*/ 168574 h 406699"/>
                <a:gd name="connsiteX69" fmla="*/ 308610 w 421005"/>
                <a:gd name="connsiteY69" fmla="*/ 164764 h 406699"/>
                <a:gd name="connsiteX70" fmla="*/ 280035 w 421005"/>
                <a:gd name="connsiteY70" fmla="*/ 160954 h 406699"/>
                <a:gd name="connsiteX71" fmla="*/ 262890 w 421005"/>
                <a:gd name="connsiteY71" fmla="*/ 159049 h 406699"/>
                <a:gd name="connsiteX72" fmla="*/ 247650 w 421005"/>
                <a:gd name="connsiteY72" fmla="*/ 155239 h 406699"/>
                <a:gd name="connsiteX73" fmla="*/ 241935 w 421005"/>
                <a:gd name="connsiteY73" fmla="*/ 151429 h 406699"/>
                <a:gd name="connsiteX74" fmla="*/ 234315 w 421005"/>
                <a:gd name="connsiteY74" fmla="*/ 147619 h 406699"/>
                <a:gd name="connsiteX75" fmla="*/ 222885 w 421005"/>
                <a:gd name="connsiteY75" fmla="*/ 139999 h 406699"/>
                <a:gd name="connsiteX76" fmla="*/ 219075 w 421005"/>
                <a:gd name="connsiteY76" fmla="*/ 134284 h 406699"/>
                <a:gd name="connsiteX77" fmla="*/ 201930 w 421005"/>
                <a:gd name="connsiteY77" fmla="*/ 111424 h 406699"/>
                <a:gd name="connsiteX78" fmla="*/ 196215 w 421005"/>
                <a:gd name="connsiteY78" fmla="*/ 103804 h 406699"/>
                <a:gd name="connsiteX79" fmla="*/ 188595 w 421005"/>
                <a:gd name="connsiteY79" fmla="*/ 92374 h 406699"/>
                <a:gd name="connsiteX80" fmla="*/ 184785 w 421005"/>
                <a:gd name="connsiteY80" fmla="*/ 86659 h 406699"/>
                <a:gd name="connsiteX81" fmla="*/ 179070 w 421005"/>
                <a:gd name="connsiteY81" fmla="*/ 82849 h 406699"/>
                <a:gd name="connsiteX82" fmla="*/ 175260 w 421005"/>
                <a:gd name="connsiteY82" fmla="*/ 75229 h 406699"/>
                <a:gd name="connsiteX83" fmla="*/ 163830 w 421005"/>
                <a:gd name="connsiteY83" fmla="*/ 63799 h 406699"/>
                <a:gd name="connsiteX84" fmla="*/ 160020 w 421005"/>
                <a:gd name="connsiteY84" fmla="*/ 58084 h 406699"/>
                <a:gd name="connsiteX85" fmla="*/ 148590 w 421005"/>
                <a:gd name="connsiteY85" fmla="*/ 54274 h 406699"/>
                <a:gd name="connsiteX86" fmla="*/ 137160 w 421005"/>
                <a:gd name="connsiteY86" fmla="*/ 50464 h 406699"/>
                <a:gd name="connsiteX87" fmla="*/ 131445 w 421005"/>
                <a:gd name="connsiteY87" fmla="*/ 48559 h 406699"/>
                <a:gd name="connsiteX88" fmla="*/ 129540 w 421005"/>
                <a:gd name="connsiteY88" fmla="*/ 42844 h 406699"/>
                <a:gd name="connsiteX89" fmla="*/ 118110 w 421005"/>
                <a:gd name="connsiteY89" fmla="*/ 37129 h 406699"/>
                <a:gd name="connsiteX90" fmla="*/ 108585 w 421005"/>
                <a:gd name="connsiteY90" fmla="*/ 25699 h 406699"/>
                <a:gd name="connsiteX91" fmla="*/ 104775 w 421005"/>
                <a:gd name="connsiteY91" fmla="*/ 19984 h 406699"/>
                <a:gd name="connsiteX92" fmla="*/ 99060 w 421005"/>
                <a:gd name="connsiteY92" fmla="*/ 18079 h 406699"/>
                <a:gd name="connsiteX93" fmla="*/ 95250 w 421005"/>
                <a:gd name="connsiteY93" fmla="*/ 12364 h 406699"/>
                <a:gd name="connsiteX94" fmla="*/ 81915 w 421005"/>
                <a:gd name="connsiteY94" fmla="*/ 8554 h 406699"/>
                <a:gd name="connsiteX95" fmla="*/ 76200 w 421005"/>
                <a:gd name="connsiteY95" fmla="*/ 4744 h 406699"/>
                <a:gd name="connsiteX96" fmla="*/ 64770 w 421005"/>
                <a:gd name="connsiteY96" fmla="*/ 934 h 406699"/>
                <a:gd name="connsiteX97" fmla="*/ 13335 w 421005"/>
                <a:gd name="connsiteY97" fmla="*/ 6649 h 40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421005" h="406699">
                  <a:moveTo>
                    <a:pt x="13335" y="6649"/>
                  </a:moveTo>
                  <a:lnTo>
                    <a:pt x="13335" y="6649"/>
                  </a:lnTo>
                  <a:cubicBezTo>
                    <a:pt x="12700" y="16174"/>
                    <a:pt x="12780" y="25774"/>
                    <a:pt x="11430" y="35224"/>
                  </a:cubicBezTo>
                  <a:cubicBezTo>
                    <a:pt x="10862" y="39200"/>
                    <a:pt x="8594" y="42758"/>
                    <a:pt x="7620" y="46654"/>
                  </a:cubicBezTo>
                  <a:cubicBezTo>
                    <a:pt x="6350" y="51734"/>
                    <a:pt x="4837" y="56759"/>
                    <a:pt x="3810" y="61894"/>
                  </a:cubicBezTo>
                  <a:cubicBezTo>
                    <a:pt x="777" y="77058"/>
                    <a:pt x="2263" y="68201"/>
                    <a:pt x="0" y="88564"/>
                  </a:cubicBezTo>
                  <a:cubicBezTo>
                    <a:pt x="635" y="101264"/>
                    <a:pt x="849" y="113992"/>
                    <a:pt x="1905" y="126664"/>
                  </a:cubicBezTo>
                  <a:cubicBezTo>
                    <a:pt x="2122" y="129273"/>
                    <a:pt x="3297" y="131717"/>
                    <a:pt x="3810" y="134284"/>
                  </a:cubicBezTo>
                  <a:cubicBezTo>
                    <a:pt x="4568" y="138072"/>
                    <a:pt x="5080" y="141904"/>
                    <a:pt x="5715" y="145714"/>
                  </a:cubicBezTo>
                  <a:cubicBezTo>
                    <a:pt x="6350" y="165399"/>
                    <a:pt x="6463" y="185108"/>
                    <a:pt x="7620" y="204769"/>
                  </a:cubicBezTo>
                  <a:cubicBezTo>
                    <a:pt x="7738" y="206774"/>
                    <a:pt x="9220" y="208499"/>
                    <a:pt x="9525" y="210484"/>
                  </a:cubicBezTo>
                  <a:cubicBezTo>
                    <a:pt x="10495" y="216791"/>
                    <a:pt x="10527" y="223216"/>
                    <a:pt x="11430" y="229534"/>
                  </a:cubicBezTo>
                  <a:cubicBezTo>
                    <a:pt x="12150" y="234572"/>
                    <a:pt x="15819" y="244607"/>
                    <a:pt x="17145" y="248584"/>
                  </a:cubicBezTo>
                  <a:lnTo>
                    <a:pt x="20955" y="260014"/>
                  </a:lnTo>
                  <a:lnTo>
                    <a:pt x="30480" y="288589"/>
                  </a:lnTo>
                  <a:lnTo>
                    <a:pt x="32385" y="294304"/>
                  </a:lnTo>
                  <a:cubicBezTo>
                    <a:pt x="33020" y="296209"/>
                    <a:pt x="33176" y="298348"/>
                    <a:pt x="34290" y="300019"/>
                  </a:cubicBezTo>
                  <a:cubicBezTo>
                    <a:pt x="35560" y="301924"/>
                    <a:pt x="37170" y="303642"/>
                    <a:pt x="38100" y="305734"/>
                  </a:cubicBezTo>
                  <a:cubicBezTo>
                    <a:pt x="39731" y="309404"/>
                    <a:pt x="39682" y="313822"/>
                    <a:pt x="41910" y="317164"/>
                  </a:cubicBezTo>
                  <a:lnTo>
                    <a:pt x="53340" y="334309"/>
                  </a:lnTo>
                  <a:lnTo>
                    <a:pt x="57150" y="340024"/>
                  </a:lnTo>
                  <a:cubicBezTo>
                    <a:pt x="58420" y="341929"/>
                    <a:pt x="60236" y="343567"/>
                    <a:pt x="60960" y="345739"/>
                  </a:cubicBezTo>
                  <a:cubicBezTo>
                    <a:pt x="61595" y="347644"/>
                    <a:pt x="61967" y="349658"/>
                    <a:pt x="62865" y="351454"/>
                  </a:cubicBezTo>
                  <a:cubicBezTo>
                    <a:pt x="63889" y="353502"/>
                    <a:pt x="65745" y="355077"/>
                    <a:pt x="66675" y="357169"/>
                  </a:cubicBezTo>
                  <a:cubicBezTo>
                    <a:pt x="73357" y="372203"/>
                    <a:pt x="65919" y="365555"/>
                    <a:pt x="76200" y="372409"/>
                  </a:cubicBezTo>
                  <a:cubicBezTo>
                    <a:pt x="77470" y="374314"/>
                    <a:pt x="78489" y="376413"/>
                    <a:pt x="80010" y="378124"/>
                  </a:cubicBezTo>
                  <a:cubicBezTo>
                    <a:pt x="86274" y="385171"/>
                    <a:pt x="91496" y="390227"/>
                    <a:pt x="99060" y="395269"/>
                  </a:cubicBezTo>
                  <a:cubicBezTo>
                    <a:pt x="102141" y="397323"/>
                    <a:pt x="105348" y="399186"/>
                    <a:pt x="108585" y="400984"/>
                  </a:cubicBezTo>
                  <a:cubicBezTo>
                    <a:pt x="111067" y="402363"/>
                    <a:pt x="113546" y="403797"/>
                    <a:pt x="116205" y="404794"/>
                  </a:cubicBezTo>
                  <a:cubicBezTo>
                    <a:pt x="118656" y="405713"/>
                    <a:pt x="121285" y="406064"/>
                    <a:pt x="123825" y="406699"/>
                  </a:cubicBezTo>
                  <a:cubicBezTo>
                    <a:pt x="128270" y="406064"/>
                    <a:pt x="132757" y="405675"/>
                    <a:pt x="137160" y="404794"/>
                  </a:cubicBezTo>
                  <a:cubicBezTo>
                    <a:pt x="139129" y="404400"/>
                    <a:pt x="141455" y="404309"/>
                    <a:pt x="142875" y="402889"/>
                  </a:cubicBezTo>
                  <a:cubicBezTo>
                    <a:pt x="153035" y="392729"/>
                    <a:pt x="135255" y="400349"/>
                    <a:pt x="150495" y="395269"/>
                  </a:cubicBezTo>
                  <a:cubicBezTo>
                    <a:pt x="152400" y="393364"/>
                    <a:pt x="154902" y="391909"/>
                    <a:pt x="156210" y="389554"/>
                  </a:cubicBezTo>
                  <a:cubicBezTo>
                    <a:pt x="158160" y="386043"/>
                    <a:pt x="158750" y="381934"/>
                    <a:pt x="160020" y="378124"/>
                  </a:cubicBezTo>
                  <a:cubicBezTo>
                    <a:pt x="160655" y="376219"/>
                    <a:pt x="160811" y="374080"/>
                    <a:pt x="161925" y="372409"/>
                  </a:cubicBezTo>
                  <a:lnTo>
                    <a:pt x="165735" y="366694"/>
                  </a:lnTo>
                  <a:cubicBezTo>
                    <a:pt x="167102" y="354387"/>
                    <a:pt x="163965" y="350094"/>
                    <a:pt x="173355" y="343834"/>
                  </a:cubicBezTo>
                  <a:cubicBezTo>
                    <a:pt x="175026" y="342720"/>
                    <a:pt x="177165" y="342564"/>
                    <a:pt x="179070" y="341929"/>
                  </a:cubicBezTo>
                  <a:cubicBezTo>
                    <a:pt x="189865" y="342564"/>
                    <a:pt x="200695" y="342758"/>
                    <a:pt x="211455" y="343834"/>
                  </a:cubicBezTo>
                  <a:cubicBezTo>
                    <a:pt x="213453" y="344034"/>
                    <a:pt x="215499" y="344625"/>
                    <a:pt x="217170" y="345739"/>
                  </a:cubicBezTo>
                  <a:cubicBezTo>
                    <a:pt x="219412" y="347233"/>
                    <a:pt x="220800" y="349748"/>
                    <a:pt x="222885" y="351454"/>
                  </a:cubicBezTo>
                  <a:cubicBezTo>
                    <a:pt x="227800" y="355475"/>
                    <a:pt x="232841" y="359362"/>
                    <a:pt x="238125" y="362884"/>
                  </a:cubicBezTo>
                  <a:cubicBezTo>
                    <a:pt x="240030" y="364154"/>
                    <a:pt x="241736" y="365792"/>
                    <a:pt x="243840" y="366694"/>
                  </a:cubicBezTo>
                  <a:cubicBezTo>
                    <a:pt x="246246" y="367725"/>
                    <a:pt x="248920" y="367964"/>
                    <a:pt x="251460" y="368599"/>
                  </a:cubicBezTo>
                  <a:cubicBezTo>
                    <a:pt x="253365" y="369869"/>
                    <a:pt x="255127" y="371385"/>
                    <a:pt x="257175" y="372409"/>
                  </a:cubicBezTo>
                  <a:cubicBezTo>
                    <a:pt x="264538" y="376091"/>
                    <a:pt x="265820" y="375651"/>
                    <a:pt x="272415" y="378124"/>
                  </a:cubicBezTo>
                  <a:cubicBezTo>
                    <a:pt x="275617" y="379325"/>
                    <a:pt x="278665" y="380951"/>
                    <a:pt x="281940" y="381934"/>
                  </a:cubicBezTo>
                  <a:cubicBezTo>
                    <a:pt x="285041" y="382864"/>
                    <a:pt x="288279" y="383260"/>
                    <a:pt x="291465" y="383839"/>
                  </a:cubicBezTo>
                  <a:cubicBezTo>
                    <a:pt x="318275" y="388714"/>
                    <a:pt x="288892" y="382943"/>
                    <a:pt x="312420" y="387649"/>
                  </a:cubicBezTo>
                  <a:cubicBezTo>
                    <a:pt x="333375" y="387014"/>
                    <a:pt x="354353" y="386907"/>
                    <a:pt x="375285" y="385744"/>
                  </a:cubicBezTo>
                  <a:cubicBezTo>
                    <a:pt x="377290" y="385633"/>
                    <a:pt x="379432" y="385093"/>
                    <a:pt x="381000" y="383839"/>
                  </a:cubicBezTo>
                  <a:cubicBezTo>
                    <a:pt x="412750" y="358439"/>
                    <a:pt x="356235" y="397174"/>
                    <a:pt x="390525" y="374314"/>
                  </a:cubicBezTo>
                  <a:cubicBezTo>
                    <a:pt x="392688" y="371069"/>
                    <a:pt x="397687" y="363342"/>
                    <a:pt x="400050" y="360979"/>
                  </a:cubicBezTo>
                  <a:cubicBezTo>
                    <a:pt x="415035" y="345994"/>
                    <a:pt x="395876" y="370179"/>
                    <a:pt x="411480" y="351454"/>
                  </a:cubicBezTo>
                  <a:cubicBezTo>
                    <a:pt x="414846" y="347415"/>
                    <a:pt x="416771" y="342777"/>
                    <a:pt x="419100" y="338119"/>
                  </a:cubicBezTo>
                  <a:cubicBezTo>
                    <a:pt x="419735" y="334309"/>
                    <a:pt x="421005" y="330552"/>
                    <a:pt x="421005" y="326689"/>
                  </a:cubicBezTo>
                  <a:cubicBezTo>
                    <a:pt x="421005" y="318204"/>
                    <a:pt x="420721" y="308245"/>
                    <a:pt x="417195" y="300019"/>
                  </a:cubicBezTo>
                  <a:cubicBezTo>
                    <a:pt x="416076" y="297409"/>
                    <a:pt x="415036" y="294710"/>
                    <a:pt x="413385" y="292399"/>
                  </a:cubicBezTo>
                  <a:cubicBezTo>
                    <a:pt x="407435" y="284068"/>
                    <a:pt x="395071" y="279432"/>
                    <a:pt x="386715" y="275254"/>
                  </a:cubicBezTo>
                  <a:cubicBezTo>
                    <a:pt x="378730" y="271261"/>
                    <a:pt x="378489" y="270877"/>
                    <a:pt x="369570" y="267634"/>
                  </a:cubicBezTo>
                  <a:cubicBezTo>
                    <a:pt x="365796" y="266262"/>
                    <a:pt x="361732" y="265620"/>
                    <a:pt x="358140" y="263824"/>
                  </a:cubicBezTo>
                  <a:cubicBezTo>
                    <a:pt x="355600" y="262554"/>
                    <a:pt x="352986" y="261423"/>
                    <a:pt x="350520" y="260014"/>
                  </a:cubicBezTo>
                  <a:cubicBezTo>
                    <a:pt x="346030" y="257449"/>
                    <a:pt x="341274" y="253409"/>
                    <a:pt x="337185" y="250489"/>
                  </a:cubicBezTo>
                  <a:cubicBezTo>
                    <a:pt x="335322" y="249158"/>
                    <a:pt x="333375" y="247949"/>
                    <a:pt x="331470" y="246679"/>
                  </a:cubicBezTo>
                  <a:cubicBezTo>
                    <a:pt x="330200" y="244774"/>
                    <a:pt x="328684" y="243012"/>
                    <a:pt x="327660" y="240964"/>
                  </a:cubicBezTo>
                  <a:cubicBezTo>
                    <a:pt x="321859" y="229361"/>
                    <a:pt x="327218" y="208906"/>
                    <a:pt x="327660" y="200959"/>
                  </a:cubicBezTo>
                  <a:cubicBezTo>
                    <a:pt x="327025" y="192069"/>
                    <a:pt x="327796" y="182965"/>
                    <a:pt x="325755" y="174289"/>
                  </a:cubicBezTo>
                  <a:cubicBezTo>
                    <a:pt x="325138" y="171667"/>
                    <a:pt x="322395" y="169882"/>
                    <a:pt x="320040" y="168574"/>
                  </a:cubicBezTo>
                  <a:cubicBezTo>
                    <a:pt x="316529" y="166624"/>
                    <a:pt x="312506" y="165738"/>
                    <a:pt x="308610" y="164764"/>
                  </a:cubicBezTo>
                  <a:cubicBezTo>
                    <a:pt x="293653" y="161025"/>
                    <a:pt x="305025" y="163453"/>
                    <a:pt x="280035" y="160954"/>
                  </a:cubicBezTo>
                  <a:cubicBezTo>
                    <a:pt x="274313" y="160382"/>
                    <a:pt x="268582" y="159862"/>
                    <a:pt x="262890" y="159049"/>
                  </a:cubicBezTo>
                  <a:cubicBezTo>
                    <a:pt x="259847" y="158614"/>
                    <a:pt x="251196" y="157012"/>
                    <a:pt x="247650" y="155239"/>
                  </a:cubicBezTo>
                  <a:cubicBezTo>
                    <a:pt x="245602" y="154215"/>
                    <a:pt x="243923" y="152565"/>
                    <a:pt x="241935" y="151429"/>
                  </a:cubicBezTo>
                  <a:cubicBezTo>
                    <a:pt x="239469" y="150020"/>
                    <a:pt x="236750" y="149080"/>
                    <a:pt x="234315" y="147619"/>
                  </a:cubicBezTo>
                  <a:cubicBezTo>
                    <a:pt x="230388" y="145263"/>
                    <a:pt x="222885" y="139999"/>
                    <a:pt x="222885" y="139999"/>
                  </a:cubicBezTo>
                  <a:cubicBezTo>
                    <a:pt x="221615" y="138094"/>
                    <a:pt x="220422" y="136136"/>
                    <a:pt x="219075" y="134284"/>
                  </a:cubicBezTo>
                  <a:lnTo>
                    <a:pt x="201930" y="111424"/>
                  </a:lnTo>
                  <a:cubicBezTo>
                    <a:pt x="200025" y="108884"/>
                    <a:pt x="197976" y="106446"/>
                    <a:pt x="196215" y="103804"/>
                  </a:cubicBezTo>
                  <a:lnTo>
                    <a:pt x="188595" y="92374"/>
                  </a:lnTo>
                  <a:cubicBezTo>
                    <a:pt x="187325" y="90469"/>
                    <a:pt x="186690" y="87929"/>
                    <a:pt x="184785" y="86659"/>
                  </a:cubicBezTo>
                  <a:lnTo>
                    <a:pt x="179070" y="82849"/>
                  </a:lnTo>
                  <a:cubicBezTo>
                    <a:pt x="177800" y="80309"/>
                    <a:pt x="177034" y="77447"/>
                    <a:pt x="175260" y="75229"/>
                  </a:cubicBezTo>
                  <a:cubicBezTo>
                    <a:pt x="171894" y="71022"/>
                    <a:pt x="166819" y="68282"/>
                    <a:pt x="163830" y="63799"/>
                  </a:cubicBezTo>
                  <a:cubicBezTo>
                    <a:pt x="162560" y="61894"/>
                    <a:pt x="161962" y="59297"/>
                    <a:pt x="160020" y="58084"/>
                  </a:cubicBezTo>
                  <a:cubicBezTo>
                    <a:pt x="156614" y="55955"/>
                    <a:pt x="152400" y="55544"/>
                    <a:pt x="148590" y="54274"/>
                  </a:cubicBezTo>
                  <a:lnTo>
                    <a:pt x="137160" y="50464"/>
                  </a:lnTo>
                  <a:lnTo>
                    <a:pt x="131445" y="48559"/>
                  </a:lnTo>
                  <a:cubicBezTo>
                    <a:pt x="130810" y="46654"/>
                    <a:pt x="130794" y="44412"/>
                    <a:pt x="129540" y="42844"/>
                  </a:cubicBezTo>
                  <a:cubicBezTo>
                    <a:pt x="126854" y="39487"/>
                    <a:pt x="121875" y="38384"/>
                    <a:pt x="118110" y="37129"/>
                  </a:cubicBezTo>
                  <a:cubicBezTo>
                    <a:pt x="108650" y="22940"/>
                    <a:pt x="120808" y="40367"/>
                    <a:pt x="108585" y="25699"/>
                  </a:cubicBezTo>
                  <a:cubicBezTo>
                    <a:pt x="107119" y="23940"/>
                    <a:pt x="106563" y="21414"/>
                    <a:pt x="104775" y="19984"/>
                  </a:cubicBezTo>
                  <a:cubicBezTo>
                    <a:pt x="103207" y="18730"/>
                    <a:pt x="100965" y="18714"/>
                    <a:pt x="99060" y="18079"/>
                  </a:cubicBezTo>
                  <a:cubicBezTo>
                    <a:pt x="97790" y="16174"/>
                    <a:pt x="97038" y="13794"/>
                    <a:pt x="95250" y="12364"/>
                  </a:cubicBezTo>
                  <a:cubicBezTo>
                    <a:pt x="94008" y="11370"/>
                    <a:pt x="82413" y="8678"/>
                    <a:pt x="81915" y="8554"/>
                  </a:cubicBezTo>
                  <a:cubicBezTo>
                    <a:pt x="80010" y="7284"/>
                    <a:pt x="78292" y="5674"/>
                    <a:pt x="76200" y="4744"/>
                  </a:cubicBezTo>
                  <a:cubicBezTo>
                    <a:pt x="72530" y="3113"/>
                    <a:pt x="68580" y="2204"/>
                    <a:pt x="64770" y="934"/>
                  </a:cubicBezTo>
                  <a:cubicBezTo>
                    <a:pt x="53633" y="-2778"/>
                    <a:pt x="21907" y="5697"/>
                    <a:pt x="13335" y="6649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9" name="Freeform 478"/>
            <p:cNvSpPr/>
            <p:nvPr/>
          </p:nvSpPr>
          <p:spPr>
            <a:xfrm>
              <a:off x="3622632" y="2162785"/>
              <a:ext cx="501855" cy="520065"/>
            </a:xfrm>
            <a:custGeom>
              <a:avLst/>
              <a:gdLst>
                <a:gd name="connsiteX0" fmla="*/ 142875 w 501855"/>
                <a:gd name="connsiteY0" fmla="*/ 57150 h 520065"/>
                <a:gd name="connsiteX1" fmla="*/ 142875 w 501855"/>
                <a:gd name="connsiteY1" fmla="*/ 57150 h 520065"/>
                <a:gd name="connsiteX2" fmla="*/ 190500 w 501855"/>
                <a:gd name="connsiteY2" fmla="*/ 148590 h 520065"/>
                <a:gd name="connsiteX3" fmla="*/ 188595 w 501855"/>
                <a:gd name="connsiteY3" fmla="*/ 169545 h 520065"/>
                <a:gd name="connsiteX4" fmla="*/ 186690 w 501855"/>
                <a:gd name="connsiteY4" fmla="*/ 177165 h 520065"/>
                <a:gd name="connsiteX5" fmla="*/ 180975 w 501855"/>
                <a:gd name="connsiteY5" fmla="*/ 180975 h 520065"/>
                <a:gd name="connsiteX6" fmla="*/ 177165 w 501855"/>
                <a:gd name="connsiteY6" fmla="*/ 186690 h 520065"/>
                <a:gd name="connsiteX7" fmla="*/ 171450 w 501855"/>
                <a:gd name="connsiteY7" fmla="*/ 205740 h 520065"/>
                <a:gd name="connsiteX8" fmla="*/ 175260 w 501855"/>
                <a:gd name="connsiteY8" fmla="*/ 234315 h 520065"/>
                <a:gd name="connsiteX9" fmla="*/ 179070 w 501855"/>
                <a:gd name="connsiteY9" fmla="*/ 240030 h 520065"/>
                <a:gd name="connsiteX10" fmla="*/ 180975 w 501855"/>
                <a:gd name="connsiteY10" fmla="*/ 283845 h 520065"/>
                <a:gd name="connsiteX11" fmla="*/ 182880 w 501855"/>
                <a:gd name="connsiteY11" fmla="*/ 293370 h 520065"/>
                <a:gd name="connsiteX12" fmla="*/ 186690 w 501855"/>
                <a:gd name="connsiteY12" fmla="*/ 299085 h 520065"/>
                <a:gd name="connsiteX13" fmla="*/ 188595 w 501855"/>
                <a:gd name="connsiteY13" fmla="*/ 304800 h 520065"/>
                <a:gd name="connsiteX14" fmla="*/ 198120 w 501855"/>
                <a:gd name="connsiteY14" fmla="*/ 321945 h 520065"/>
                <a:gd name="connsiteX15" fmla="*/ 196215 w 501855"/>
                <a:gd name="connsiteY15" fmla="*/ 342900 h 520065"/>
                <a:gd name="connsiteX16" fmla="*/ 190500 w 501855"/>
                <a:gd name="connsiteY16" fmla="*/ 348615 h 520065"/>
                <a:gd name="connsiteX17" fmla="*/ 175260 w 501855"/>
                <a:gd name="connsiteY17" fmla="*/ 352425 h 520065"/>
                <a:gd name="connsiteX18" fmla="*/ 135255 w 501855"/>
                <a:gd name="connsiteY18" fmla="*/ 350520 h 520065"/>
                <a:gd name="connsiteX19" fmla="*/ 108585 w 501855"/>
                <a:gd name="connsiteY19" fmla="*/ 346710 h 520065"/>
                <a:gd name="connsiteX20" fmla="*/ 97155 w 501855"/>
                <a:gd name="connsiteY20" fmla="*/ 348615 h 520065"/>
                <a:gd name="connsiteX21" fmla="*/ 95250 w 501855"/>
                <a:gd name="connsiteY21" fmla="*/ 354330 h 520065"/>
                <a:gd name="connsiteX22" fmla="*/ 87630 w 501855"/>
                <a:gd name="connsiteY22" fmla="*/ 365760 h 520065"/>
                <a:gd name="connsiteX23" fmla="*/ 85725 w 501855"/>
                <a:gd name="connsiteY23" fmla="*/ 381000 h 520065"/>
                <a:gd name="connsiteX24" fmla="*/ 83820 w 501855"/>
                <a:gd name="connsiteY24" fmla="*/ 400050 h 520065"/>
                <a:gd name="connsiteX25" fmla="*/ 60960 w 501855"/>
                <a:gd name="connsiteY25" fmla="*/ 398145 h 520065"/>
                <a:gd name="connsiteX26" fmla="*/ 49530 w 501855"/>
                <a:gd name="connsiteY26" fmla="*/ 394335 h 520065"/>
                <a:gd name="connsiteX27" fmla="*/ 43815 w 501855"/>
                <a:gd name="connsiteY27" fmla="*/ 392430 h 520065"/>
                <a:gd name="connsiteX28" fmla="*/ 38100 w 501855"/>
                <a:gd name="connsiteY28" fmla="*/ 388620 h 520065"/>
                <a:gd name="connsiteX29" fmla="*/ 34290 w 501855"/>
                <a:gd name="connsiteY29" fmla="*/ 382905 h 520065"/>
                <a:gd name="connsiteX30" fmla="*/ 22860 w 501855"/>
                <a:gd name="connsiteY30" fmla="*/ 379095 h 520065"/>
                <a:gd name="connsiteX31" fmla="*/ 11430 w 501855"/>
                <a:gd name="connsiteY31" fmla="*/ 381000 h 520065"/>
                <a:gd name="connsiteX32" fmla="*/ 7620 w 501855"/>
                <a:gd name="connsiteY32" fmla="*/ 392430 h 520065"/>
                <a:gd name="connsiteX33" fmla="*/ 3810 w 501855"/>
                <a:gd name="connsiteY33" fmla="*/ 407670 h 520065"/>
                <a:gd name="connsiteX34" fmla="*/ 0 w 501855"/>
                <a:gd name="connsiteY34" fmla="*/ 419100 h 520065"/>
                <a:gd name="connsiteX35" fmla="*/ 1905 w 501855"/>
                <a:gd name="connsiteY35" fmla="*/ 457200 h 520065"/>
                <a:gd name="connsiteX36" fmla="*/ 9525 w 501855"/>
                <a:gd name="connsiteY36" fmla="*/ 468630 h 520065"/>
                <a:gd name="connsiteX37" fmla="*/ 13335 w 501855"/>
                <a:gd name="connsiteY37" fmla="*/ 474345 h 520065"/>
                <a:gd name="connsiteX38" fmla="*/ 17145 w 501855"/>
                <a:gd name="connsiteY38" fmla="*/ 480060 h 520065"/>
                <a:gd name="connsiteX39" fmla="*/ 34290 w 501855"/>
                <a:gd name="connsiteY39" fmla="*/ 491490 h 520065"/>
                <a:gd name="connsiteX40" fmla="*/ 40005 w 501855"/>
                <a:gd name="connsiteY40" fmla="*/ 495300 h 520065"/>
                <a:gd name="connsiteX41" fmla="*/ 57150 w 501855"/>
                <a:gd name="connsiteY41" fmla="*/ 501015 h 520065"/>
                <a:gd name="connsiteX42" fmla="*/ 62865 w 501855"/>
                <a:gd name="connsiteY42" fmla="*/ 502920 h 520065"/>
                <a:gd name="connsiteX43" fmla="*/ 85725 w 501855"/>
                <a:gd name="connsiteY43" fmla="*/ 504825 h 520065"/>
                <a:gd name="connsiteX44" fmla="*/ 91440 w 501855"/>
                <a:gd name="connsiteY44" fmla="*/ 506730 h 520065"/>
                <a:gd name="connsiteX45" fmla="*/ 121920 w 501855"/>
                <a:gd name="connsiteY45" fmla="*/ 510540 h 520065"/>
                <a:gd name="connsiteX46" fmla="*/ 161925 w 501855"/>
                <a:gd name="connsiteY46" fmla="*/ 514350 h 520065"/>
                <a:gd name="connsiteX47" fmla="*/ 169545 w 501855"/>
                <a:gd name="connsiteY47" fmla="*/ 516255 h 520065"/>
                <a:gd name="connsiteX48" fmla="*/ 196215 w 501855"/>
                <a:gd name="connsiteY48" fmla="*/ 520065 h 520065"/>
                <a:gd name="connsiteX49" fmla="*/ 236220 w 501855"/>
                <a:gd name="connsiteY49" fmla="*/ 518160 h 520065"/>
                <a:gd name="connsiteX50" fmla="*/ 247650 w 501855"/>
                <a:gd name="connsiteY50" fmla="*/ 514350 h 520065"/>
                <a:gd name="connsiteX51" fmla="*/ 260985 w 501855"/>
                <a:gd name="connsiteY51" fmla="*/ 512445 h 520065"/>
                <a:gd name="connsiteX52" fmla="*/ 270510 w 501855"/>
                <a:gd name="connsiteY52" fmla="*/ 510540 h 520065"/>
                <a:gd name="connsiteX53" fmla="*/ 306705 w 501855"/>
                <a:gd name="connsiteY53" fmla="*/ 506730 h 520065"/>
                <a:gd name="connsiteX54" fmla="*/ 321945 w 501855"/>
                <a:gd name="connsiteY54" fmla="*/ 502920 h 520065"/>
                <a:gd name="connsiteX55" fmla="*/ 327660 w 501855"/>
                <a:gd name="connsiteY55" fmla="*/ 501015 h 520065"/>
                <a:gd name="connsiteX56" fmla="*/ 337185 w 501855"/>
                <a:gd name="connsiteY56" fmla="*/ 499110 h 520065"/>
                <a:gd name="connsiteX57" fmla="*/ 348615 w 501855"/>
                <a:gd name="connsiteY57" fmla="*/ 495300 h 520065"/>
                <a:gd name="connsiteX58" fmla="*/ 354330 w 501855"/>
                <a:gd name="connsiteY58" fmla="*/ 491490 h 520065"/>
                <a:gd name="connsiteX59" fmla="*/ 363855 w 501855"/>
                <a:gd name="connsiteY59" fmla="*/ 489585 h 520065"/>
                <a:gd name="connsiteX60" fmla="*/ 375285 w 501855"/>
                <a:gd name="connsiteY60" fmla="*/ 485775 h 520065"/>
                <a:gd name="connsiteX61" fmla="*/ 386715 w 501855"/>
                <a:gd name="connsiteY61" fmla="*/ 483870 h 520065"/>
                <a:gd name="connsiteX62" fmla="*/ 407670 w 501855"/>
                <a:gd name="connsiteY62" fmla="*/ 480060 h 520065"/>
                <a:gd name="connsiteX63" fmla="*/ 419100 w 501855"/>
                <a:gd name="connsiteY63" fmla="*/ 476250 h 520065"/>
                <a:gd name="connsiteX64" fmla="*/ 424815 w 501855"/>
                <a:gd name="connsiteY64" fmla="*/ 472440 h 520065"/>
                <a:gd name="connsiteX65" fmla="*/ 436245 w 501855"/>
                <a:gd name="connsiteY65" fmla="*/ 468630 h 520065"/>
                <a:gd name="connsiteX66" fmla="*/ 447675 w 501855"/>
                <a:gd name="connsiteY66" fmla="*/ 464820 h 520065"/>
                <a:gd name="connsiteX67" fmla="*/ 453390 w 501855"/>
                <a:gd name="connsiteY67" fmla="*/ 462915 h 520065"/>
                <a:gd name="connsiteX68" fmla="*/ 470535 w 501855"/>
                <a:gd name="connsiteY68" fmla="*/ 449580 h 520065"/>
                <a:gd name="connsiteX69" fmla="*/ 476250 w 501855"/>
                <a:gd name="connsiteY69" fmla="*/ 445770 h 520065"/>
                <a:gd name="connsiteX70" fmla="*/ 487680 w 501855"/>
                <a:gd name="connsiteY70" fmla="*/ 428625 h 520065"/>
                <a:gd name="connsiteX71" fmla="*/ 491490 w 501855"/>
                <a:gd name="connsiteY71" fmla="*/ 422910 h 520065"/>
                <a:gd name="connsiteX72" fmla="*/ 499110 w 501855"/>
                <a:gd name="connsiteY72" fmla="*/ 409575 h 520065"/>
                <a:gd name="connsiteX73" fmla="*/ 499110 w 501855"/>
                <a:gd name="connsiteY73" fmla="*/ 375285 h 520065"/>
                <a:gd name="connsiteX74" fmla="*/ 491490 w 501855"/>
                <a:gd name="connsiteY74" fmla="*/ 367665 h 520065"/>
                <a:gd name="connsiteX75" fmla="*/ 478155 w 501855"/>
                <a:gd name="connsiteY75" fmla="*/ 361950 h 520065"/>
                <a:gd name="connsiteX76" fmla="*/ 466725 w 501855"/>
                <a:gd name="connsiteY76" fmla="*/ 352425 h 520065"/>
                <a:gd name="connsiteX77" fmla="*/ 455295 w 501855"/>
                <a:gd name="connsiteY77" fmla="*/ 339090 h 520065"/>
                <a:gd name="connsiteX78" fmla="*/ 457200 w 501855"/>
                <a:gd name="connsiteY78" fmla="*/ 318135 h 520065"/>
                <a:gd name="connsiteX79" fmla="*/ 468630 w 501855"/>
                <a:gd name="connsiteY79" fmla="*/ 302895 h 520065"/>
                <a:gd name="connsiteX80" fmla="*/ 476250 w 501855"/>
                <a:gd name="connsiteY80" fmla="*/ 293370 h 520065"/>
                <a:gd name="connsiteX81" fmla="*/ 487680 w 501855"/>
                <a:gd name="connsiteY81" fmla="*/ 274320 h 520065"/>
                <a:gd name="connsiteX82" fmla="*/ 493395 w 501855"/>
                <a:gd name="connsiteY82" fmla="*/ 266700 h 520065"/>
                <a:gd name="connsiteX83" fmla="*/ 497205 w 501855"/>
                <a:gd name="connsiteY83" fmla="*/ 249555 h 520065"/>
                <a:gd name="connsiteX84" fmla="*/ 495300 w 501855"/>
                <a:gd name="connsiteY84" fmla="*/ 234315 h 520065"/>
                <a:gd name="connsiteX85" fmla="*/ 480060 w 501855"/>
                <a:gd name="connsiteY85" fmla="*/ 219075 h 520065"/>
                <a:gd name="connsiteX86" fmla="*/ 474345 w 501855"/>
                <a:gd name="connsiteY86" fmla="*/ 213360 h 520065"/>
                <a:gd name="connsiteX87" fmla="*/ 459105 w 501855"/>
                <a:gd name="connsiteY87" fmla="*/ 207645 h 520065"/>
                <a:gd name="connsiteX88" fmla="*/ 451485 w 501855"/>
                <a:gd name="connsiteY88" fmla="*/ 203835 h 520065"/>
                <a:gd name="connsiteX89" fmla="*/ 445770 w 501855"/>
                <a:gd name="connsiteY89" fmla="*/ 201930 h 520065"/>
                <a:gd name="connsiteX90" fmla="*/ 441960 w 501855"/>
                <a:gd name="connsiteY90" fmla="*/ 196215 h 520065"/>
                <a:gd name="connsiteX91" fmla="*/ 441960 w 501855"/>
                <a:gd name="connsiteY91" fmla="*/ 154305 h 520065"/>
                <a:gd name="connsiteX92" fmla="*/ 447675 w 501855"/>
                <a:gd name="connsiteY92" fmla="*/ 140970 h 520065"/>
                <a:gd name="connsiteX93" fmla="*/ 449580 w 501855"/>
                <a:gd name="connsiteY93" fmla="*/ 127635 h 520065"/>
                <a:gd name="connsiteX94" fmla="*/ 453390 w 501855"/>
                <a:gd name="connsiteY94" fmla="*/ 110490 h 520065"/>
                <a:gd name="connsiteX95" fmla="*/ 441960 w 501855"/>
                <a:gd name="connsiteY95" fmla="*/ 76200 h 520065"/>
                <a:gd name="connsiteX96" fmla="*/ 432435 w 501855"/>
                <a:gd name="connsiteY96" fmla="*/ 66675 h 520065"/>
                <a:gd name="connsiteX97" fmla="*/ 413385 w 501855"/>
                <a:gd name="connsiteY97" fmla="*/ 57150 h 520065"/>
                <a:gd name="connsiteX98" fmla="*/ 407670 w 501855"/>
                <a:gd name="connsiteY98" fmla="*/ 53340 h 520065"/>
                <a:gd name="connsiteX99" fmla="*/ 400050 w 501855"/>
                <a:gd name="connsiteY99" fmla="*/ 51435 h 520065"/>
                <a:gd name="connsiteX100" fmla="*/ 344805 w 501855"/>
                <a:gd name="connsiteY100" fmla="*/ 49530 h 520065"/>
                <a:gd name="connsiteX101" fmla="*/ 333375 w 501855"/>
                <a:gd name="connsiteY101" fmla="*/ 47625 h 520065"/>
                <a:gd name="connsiteX102" fmla="*/ 327660 w 501855"/>
                <a:gd name="connsiteY102" fmla="*/ 41910 h 520065"/>
                <a:gd name="connsiteX103" fmla="*/ 321945 w 501855"/>
                <a:gd name="connsiteY103" fmla="*/ 38100 h 520065"/>
                <a:gd name="connsiteX104" fmla="*/ 308610 w 501855"/>
                <a:gd name="connsiteY104" fmla="*/ 28575 h 520065"/>
                <a:gd name="connsiteX105" fmla="*/ 300990 w 501855"/>
                <a:gd name="connsiteY105" fmla="*/ 24765 h 520065"/>
                <a:gd name="connsiteX106" fmla="*/ 295275 w 501855"/>
                <a:gd name="connsiteY106" fmla="*/ 17145 h 520065"/>
                <a:gd name="connsiteX107" fmla="*/ 289560 w 501855"/>
                <a:gd name="connsiteY107" fmla="*/ 15240 h 520065"/>
                <a:gd name="connsiteX108" fmla="*/ 283845 w 501855"/>
                <a:gd name="connsiteY108" fmla="*/ 11430 h 520065"/>
                <a:gd name="connsiteX109" fmla="*/ 278130 w 501855"/>
                <a:gd name="connsiteY109" fmla="*/ 9525 h 520065"/>
                <a:gd name="connsiteX110" fmla="*/ 272415 w 501855"/>
                <a:gd name="connsiteY110" fmla="*/ 5715 h 520065"/>
                <a:gd name="connsiteX111" fmla="*/ 243840 w 501855"/>
                <a:gd name="connsiteY111" fmla="*/ 0 h 520065"/>
                <a:gd name="connsiteX112" fmla="*/ 217170 w 501855"/>
                <a:gd name="connsiteY112" fmla="*/ 1905 h 520065"/>
                <a:gd name="connsiteX113" fmla="*/ 205740 w 501855"/>
                <a:gd name="connsiteY113" fmla="*/ 5715 h 520065"/>
                <a:gd name="connsiteX114" fmla="*/ 188595 w 501855"/>
                <a:gd name="connsiteY114" fmla="*/ 15240 h 520065"/>
                <a:gd name="connsiteX115" fmla="*/ 182880 w 501855"/>
                <a:gd name="connsiteY115" fmla="*/ 19050 h 520065"/>
                <a:gd name="connsiteX116" fmla="*/ 171450 w 501855"/>
                <a:gd name="connsiteY116" fmla="*/ 28575 h 520065"/>
                <a:gd name="connsiteX117" fmla="*/ 142875 w 501855"/>
                <a:gd name="connsiteY117" fmla="*/ 57150 h 520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501855" h="520065">
                  <a:moveTo>
                    <a:pt x="142875" y="57150"/>
                  </a:moveTo>
                  <a:lnTo>
                    <a:pt x="142875" y="57150"/>
                  </a:lnTo>
                  <a:cubicBezTo>
                    <a:pt x="158750" y="87630"/>
                    <a:pt x="177551" y="116757"/>
                    <a:pt x="190500" y="148590"/>
                  </a:cubicBezTo>
                  <a:cubicBezTo>
                    <a:pt x="193143" y="155087"/>
                    <a:pt x="189522" y="162593"/>
                    <a:pt x="188595" y="169545"/>
                  </a:cubicBezTo>
                  <a:cubicBezTo>
                    <a:pt x="188249" y="172140"/>
                    <a:pt x="188142" y="174987"/>
                    <a:pt x="186690" y="177165"/>
                  </a:cubicBezTo>
                  <a:cubicBezTo>
                    <a:pt x="185420" y="179070"/>
                    <a:pt x="182880" y="179705"/>
                    <a:pt x="180975" y="180975"/>
                  </a:cubicBezTo>
                  <a:cubicBezTo>
                    <a:pt x="179705" y="182880"/>
                    <a:pt x="178095" y="184598"/>
                    <a:pt x="177165" y="186690"/>
                  </a:cubicBezTo>
                  <a:cubicBezTo>
                    <a:pt x="174515" y="192653"/>
                    <a:pt x="173033" y="199407"/>
                    <a:pt x="171450" y="205740"/>
                  </a:cubicBezTo>
                  <a:cubicBezTo>
                    <a:pt x="171734" y="208867"/>
                    <a:pt x="172347" y="227519"/>
                    <a:pt x="175260" y="234315"/>
                  </a:cubicBezTo>
                  <a:cubicBezTo>
                    <a:pt x="176162" y="236419"/>
                    <a:pt x="177800" y="238125"/>
                    <a:pt x="179070" y="240030"/>
                  </a:cubicBezTo>
                  <a:cubicBezTo>
                    <a:pt x="179705" y="254635"/>
                    <a:pt x="179933" y="269263"/>
                    <a:pt x="180975" y="283845"/>
                  </a:cubicBezTo>
                  <a:cubicBezTo>
                    <a:pt x="181206" y="287075"/>
                    <a:pt x="181743" y="290338"/>
                    <a:pt x="182880" y="293370"/>
                  </a:cubicBezTo>
                  <a:cubicBezTo>
                    <a:pt x="183684" y="295514"/>
                    <a:pt x="185666" y="297037"/>
                    <a:pt x="186690" y="299085"/>
                  </a:cubicBezTo>
                  <a:cubicBezTo>
                    <a:pt x="187588" y="300881"/>
                    <a:pt x="187620" y="303045"/>
                    <a:pt x="188595" y="304800"/>
                  </a:cubicBezTo>
                  <a:cubicBezTo>
                    <a:pt x="199512" y="324451"/>
                    <a:pt x="193809" y="309013"/>
                    <a:pt x="198120" y="321945"/>
                  </a:cubicBezTo>
                  <a:cubicBezTo>
                    <a:pt x="197485" y="328930"/>
                    <a:pt x="198142" y="336156"/>
                    <a:pt x="196215" y="342900"/>
                  </a:cubicBezTo>
                  <a:cubicBezTo>
                    <a:pt x="195475" y="345490"/>
                    <a:pt x="192742" y="347121"/>
                    <a:pt x="190500" y="348615"/>
                  </a:cubicBezTo>
                  <a:cubicBezTo>
                    <a:pt x="187990" y="350289"/>
                    <a:pt x="176634" y="352150"/>
                    <a:pt x="175260" y="352425"/>
                  </a:cubicBezTo>
                  <a:cubicBezTo>
                    <a:pt x="161925" y="351790"/>
                    <a:pt x="148573" y="351439"/>
                    <a:pt x="135255" y="350520"/>
                  </a:cubicBezTo>
                  <a:cubicBezTo>
                    <a:pt x="127121" y="349959"/>
                    <a:pt x="116812" y="348081"/>
                    <a:pt x="108585" y="346710"/>
                  </a:cubicBezTo>
                  <a:cubicBezTo>
                    <a:pt x="104775" y="347345"/>
                    <a:pt x="100509" y="346699"/>
                    <a:pt x="97155" y="348615"/>
                  </a:cubicBezTo>
                  <a:cubicBezTo>
                    <a:pt x="95412" y="349611"/>
                    <a:pt x="96225" y="352575"/>
                    <a:pt x="95250" y="354330"/>
                  </a:cubicBezTo>
                  <a:cubicBezTo>
                    <a:pt x="93026" y="358333"/>
                    <a:pt x="87630" y="365760"/>
                    <a:pt x="87630" y="365760"/>
                  </a:cubicBezTo>
                  <a:cubicBezTo>
                    <a:pt x="86995" y="370840"/>
                    <a:pt x="86290" y="375912"/>
                    <a:pt x="85725" y="381000"/>
                  </a:cubicBezTo>
                  <a:cubicBezTo>
                    <a:pt x="85020" y="387343"/>
                    <a:pt x="89067" y="396417"/>
                    <a:pt x="83820" y="400050"/>
                  </a:cubicBezTo>
                  <a:cubicBezTo>
                    <a:pt x="77533" y="404402"/>
                    <a:pt x="68580" y="398780"/>
                    <a:pt x="60960" y="398145"/>
                  </a:cubicBezTo>
                  <a:lnTo>
                    <a:pt x="49530" y="394335"/>
                  </a:lnTo>
                  <a:cubicBezTo>
                    <a:pt x="47625" y="393700"/>
                    <a:pt x="45486" y="393544"/>
                    <a:pt x="43815" y="392430"/>
                  </a:cubicBezTo>
                  <a:lnTo>
                    <a:pt x="38100" y="388620"/>
                  </a:lnTo>
                  <a:cubicBezTo>
                    <a:pt x="36830" y="386715"/>
                    <a:pt x="36232" y="384118"/>
                    <a:pt x="34290" y="382905"/>
                  </a:cubicBezTo>
                  <a:cubicBezTo>
                    <a:pt x="30884" y="380776"/>
                    <a:pt x="22860" y="379095"/>
                    <a:pt x="22860" y="379095"/>
                  </a:cubicBezTo>
                  <a:cubicBezTo>
                    <a:pt x="19050" y="379730"/>
                    <a:pt x="14337" y="378456"/>
                    <a:pt x="11430" y="381000"/>
                  </a:cubicBezTo>
                  <a:cubicBezTo>
                    <a:pt x="8408" y="383645"/>
                    <a:pt x="8890" y="388620"/>
                    <a:pt x="7620" y="392430"/>
                  </a:cubicBezTo>
                  <a:cubicBezTo>
                    <a:pt x="1840" y="409771"/>
                    <a:pt x="10706" y="382383"/>
                    <a:pt x="3810" y="407670"/>
                  </a:cubicBezTo>
                  <a:cubicBezTo>
                    <a:pt x="2753" y="411545"/>
                    <a:pt x="0" y="419100"/>
                    <a:pt x="0" y="419100"/>
                  </a:cubicBezTo>
                  <a:cubicBezTo>
                    <a:pt x="635" y="431800"/>
                    <a:pt x="-496" y="444713"/>
                    <a:pt x="1905" y="457200"/>
                  </a:cubicBezTo>
                  <a:cubicBezTo>
                    <a:pt x="2770" y="461697"/>
                    <a:pt x="6985" y="464820"/>
                    <a:pt x="9525" y="468630"/>
                  </a:cubicBezTo>
                  <a:lnTo>
                    <a:pt x="13335" y="474345"/>
                  </a:lnTo>
                  <a:cubicBezTo>
                    <a:pt x="14605" y="476250"/>
                    <a:pt x="15240" y="478790"/>
                    <a:pt x="17145" y="480060"/>
                  </a:cubicBezTo>
                  <a:lnTo>
                    <a:pt x="34290" y="491490"/>
                  </a:lnTo>
                  <a:cubicBezTo>
                    <a:pt x="36195" y="492760"/>
                    <a:pt x="37833" y="494576"/>
                    <a:pt x="40005" y="495300"/>
                  </a:cubicBezTo>
                  <a:lnTo>
                    <a:pt x="57150" y="501015"/>
                  </a:lnTo>
                  <a:cubicBezTo>
                    <a:pt x="59055" y="501650"/>
                    <a:pt x="60864" y="502753"/>
                    <a:pt x="62865" y="502920"/>
                  </a:cubicBezTo>
                  <a:lnTo>
                    <a:pt x="85725" y="504825"/>
                  </a:lnTo>
                  <a:cubicBezTo>
                    <a:pt x="87630" y="505460"/>
                    <a:pt x="89480" y="506294"/>
                    <a:pt x="91440" y="506730"/>
                  </a:cubicBezTo>
                  <a:cubicBezTo>
                    <a:pt x="101108" y="508878"/>
                    <a:pt x="112338" y="509582"/>
                    <a:pt x="121920" y="510540"/>
                  </a:cubicBezTo>
                  <a:cubicBezTo>
                    <a:pt x="139424" y="516375"/>
                    <a:pt x="120337" y="510569"/>
                    <a:pt x="161925" y="514350"/>
                  </a:cubicBezTo>
                  <a:cubicBezTo>
                    <a:pt x="164532" y="514587"/>
                    <a:pt x="166978" y="515742"/>
                    <a:pt x="169545" y="516255"/>
                  </a:cubicBezTo>
                  <a:cubicBezTo>
                    <a:pt x="178700" y="518086"/>
                    <a:pt x="186850" y="518894"/>
                    <a:pt x="196215" y="520065"/>
                  </a:cubicBezTo>
                  <a:cubicBezTo>
                    <a:pt x="209550" y="519430"/>
                    <a:pt x="222952" y="519634"/>
                    <a:pt x="236220" y="518160"/>
                  </a:cubicBezTo>
                  <a:cubicBezTo>
                    <a:pt x="240212" y="517716"/>
                    <a:pt x="243674" y="514918"/>
                    <a:pt x="247650" y="514350"/>
                  </a:cubicBezTo>
                  <a:cubicBezTo>
                    <a:pt x="252095" y="513715"/>
                    <a:pt x="256556" y="513183"/>
                    <a:pt x="260985" y="512445"/>
                  </a:cubicBezTo>
                  <a:cubicBezTo>
                    <a:pt x="264179" y="511913"/>
                    <a:pt x="267310" y="511032"/>
                    <a:pt x="270510" y="510540"/>
                  </a:cubicBezTo>
                  <a:cubicBezTo>
                    <a:pt x="282535" y="508690"/>
                    <a:pt x="294591" y="507831"/>
                    <a:pt x="306705" y="506730"/>
                  </a:cubicBezTo>
                  <a:cubicBezTo>
                    <a:pt x="319769" y="502375"/>
                    <a:pt x="303555" y="507518"/>
                    <a:pt x="321945" y="502920"/>
                  </a:cubicBezTo>
                  <a:cubicBezTo>
                    <a:pt x="323893" y="502433"/>
                    <a:pt x="325712" y="501502"/>
                    <a:pt x="327660" y="501015"/>
                  </a:cubicBezTo>
                  <a:cubicBezTo>
                    <a:pt x="330801" y="500230"/>
                    <a:pt x="334061" y="499962"/>
                    <a:pt x="337185" y="499110"/>
                  </a:cubicBezTo>
                  <a:cubicBezTo>
                    <a:pt x="341060" y="498053"/>
                    <a:pt x="345273" y="497528"/>
                    <a:pt x="348615" y="495300"/>
                  </a:cubicBezTo>
                  <a:cubicBezTo>
                    <a:pt x="350520" y="494030"/>
                    <a:pt x="352186" y="492294"/>
                    <a:pt x="354330" y="491490"/>
                  </a:cubicBezTo>
                  <a:cubicBezTo>
                    <a:pt x="357362" y="490353"/>
                    <a:pt x="360731" y="490437"/>
                    <a:pt x="363855" y="489585"/>
                  </a:cubicBezTo>
                  <a:cubicBezTo>
                    <a:pt x="367730" y="488528"/>
                    <a:pt x="371324" y="486435"/>
                    <a:pt x="375285" y="485775"/>
                  </a:cubicBezTo>
                  <a:lnTo>
                    <a:pt x="386715" y="483870"/>
                  </a:lnTo>
                  <a:cubicBezTo>
                    <a:pt x="396813" y="482316"/>
                    <a:pt x="399093" y="482633"/>
                    <a:pt x="407670" y="480060"/>
                  </a:cubicBezTo>
                  <a:cubicBezTo>
                    <a:pt x="411517" y="478906"/>
                    <a:pt x="415758" y="478478"/>
                    <a:pt x="419100" y="476250"/>
                  </a:cubicBezTo>
                  <a:cubicBezTo>
                    <a:pt x="421005" y="474980"/>
                    <a:pt x="422723" y="473370"/>
                    <a:pt x="424815" y="472440"/>
                  </a:cubicBezTo>
                  <a:cubicBezTo>
                    <a:pt x="428485" y="470809"/>
                    <a:pt x="432435" y="469900"/>
                    <a:pt x="436245" y="468630"/>
                  </a:cubicBezTo>
                  <a:lnTo>
                    <a:pt x="447675" y="464820"/>
                  </a:lnTo>
                  <a:lnTo>
                    <a:pt x="453390" y="462915"/>
                  </a:lnTo>
                  <a:cubicBezTo>
                    <a:pt x="462343" y="453962"/>
                    <a:pt x="456863" y="458694"/>
                    <a:pt x="470535" y="449580"/>
                  </a:cubicBezTo>
                  <a:lnTo>
                    <a:pt x="476250" y="445770"/>
                  </a:lnTo>
                  <a:lnTo>
                    <a:pt x="487680" y="428625"/>
                  </a:lnTo>
                  <a:cubicBezTo>
                    <a:pt x="488950" y="426720"/>
                    <a:pt x="490466" y="424958"/>
                    <a:pt x="491490" y="422910"/>
                  </a:cubicBezTo>
                  <a:cubicBezTo>
                    <a:pt x="496324" y="413242"/>
                    <a:pt x="493725" y="417653"/>
                    <a:pt x="499110" y="409575"/>
                  </a:cubicBezTo>
                  <a:cubicBezTo>
                    <a:pt x="501676" y="396744"/>
                    <a:pt x="503724" y="390974"/>
                    <a:pt x="499110" y="375285"/>
                  </a:cubicBezTo>
                  <a:cubicBezTo>
                    <a:pt x="498096" y="371839"/>
                    <a:pt x="494364" y="369820"/>
                    <a:pt x="491490" y="367665"/>
                  </a:cubicBezTo>
                  <a:cubicBezTo>
                    <a:pt x="487724" y="364840"/>
                    <a:pt x="482569" y="363421"/>
                    <a:pt x="478155" y="361950"/>
                  </a:cubicBezTo>
                  <a:cubicBezTo>
                    <a:pt x="458338" y="342133"/>
                    <a:pt x="485290" y="368338"/>
                    <a:pt x="466725" y="352425"/>
                  </a:cubicBezTo>
                  <a:cubicBezTo>
                    <a:pt x="459539" y="346266"/>
                    <a:pt x="459789" y="345831"/>
                    <a:pt x="455295" y="339090"/>
                  </a:cubicBezTo>
                  <a:cubicBezTo>
                    <a:pt x="455930" y="332105"/>
                    <a:pt x="454775" y="324716"/>
                    <a:pt x="457200" y="318135"/>
                  </a:cubicBezTo>
                  <a:cubicBezTo>
                    <a:pt x="459395" y="312177"/>
                    <a:pt x="468630" y="302895"/>
                    <a:pt x="468630" y="302895"/>
                  </a:cubicBezTo>
                  <a:cubicBezTo>
                    <a:pt x="472920" y="290025"/>
                    <a:pt x="466970" y="303975"/>
                    <a:pt x="476250" y="293370"/>
                  </a:cubicBezTo>
                  <a:cubicBezTo>
                    <a:pt x="486526" y="281626"/>
                    <a:pt x="481152" y="284765"/>
                    <a:pt x="487680" y="274320"/>
                  </a:cubicBezTo>
                  <a:cubicBezTo>
                    <a:pt x="489363" y="271628"/>
                    <a:pt x="491490" y="269240"/>
                    <a:pt x="493395" y="266700"/>
                  </a:cubicBezTo>
                  <a:cubicBezTo>
                    <a:pt x="494130" y="263761"/>
                    <a:pt x="497205" y="251973"/>
                    <a:pt x="497205" y="249555"/>
                  </a:cubicBezTo>
                  <a:cubicBezTo>
                    <a:pt x="497205" y="244435"/>
                    <a:pt x="496806" y="239208"/>
                    <a:pt x="495300" y="234315"/>
                  </a:cubicBezTo>
                  <a:cubicBezTo>
                    <a:pt x="491744" y="222758"/>
                    <a:pt x="488696" y="225552"/>
                    <a:pt x="480060" y="219075"/>
                  </a:cubicBezTo>
                  <a:cubicBezTo>
                    <a:pt x="477905" y="217459"/>
                    <a:pt x="476537" y="214926"/>
                    <a:pt x="474345" y="213360"/>
                  </a:cubicBezTo>
                  <a:cubicBezTo>
                    <a:pt x="466529" y="207777"/>
                    <a:pt x="467502" y="210794"/>
                    <a:pt x="459105" y="207645"/>
                  </a:cubicBezTo>
                  <a:cubicBezTo>
                    <a:pt x="456446" y="206648"/>
                    <a:pt x="454095" y="204954"/>
                    <a:pt x="451485" y="203835"/>
                  </a:cubicBezTo>
                  <a:cubicBezTo>
                    <a:pt x="449639" y="203044"/>
                    <a:pt x="447675" y="202565"/>
                    <a:pt x="445770" y="201930"/>
                  </a:cubicBezTo>
                  <a:cubicBezTo>
                    <a:pt x="444500" y="200025"/>
                    <a:pt x="442984" y="198263"/>
                    <a:pt x="441960" y="196215"/>
                  </a:cubicBezTo>
                  <a:cubicBezTo>
                    <a:pt x="436052" y="184400"/>
                    <a:pt x="441046" y="160249"/>
                    <a:pt x="441960" y="154305"/>
                  </a:cubicBezTo>
                  <a:cubicBezTo>
                    <a:pt x="442695" y="149525"/>
                    <a:pt x="445770" y="145415"/>
                    <a:pt x="447675" y="140970"/>
                  </a:cubicBezTo>
                  <a:cubicBezTo>
                    <a:pt x="448310" y="136525"/>
                    <a:pt x="448842" y="132064"/>
                    <a:pt x="449580" y="127635"/>
                  </a:cubicBezTo>
                  <a:cubicBezTo>
                    <a:pt x="450789" y="120380"/>
                    <a:pt x="451677" y="117340"/>
                    <a:pt x="453390" y="110490"/>
                  </a:cubicBezTo>
                  <a:cubicBezTo>
                    <a:pt x="450673" y="80602"/>
                    <a:pt x="455809" y="97963"/>
                    <a:pt x="441960" y="76200"/>
                  </a:cubicBezTo>
                  <a:cubicBezTo>
                    <a:pt x="435622" y="66241"/>
                    <a:pt x="441996" y="69862"/>
                    <a:pt x="432435" y="66675"/>
                  </a:cubicBezTo>
                  <a:cubicBezTo>
                    <a:pt x="417450" y="55436"/>
                    <a:pt x="433079" y="65903"/>
                    <a:pt x="413385" y="57150"/>
                  </a:cubicBezTo>
                  <a:cubicBezTo>
                    <a:pt x="411293" y="56220"/>
                    <a:pt x="409774" y="54242"/>
                    <a:pt x="407670" y="53340"/>
                  </a:cubicBezTo>
                  <a:cubicBezTo>
                    <a:pt x="405264" y="52309"/>
                    <a:pt x="402663" y="51593"/>
                    <a:pt x="400050" y="51435"/>
                  </a:cubicBezTo>
                  <a:cubicBezTo>
                    <a:pt x="381658" y="50320"/>
                    <a:pt x="363220" y="50165"/>
                    <a:pt x="344805" y="49530"/>
                  </a:cubicBezTo>
                  <a:cubicBezTo>
                    <a:pt x="340995" y="48895"/>
                    <a:pt x="336905" y="49194"/>
                    <a:pt x="333375" y="47625"/>
                  </a:cubicBezTo>
                  <a:cubicBezTo>
                    <a:pt x="330913" y="46531"/>
                    <a:pt x="329730" y="43635"/>
                    <a:pt x="327660" y="41910"/>
                  </a:cubicBezTo>
                  <a:cubicBezTo>
                    <a:pt x="325901" y="40444"/>
                    <a:pt x="323808" y="39431"/>
                    <a:pt x="321945" y="38100"/>
                  </a:cubicBezTo>
                  <a:cubicBezTo>
                    <a:pt x="317856" y="35180"/>
                    <a:pt x="313100" y="31140"/>
                    <a:pt x="308610" y="28575"/>
                  </a:cubicBezTo>
                  <a:cubicBezTo>
                    <a:pt x="306144" y="27166"/>
                    <a:pt x="303530" y="26035"/>
                    <a:pt x="300990" y="24765"/>
                  </a:cubicBezTo>
                  <a:cubicBezTo>
                    <a:pt x="299085" y="22225"/>
                    <a:pt x="297714" y="19178"/>
                    <a:pt x="295275" y="17145"/>
                  </a:cubicBezTo>
                  <a:cubicBezTo>
                    <a:pt x="293732" y="15859"/>
                    <a:pt x="291356" y="16138"/>
                    <a:pt x="289560" y="15240"/>
                  </a:cubicBezTo>
                  <a:cubicBezTo>
                    <a:pt x="287512" y="14216"/>
                    <a:pt x="285893" y="12454"/>
                    <a:pt x="283845" y="11430"/>
                  </a:cubicBezTo>
                  <a:cubicBezTo>
                    <a:pt x="282049" y="10532"/>
                    <a:pt x="279926" y="10423"/>
                    <a:pt x="278130" y="9525"/>
                  </a:cubicBezTo>
                  <a:cubicBezTo>
                    <a:pt x="276082" y="8501"/>
                    <a:pt x="274567" y="6497"/>
                    <a:pt x="272415" y="5715"/>
                  </a:cubicBezTo>
                  <a:cubicBezTo>
                    <a:pt x="262905" y="2257"/>
                    <a:pt x="253710" y="1410"/>
                    <a:pt x="243840" y="0"/>
                  </a:cubicBezTo>
                  <a:cubicBezTo>
                    <a:pt x="234950" y="635"/>
                    <a:pt x="225984" y="583"/>
                    <a:pt x="217170" y="1905"/>
                  </a:cubicBezTo>
                  <a:cubicBezTo>
                    <a:pt x="213198" y="2501"/>
                    <a:pt x="209550" y="4445"/>
                    <a:pt x="205740" y="5715"/>
                  </a:cubicBezTo>
                  <a:cubicBezTo>
                    <a:pt x="195681" y="9068"/>
                    <a:pt x="201696" y="6506"/>
                    <a:pt x="188595" y="15240"/>
                  </a:cubicBezTo>
                  <a:lnTo>
                    <a:pt x="182880" y="19050"/>
                  </a:lnTo>
                  <a:cubicBezTo>
                    <a:pt x="177800" y="22437"/>
                    <a:pt x="175399" y="23498"/>
                    <a:pt x="171450" y="28575"/>
                  </a:cubicBezTo>
                  <a:cubicBezTo>
                    <a:pt x="168639" y="32189"/>
                    <a:pt x="147637" y="52388"/>
                    <a:pt x="142875" y="5715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0" name="Freeform 479"/>
            <p:cNvSpPr/>
            <p:nvPr/>
          </p:nvSpPr>
          <p:spPr>
            <a:xfrm>
              <a:off x="3904195" y="1705585"/>
              <a:ext cx="416519" cy="725805"/>
            </a:xfrm>
            <a:custGeom>
              <a:avLst/>
              <a:gdLst>
                <a:gd name="connsiteX0" fmla="*/ 350897 w 416519"/>
                <a:gd name="connsiteY0" fmla="*/ 725805 h 725805"/>
                <a:gd name="connsiteX1" fmla="*/ 350897 w 416519"/>
                <a:gd name="connsiteY1" fmla="*/ 725805 h 725805"/>
                <a:gd name="connsiteX2" fmla="*/ 329942 w 416519"/>
                <a:gd name="connsiteY2" fmla="*/ 695325 h 725805"/>
                <a:gd name="connsiteX3" fmla="*/ 324227 w 416519"/>
                <a:gd name="connsiteY3" fmla="*/ 683895 h 725805"/>
                <a:gd name="connsiteX4" fmla="*/ 322322 w 416519"/>
                <a:gd name="connsiteY4" fmla="*/ 609600 h 725805"/>
                <a:gd name="connsiteX5" fmla="*/ 318512 w 416519"/>
                <a:gd name="connsiteY5" fmla="*/ 601980 h 725805"/>
                <a:gd name="connsiteX6" fmla="*/ 316607 w 416519"/>
                <a:gd name="connsiteY6" fmla="*/ 596265 h 725805"/>
                <a:gd name="connsiteX7" fmla="*/ 310892 w 416519"/>
                <a:gd name="connsiteY7" fmla="*/ 588645 h 725805"/>
                <a:gd name="connsiteX8" fmla="*/ 308987 w 416519"/>
                <a:gd name="connsiteY8" fmla="*/ 582930 h 725805"/>
                <a:gd name="connsiteX9" fmla="*/ 303272 w 416519"/>
                <a:gd name="connsiteY9" fmla="*/ 581025 h 725805"/>
                <a:gd name="connsiteX10" fmla="*/ 291842 w 416519"/>
                <a:gd name="connsiteY10" fmla="*/ 573405 h 725805"/>
                <a:gd name="connsiteX11" fmla="*/ 286127 w 416519"/>
                <a:gd name="connsiteY11" fmla="*/ 569595 h 725805"/>
                <a:gd name="connsiteX12" fmla="*/ 282317 w 416519"/>
                <a:gd name="connsiteY12" fmla="*/ 563880 h 725805"/>
                <a:gd name="connsiteX13" fmla="*/ 276602 w 416519"/>
                <a:gd name="connsiteY13" fmla="*/ 561975 h 725805"/>
                <a:gd name="connsiteX14" fmla="*/ 270887 w 416519"/>
                <a:gd name="connsiteY14" fmla="*/ 558165 h 725805"/>
                <a:gd name="connsiteX15" fmla="*/ 267077 w 416519"/>
                <a:gd name="connsiteY15" fmla="*/ 546735 h 725805"/>
                <a:gd name="connsiteX16" fmla="*/ 263267 w 416519"/>
                <a:gd name="connsiteY16" fmla="*/ 506730 h 725805"/>
                <a:gd name="connsiteX17" fmla="*/ 261362 w 416519"/>
                <a:gd name="connsiteY17" fmla="*/ 489585 h 725805"/>
                <a:gd name="connsiteX18" fmla="*/ 249932 w 416519"/>
                <a:gd name="connsiteY18" fmla="*/ 468630 h 725805"/>
                <a:gd name="connsiteX19" fmla="*/ 244217 w 416519"/>
                <a:gd name="connsiteY19" fmla="*/ 462915 h 725805"/>
                <a:gd name="connsiteX20" fmla="*/ 232787 w 416519"/>
                <a:gd name="connsiteY20" fmla="*/ 455295 h 725805"/>
                <a:gd name="connsiteX21" fmla="*/ 227072 w 416519"/>
                <a:gd name="connsiteY21" fmla="*/ 451485 h 725805"/>
                <a:gd name="connsiteX22" fmla="*/ 219452 w 416519"/>
                <a:gd name="connsiteY22" fmla="*/ 447675 h 725805"/>
                <a:gd name="connsiteX23" fmla="*/ 213737 w 416519"/>
                <a:gd name="connsiteY23" fmla="*/ 445770 h 725805"/>
                <a:gd name="connsiteX24" fmla="*/ 200402 w 416519"/>
                <a:gd name="connsiteY24" fmla="*/ 440055 h 725805"/>
                <a:gd name="connsiteX25" fmla="*/ 187067 w 416519"/>
                <a:gd name="connsiteY25" fmla="*/ 434340 h 725805"/>
                <a:gd name="connsiteX26" fmla="*/ 175637 w 416519"/>
                <a:gd name="connsiteY26" fmla="*/ 424815 h 725805"/>
                <a:gd name="connsiteX27" fmla="*/ 168017 w 416519"/>
                <a:gd name="connsiteY27" fmla="*/ 421005 h 725805"/>
                <a:gd name="connsiteX28" fmla="*/ 164207 w 416519"/>
                <a:gd name="connsiteY28" fmla="*/ 415290 h 725805"/>
                <a:gd name="connsiteX29" fmla="*/ 158492 w 416519"/>
                <a:gd name="connsiteY29" fmla="*/ 411480 h 725805"/>
                <a:gd name="connsiteX30" fmla="*/ 152777 w 416519"/>
                <a:gd name="connsiteY30" fmla="*/ 405765 h 725805"/>
                <a:gd name="connsiteX31" fmla="*/ 148967 w 416519"/>
                <a:gd name="connsiteY31" fmla="*/ 394335 h 725805"/>
                <a:gd name="connsiteX32" fmla="*/ 150872 w 416519"/>
                <a:gd name="connsiteY32" fmla="*/ 381000 h 725805"/>
                <a:gd name="connsiteX33" fmla="*/ 158492 w 416519"/>
                <a:gd name="connsiteY33" fmla="*/ 354330 h 725805"/>
                <a:gd name="connsiteX34" fmla="*/ 160397 w 416519"/>
                <a:gd name="connsiteY34" fmla="*/ 348615 h 725805"/>
                <a:gd name="connsiteX35" fmla="*/ 162302 w 416519"/>
                <a:gd name="connsiteY35" fmla="*/ 342900 h 725805"/>
                <a:gd name="connsiteX36" fmla="*/ 166112 w 416519"/>
                <a:gd name="connsiteY36" fmla="*/ 337185 h 725805"/>
                <a:gd name="connsiteX37" fmla="*/ 164207 w 416519"/>
                <a:gd name="connsiteY37" fmla="*/ 297180 h 725805"/>
                <a:gd name="connsiteX38" fmla="*/ 158492 w 416519"/>
                <a:gd name="connsiteY38" fmla="*/ 291465 h 725805"/>
                <a:gd name="connsiteX39" fmla="*/ 148967 w 416519"/>
                <a:gd name="connsiteY39" fmla="*/ 280035 h 725805"/>
                <a:gd name="connsiteX40" fmla="*/ 143252 w 416519"/>
                <a:gd name="connsiteY40" fmla="*/ 278130 h 725805"/>
                <a:gd name="connsiteX41" fmla="*/ 131822 w 416519"/>
                <a:gd name="connsiteY41" fmla="*/ 268605 h 725805"/>
                <a:gd name="connsiteX42" fmla="*/ 126107 w 416519"/>
                <a:gd name="connsiteY42" fmla="*/ 262890 h 725805"/>
                <a:gd name="connsiteX43" fmla="*/ 120392 w 416519"/>
                <a:gd name="connsiteY43" fmla="*/ 260985 h 725805"/>
                <a:gd name="connsiteX44" fmla="*/ 112772 w 416519"/>
                <a:gd name="connsiteY44" fmla="*/ 257175 h 725805"/>
                <a:gd name="connsiteX45" fmla="*/ 107057 w 416519"/>
                <a:gd name="connsiteY45" fmla="*/ 251460 h 725805"/>
                <a:gd name="connsiteX46" fmla="*/ 95627 w 416519"/>
                <a:gd name="connsiteY46" fmla="*/ 245745 h 725805"/>
                <a:gd name="connsiteX47" fmla="*/ 84197 w 416519"/>
                <a:gd name="connsiteY47" fmla="*/ 236220 h 725805"/>
                <a:gd name="connsiteX48" fmla="*/ 78482 w 416519"/>
                <a:gd name="connsiteY48" fmla="*/ 230505 h 725805"/>
                <a:gd name="connsiteX49" fmla="*/ 72767 w 416519"/>
                <a:gd name="connsiteY49" fmla="*/ 228600 h 725805"/>
                <a:gd name="connsiteX50" fmla="*/ 61337 w 416519"/>
                <a:gd name="connsiteY50" fmla="*/ 220980 h 725805"/>
                <a:gd name="connsiteX51" fmla="*/ 49907 w 416519"/>
                <a:gd name="connsiteY51" fmla="*/ 217170 h 725805"/>
                <a:gd name="connsiteX52" fmla="*/ 34667 w 416519"/>
                <a:gd name="connsiteY52" fmla="*/ 209550 h 725805"/>
                <a:gd name="connsiteX53" fmla="*/ 23237 w 416519"/>
                <a:gd name="connsiteY53" fmla="*/ 205740 h 725805"/>
                <a:gd name="connsiteX54" fmla="*/ 15617 w 416519"/>
                <a:gd name="connsiteY54" fmla="*/ 196215 h 725805"/>
                <a:gd name="connsiteX55" fmla="*/ 13712 w 416519"/>
                <a:gd name="connsiteY55" fmla="*/ 190500 h 725805"/>
                <a:gd name="connsiteX56" fmla="*/ 17522 w 416519"/>
                <a:gd name="connsiteY56" fmla="*/ 156210 h 725805"/>
                <a:gd name="connsiteX57" fmla="*/ 21332 w 416519"/>
                <a:gd name="connsiteY57" fmla="*/ 150495 h 725805"/>
                <a:gd name="connsiteX58" fmla="*/ 27047 w 416519"/>
                <a:gd name="connsiteY58" fmla="*/ 146685 h 725805"/>
                <a:gd name="connsiteX59" fmla="*/ 34667 w 416519"/>
                <a:gd name="connsiteY59" fmla="*/ 135255 h 725805"/>
                <a:gd name="connsiteX60" fmla="*/ 38477 w 416519"/>
                <a:gd name="connsiteY60" fmla="*/ 129540 h 725805"/>
                <a:gd name="connsiteX61" fmla="*/ 40382 w 416519"/>
                <a:gd name="connsiteY61" fmla="*/ 123825 h 725805"/>
                <a:gd name="connsiteX62" fmla="*/ 36572 w 416519"/>
                <a:gd name="connsiteY62" fmla="*/ 102870 h 725805"/>
                <a:gd name="connsiteX63" fmla="*/ 32762 w 416519"/>
                <a:gd name="connsiteY63" fmla="*/ 97155 h 725805"/>
                <a:gd name="connsiteX64" fmla="*/ 27047 w 416519"/>
                <a:gd name="connsiteY64" fmla="*/ 80010 h 725805"/>
                <a:gd name="connsiteX65" fmla="*/ 25142 w 416519"/>
                <a:gd name="connsiteY65" fmla="*/ 72390 h 725805"/>
                <a:gd name="connsiteX66" fmla="*/ 17522 w 416519"/>
                <a:gd name="connsiteY66" fmla="*/ 59055 h 725805"/>
                <a:gd name="connsiteX67" fmla="*/ 15617 w 416519"/>
                <a:gd name="connsiteY67" fmla="*/ 53340 h 725805"/>
                <a:gd name="connsiteX68" fmla="*/ 4187 w 416519"/>
                <a:gd name="connsiteY68" fmla="*/ 43815 h 725805"/>
                <a:gd name="connsiteX69" fmla="*/ 2282 w 416519"/>
                <a:gd name="connsiteY69" fmla="*/ 15240 h 725805"/>
                <a:gd name="connsiteX70" fmla="*/ 7997 w 416519"/>
                <a:gd name="connsiteY70" fmla="*/ 13335 h 725805"/>
                <a:gd name="connsiteX71" fmla="*/ 27047 w 416519"/>
                <a:gd name="connsiteY71" fmla="*/ 3810 h 725805"/>
                <a:gd name="connsiteX72" fmla="*/ 38477 w 416519"/>
                <a:gd name="connsiteY72" fmla="*/ 0 h 725805"/>
                <a:gd name="connsiteX73" fmla="*/ 67052 w 416519"/>
                <a:gd name="connsiteY73" fmla="*/ 1905 h 725805"/>
                <a:gd name="connsiteX74" fmla="*/ 84197 w 416519"/>
                <a:gd name="connsiteY74" fmla="*/ 11430 h 725805"/>
                <a:gd name="connsiteX75" fmla="*/ 135632 w 416519"/>
                <a:gd name="connsiteY75" fmla="*/ 28575 h 725805"/>
                <a:gd name="connsiteX76" fmla="*/ 141347 w 416519"/>
                <a:gd name="connsiteY76" fmla="*/ 30480 h 725805"/>
                <a:gd name="connsiteX77" fmla="*/ 147062 w 416519"/>
                <a:gd name="connsiteY77" fmla="*/ 32385 h 725805"/>
                <a:gd name="connsiteX78" fmla="*/ 152777 w 416519"/>
                <a:gd name="connsiteY78" fmla="*/ 36195 h 725805"/>
                <a:gd name="connsiteX79" fmla="*/ 164207 w 416519"/>
                <a:gd name="connsiteY79" fmla="*/ 40005 h 725805"/>
                <a:gd name="connsiteX80" fmla="*/ 169922 w 416519"/>
                <a:gd name="connsiteY80" fmla="*/ 41910 h 725805"/>
                <a:gd name="connsiteX81" fmla="*/ 181352 w 416519"/>
                <a:gd name="connsiteY81" fmla="*/ 49530 h 725805"/>
                <a:gd name="connsiteX82" fmla="*/ 185162 w 416519"/>
                <a:gd name="connsiteY82" fmla="*/ 55245 h 725805"/>
                <a:gd name="connsiteX83" fmla="*/ 190877 w 416519"/>
                <a:gd name="connsiteY83" fmla="*/ 57150 h 725805"/>
                <a:gd name="connsiteX84" fmla="*/ 202307 w 416519"/>
                <a:gd name="connsiteY84" fmla="*/ 64770 h 725805"/>
                <a:gd name="connsiteX85" fmla="*/ 208022 w 416519"/>
                <a:gd name="connsiteY85" fmla="*/ 68580 h 725805"/>
                <a:gd name="connsiteX86" fmla="*/ 211832 w 416519"/>
                <a:gd name="connsiteY86" fmla="*/ 74295 h 725805"/>
                <a:gd name="connsiteX87" fmla="*/ 223262 w 416519"/>
                <a:gd name="connsiteY87" fmla="*/ 80010 h 725805"/>
                <a:gd name="connsiteX88" fmla="*/ 234692 w 416519"/>
                <a:gd name="connsiteY88" fmla="*/ 87630 h 725805"/>
                <a:gd name="connsiteX89" fmla="*/ 240407 w 416519"/>
                <a:gd name="connsiteY89" fmla="*/ 93345 h 725805"/>
                <a:gd name="connsiteX90" fmla="*/ 251837 w 416519"/>
                <a:gd name="connsiteY90" fmla="*/ 100965 h 725805"/>
                <a:gd name="connsiteX91" fmla="*/ 261362 w 416519"/>
                <a:gd name="connsiteY91" fmla="*/ 108585 h 725805"/>
                <a:gd name="connsiteX92" fmla="*/ 272792 w 416519"/>
                <a:gd name="connsiteY92" fmla="*/ 116205 h 725805"/>
                <a:gd name="connsiteX93" fmla="*/ 276602 w 416519"/>
                <a:gd name="connsiteY93" fmla="*/ 121920 h 725805"/>
                <a:gd name="connsiteX94" fmla="*/ 282317 w 416519"/>
                <a:gd name="connsiteY94" fmla="*/ 125730 h 725805"/>
                <a:gd name="connsiteX95" fmla="*/ 289937 w 416519"/>
                <a:gd name="connsiteY95" fmla="*/ 137160 h 725805"/>
                <a:gd name="connsiteX96" fmla="*/ 293747 w 416519"/>
                <a:gd name="connsiteY96" fmla="*/ 142875 h 725805"/>
                <a:gd name="connsiteX97" fmla="*/ 297557 w 416519"/>
                <a:gd name="connsiteY97" fmla="*/ 148590 h 725805"/>
                <a:gd name="connsiteX98" fmla="*/ 303272 w 416519"/>
                <a:gd name="connsiteY98" fmla="*/ 152400 h 725805"/>
                <a:gd name="connsiteX99" fmla="*/ 312797 w 416519"/>
                <a:gd name="connsiteY99" fmla="*/ 169545 h 725805"/>
                <a:gd name="connsiteX100" fmla="*/ 316607 w 416519"/>
                <a:gd name="connsiteY100" fmla="*/ 175260 h 725805"/>
                <a:gd name="connsiteX101" fmla="*/ 318512 w 416519"/>
                <a:gd name="connsiteY101" fmla="*/ 180975 h 725805"/>
                <a:gd name="connsiteX102" fmla="*/ 324227 w 416519"/>
                <a:gd name="connsiteY102" fmla="*/ 184785 h 725805"/>
                <a:gd name="connsiteX103" fmla="*/ 333752 w 416519"/>
                <a:gd name="connsiteY103" fmla="*/ 200025 h 725805"/>
                <a:gd name="connsiteX104" fmla="*/ 337562 w 416519"/>
                <a:gd name="connsiteY104" fmla="*/ 211455 h 725805"/>
                <a:gd name="connsiteX105" fmla="*/ 345182 w 416519"/>
                <a:gd name="connsiteY105" fmla="*/ 222885 h 725805"/>
                <a:gd name="connsiteX106" fmla="*/ 347087 w 416519"/>
                <a:gd name="connsiteY106" fmla="*/ 228600 h 725805"/>
                <a:gd name="connsiteX107" fmla="*/ 352802 w 416519"/>
                <a:gd name="connsiteY107" fmla="*/ 230505 h 725805"/>
                <a:gd name="connsiteX108" fmla="*/ 358517 w 416519"/>
                <a:gd name="connsiteY108" fmla="*/ 249555 h 725805"/>
                <a:gd name="connsiteX109" fmla="*/ 362327 w 416519"/>
                <a:gd name="connsiteY109" fmla="*/ 255270 h 725805"/>
                <a:gd name="connsiteX110" fmla="*/ 366137 w 416519"/>
                <a:gd name="connsiteY110" fmla="*/ 266700 h 725805"/>
                <a:gd name="connsiteX111" fmla="*/ 368042 w 416519"/>
                <a:gd name="connsiteY111" fmla="*/ 272415 h 725805"/>
                <a:gd name="connsiteX112" fmla="*/ 369947 w 416519"/>
                <a:gd name="connsiteY112" fmla="*/ 278130 h 725805"/>
                <a:gd name="connsiteX113" fmla="*/ 377567 w 416519"/>
                <a:gd name="connsiteY113" fmla="*/ 289560 h 725805"/>
                <a:gd name="connsiteX114" fmla="*/ 379472 w 416519"/>
                <a:gd name="connsiteY114" fmla="*/ 295275 h 725805"/>
                <a:gd name="connsiteX115" fmla="*/ 383282 w 416519"/>
                <a:gd name="connsiteY115" fmla="*/ 300990 h 725805"/>
                <a:gd name="connsiteX116" fmla="*/ 387092 w 416519"/>
                <a:gd name="connsiteY116" fmla="*/ 312420 h 725805"/>
                <a:gd name="connsiteX117" fmla="*/ 388997 w 416519"/>
                <a:gd name="connsiteY117" fmla="*/ 318135 h 725805"/>
                <a:gd name="connsiteX118" fmla="*/ 390902 w 416519"/>
                <a:gd name="connsiteY118" fmla="*/ 323850 h 725805"/>
                <a:gd name="connsiteX119" fmla="*/ 394712 w 416519"/>
                <a:gd name="connsiteY119" fmla="*/ 329565 h 725805"/>
                <a:gd name="connsiteX120" fmla="*/ 396617 w 416519"/>
                <a:gd name="connsiteY120" fmla="*/ 339090 h 725805"/>
                <a:gd name="connsiteX121" fmla="*/ 398522 w 416519"/>
                <a:gd name="connsiteY121" fmla="*/ 344805 h 725805"/>
                <a:gd name="connsiteX122" fmla="*/ 400427 w 416519"/>
                <a:gd name="connsiteY122" fmla="*/ 358140 h 725805"/>
                <a:gd name="connsiteX123" fmla="*/ 402332 w 416519"/>
                <a:gd name="connsiteY123" fmla="*/ 363855 h 725805"/>
                <a:gd name="connsiteX124" fmla="*/ 404237 w 416519"/>
                <a:gd name="connsiteY124" fmla="*/ 373380 h 725805"/>
                <a:gd name="connsiteX125" fmla="*/ 408047 w 416519"/>
                <a:gd name="connsiteY125" fmla="*/ 396240 h 725805"/>
                <a:gd name="connsiteX126" fmla="*/ 409952 w 416519"/>
                <a:gd name="connsiteY126" fmla="*/ 415290 h 725805"/>
                <a:gd name="connsiteX127" fmla="*/ 413762 w 416519"/>
                <a:gd name="connsiteY127" fmla="*/ 430530 h 725805"/>
                <a:gd name="connsiteX128" fmla="*/ 413762 w 416519"/>
                <a:gd name="connsiteY128" fmla="*/ 523875 h 725805"/>
                <a:gd name="connsiteX129" fmla="*/ 411857 w 416519"/>
                <a:gd name="connsiteY129" fmla="*/ 529590 h 725805"/>
                <a:gd name="connsiteX130" fmla="*/ 409952 w 416519"/>
                <a:gd name="connsiteY130" fmla="*/ 537210 h 725805"/>
                <a:gd name="connsiteX131" fmla="*/ 408047 w 416519"/>
                <a:gd name="connsiteY131" fmla="*/ 556260 h 725805"/>
                <a:gd name="connsiteX132" fmla="*/ 406142 w 416519"/>
                <a:gd name="connsiteY132" fmla="*/ 561975 h 725805"/>
                <a:gd name="connsiteX133" fmla="*/ 404237 w 416519"/>
                <a:gd name="connsiteY133" fmla="*/ 588645 h 725805"/>
                <a:gd name="connsiteX134" fmla="*/ 402332 w 416519"/>
                <a:gd name="connsiteY134" fmla="*/ 594360 h 725805"/>
                <a:gd name="connsiteX135" fmla="*/ 396617 w 416519"/>
                <a:gd name="connsiteY135" fmla="*/ 615315 h 725805"/>
                <a:gd name="connsiteX136" fmla="*/ 379472 w 416519"/>
                <a:gd name="connsiteY136" fmla="*/ 666750 h 725805"/>
                <a:gd name="connsiteX137" fmla="*/ 377567 w 416519"/>
                <a:gd name="connsiteY137" fmla="*/ 672465 h 725805"/>
                <a:gd name="connsiteX138" fmla="*/ 375662 w 416519"/>
                <a:gd name="connsiteY138" fmla="*/ 678180 h 725805"/>
                <a:gd name="connsiteX139" fmla="*/ 368042 w 416519"/>
                <a:gd name="connsiteY139" fmla="*/ 695325 h 725805"/>
                <a:gd name="connsiteX140" fmla="*/ 350897 w 416519"/>
                <a:gd name="connsiteY140" fmla="*/ 725805 h 7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</a:cxnLst>
              <a:rect l="l" t="t" r="r" b="b"/>
              <a:pathLst>
                <a:path w="416519" h="725805">
                  <a:moveTo>
                    <a:pt x="350897" y="725805"/>
                  </a:moveTo>
                  <a:lnTo>
                    <a:pt x="350897" y="725805"/>
                  </a:lnTo>
                  <a:lnTo>
                    <a:pt x="329942" y="695325"/>
                  </a:lnTo>
                  <a:cubicBezTo>
                    <a:pt x="325141" y="688308"/>
                    <a:pt x="326748" y="691458"/>
                    <a:pt x="324227" y="683895"/>
                  </a:cubicBezTo>
                  <a:cubicBezTo>
                    <a:pt x="323592" y="659130"/>
                    <a:pt x="324046" y="634313"/>
                    <a:pt x="322322" y="609600"/>
                  </a:cubicBezTo>
                  <a:cubicBezTo>
                    <a:pt x="322124" y="606767"/>
                    <a:pt x="319631" y="604590"/>
                    <a:pt x="318512" y="601980"/>
                  </a:cubicBezTo>
                  <a:cubicBezTo>
                    <a:pt x="317721" y="600134"/>
                    <a:pt x="317603" y="598008"/>
                    <a:pt x="316607" y="596265"/>
                  </a:cubicBezTo>
                  <a:cubicBezTo>
                    <a:pt x="315032" y="593508"/>
                    <a:pt x="312797" y="591185"/>
                    <a:pt x="310892" y="588645"/>
                  </a:cubicBezTo>
                  <a:cubicBezTo>
                    <a:pt x="310257" y="586740"/>
                    <a:pt x="310407" y="584350"/>
                    <a:pt x="308987" y="582930"/>
                  </a:cubicBezTo>
                  <a:cubicBezTo>
                    <a:pt x="307567" y="581510"/>
                    <a:pt x="305027" y="582000"/>
                    <a:pt x="303272" y="581025"/>
                  </a:cubicBezTo>
                  <a:cubicBezTo>
                    <a:pt x="299269" y="578801"/>
                    <a:pt x="295652" y="575945"/>
                    <a:pt x="291842" y="573405"/>
                  </a:cubicBezTo>
                  <a:lnTo>
                    <a:pt x="286127" y="569595"/>
                  </a:lnTo>
                  <a:cubicBezTo>
                    <a:pt x="284857" y="567690"/>
                    <a:pt x="284105" y="565310"/>
                    <a:pt x="282317" y="563880"/>
                  </a:cubicBezTo>
                  <a:cubicBezTo>
                    <a:pt x="280749" y="562626"/>
                    <a:pt x="278398" y="562873"/>
                    <a:pt x="276602" y="561975"/>
                  </a:cubicBezTo>
                  <a:cubicBezTo>
                    <a:pt x="274554" y="560951"/>
                    <a:pt x="272792" y="559435"/>
                    <a:pt x="270887" y="558165"/>
                  </a:cubicBezTo>
                  <a:cubicBezTo>
                    <a:pt x="269617" y="554355"/>
                    <a:pt x="267300" y="550745"/>
                    <a:pt x="267077" y="546735"/>
                  </a:cubicBezTo>
                  <a:cubicBezTo>
                    <a:pt x="265061" y="510440"/>
                    <a:pt x="268792" y="523305"/>
                    <a:pt x="263267" y="506730"/>
                  </a:cubicBezTo>
                  <a:cubicBezTo>
                    <a:pt x="262632" y="501015"/>
                    <a:pt x="262985" y="495102"/>
                    <a:pt x="261362" y="489585"/>
                  </a:cubicBezTo>
                  <a:cubicBezTo>
                    <a:pt x="260573" y="486904"/>
                    <a:pt x="253726" y="473183"/>
                    <a:pt x="249932" y="468630"/>
                  </a:cubicBezTo>
                  <a:cubicBezTo>
                    <a:pt x="248207" y="466560"/>
                    <a:pt x="246344" y="464569"/>
                    <a:pt x="244217" y="462915"/>
                  </a:cubicBezTo>
                  <a:cubicBezTo>
                    <a:pt x="240603" y="460104"/>
                    <a:pt x="236597" y="457835"/>
                    <a:pt x="232787" y="455295"/>
                  </a:cubicBezTo>
                  <a:cubicBezTo>
                    <a:pt x="230882" y="454025"/>
                    <a:pt x="229120" y="452509"/>
                    <a:pt x="227072" y="451485"/>
                  </a:cubicBezTo>
                  <a:cubicBezTo>
                    <a:pt x="224532" y="450215"/>
                    <a:pt x="222062" y="448794"/>
                    <a:pt x="219452" y="447675"/>
                  </a:cubicBezTo>
                  <a:cubicBezTo>
                    <a:pt x="217606" y="446884"/>
                    <a:pt x="215533" y="446668"/>
                    <a:pt x="213737" y="445770"/>
                  </a:cubicBezTo>
                  <a:cubicBezTo>
                    <a:pt x="200581" y="439192"/>
                    <a:pt x="216261" y="444020"/>
                    <a:pt x="200402" y="440055"/>
                  </a:cubicBezTo>
                  <a:cubicBezTo>
                    <a:pt x="186054" y="430490"/>
                    <a:pt x="204289" y="441721"/>
                    <a:pt x="187067" y="434340"/>
                  </a:cubicBezTo>
                  <a:cubicBezTo>
                    <a:pt x="179508" y="431101"/>
                    <a:pt x="182503" y="429719"/>
                    <a:pt x="175637" y="424815"/>
                  </a:cubicBezTo>
                  <a:cubicBezTo>
                    <a:pt x="173326" y="423164"/>
                    <a:pt x="170557" y="422275"/>
                    <a:pt x="168017" y="421005"/>
                  </a:cubicBezTo>
                  <a:cubicBezTo>
                    <a:pt x="166747" y="419100"/>
                    <a:pt x="165826" y="416909"/>
                    <a:pt x="164207" y="415290"/>
                  </a:cubicBezTo>
                  <a:cubicBezTo>
                    <a:pt x="162588" y="413671"/>
                    <a:pt x="160251" y="412946"/>
                    <a:pt x="158492" y="411480"/>
                  </a:cubicBezTo>
                  <a:cubicBezTo>
                    <a:pt x="156422" y="409755"/>
                    <a:pt x="154682" y="407670"/>
                    <a:pt x="152777" y="405765"/>
                  </a:cubicBezTo>
                  <a:cubicBezTo>
                    <a:pt x="151507" y="401955"/>
                    <a:pt x="148399" y="398311"/>
                    <a:pt x="148967" y="394335"/>
                  </a:cubicBezTo>
                  <a:cubicBezTo>
                    <a:pt x="149602" y="389890"/>
                    <a:pt x="149991" y="385403"/>
                    <a:pt x="150872" y="381000"/>
                  </a:cubicBezTo>
                  <a:cubicBezTo>
                    <a:pt x="153264" y="369040"/>
                    <a:pt x="154861" y="365224"/>
                    <a:pt x="158492" y="354330"/>
                  </a:cubicBezTo>
                  <a:lnTo>
                    <a:pt x="160397" y="348615"/>
                  </a:lnTo>
                  <a:cubicBezTo>
                    <a:pt x="161032" y="346710"/>
                    <a:pt x="161188" y="344571"/>
                    <a:pt x="162302" y="342900"/>
                  </a:cubicBezTo>
                  <a:lnTo>
                    <a:pt x="166112" y="337185"/>
                  </a:lnTo>
                  <a:cubicBezTo>
                    <a:pt x="165477" y="323850"/>
                    <a:pt x="166402" y="310348"/>
                    <a:pt x="164207" y="297180"/>
                  </a:cubicBezTo>
                  <a:cubicBezTo>
                    <a:pt x="163764" y="294523"/>
                    <a:pt x="160217" y="293535"/>
                    <a:pt x="158492" y="291465"/>
                  </a:cubicBezTo>
                  <a:cubicBezTo>
                    <a:pt x="154099" y="286194"/>
                    <a:pt x="155228" y="284209"/>
                    <a:pt x="148967" y="280035"/>
                  </a:cubicBezTo>
                  <a:cubicBezTo>
                    <a:pt x="147296" y="278921"/>
                    <a:pt x="145157" y="278765"/>
                    <a:pt x="143252" y="278130"/>
                  </a:cubicBezTo>
                  <a:cubicBezTo>
                    <a:pt x="126556" y="261434"/>
                    <a:pt x="147735" y="281866"/>
                    <a:pt x="131822" y="268605"/>
                  </a:cubicBezTo>
                  <a:cubicBezTo>
                    <a:pt x="129752" y="266880"/>
                    <a:pt x="128349" y="264384"/>
                    <a:pt x="126107" y="262890"/>
                  </a:cubicBezTo>
                  <a:cubicBezTo>
                    <a:pt x="124436" y="261776"/>
                    <a:pt x="122238" y="261776"/>
                    <a:pt x="120392" y="260985"/>
                  </a:cubicBezTo>
                  <a:cubicBezTo>
                    <a:pt x="117782" y="259866"/>
                    <a:pt x="115083" y="258826"/>
                    <a:pt x="112772" y="257175"/>
                  </a:cubicBezTo>
                  <a:cubicBezTo>
                    <a:pt x="110580" y="255609"/>
                    <a:pt x="109127" y="253185"/>
                    <a:pt x="107057" y="251460"/>
                  </a:cubicBezTo>
                  <a:cubicBezTo>
                    <a:pt x="102133" y="247357"/>
                    <a:pt x="101355" y="247654"/>
                    <a:pt x="95627" y="245745"/>
                  </a:cubicBezTo>
                  <a:cubicBezTo>
                    <a:pt x="78931" y="229049"/>
                    <a:pt x="100110" y="249481"/>
                    <a:pt x="84197" y="236220"/>
                  </a:cubicBezTo>
                  <a:cubicBezTo>
                    <a:pt x="82127" y="234495"/>
                    <a:pt x="80724" y="231999"/>
                    <a:pt x="78482" y="230505"/>
                  </a:cubicBezTo>
                  <a:cubicBezTo>
                    <a:pt x="76811" y="229391"/>
                    <a:pt x="74522" y="229575"/>
                    <a:pt x="72767" y="228600"/>
                  </a:cubicBezTo>
                  <a:cubicBezTo>
                    <a:pt x="68764" y="226376"/>
                    <a:pt x="65681" y="222428"/>
                    <a:pt x="61337" y="220980"/>
                  </a:cubicBezTo>
                  <a:cubicBezTo>
                    <a:pt x="57527" y="219710"/>
                    <a:pt x="53499" y="218966"/>
                    <a:pt x="49907" y="217170"/>
                  </a:cubicBezTo>
                  <a:cubicBezTo>
                    <a:pt x="44827" y="214630"/>
                    <a:pt x="40055" y="211346"/>
                    <a:pt x="34667" y="209550"/>
                  </a:cubicBezTo>
                  <a:lnTo>
                    <a:pt x="23237" y="205740"/>
                  </a:lnTo>
                  <a:cubicBezTo>
                    <a:pt x="18449" y="191375"/>
                    <a:pt x="25465" y="208525"/>
                    <a:pt x="15617" y="196215"/>
                  </a:cubicBezTo>
                  <a:cubicBezTo>
                    <a:pt x="14363" y="194647"/>
                    <a:pt x="14347" y="192405"/>
                    <a:pt x="13712" y="190500"/>
                  </a:cubicBezTo>
                  <a:cubicBezTo>
                    <a:pt x="13950" y="186930"/>
                    <a:pt x="12977" y="165300"/>
                    <a:pt x="17522" y="156210"/>
                  </a:cubicBezTo>
                  <a:cubicBezTo>
                    <a:pt x="18546" y="154162"/>
                    <a:pt x="19713" y="152114"/>
                    <a:pt x="21332" y="150495"/>
                  </a:cubicBezTo>
                  <a:cubicBezTo>
                    <a:pt x="22951" y="148876"/>
                    <a:pt x="25142" y="147955"/>
                    <a:pt x="27047" y="146685"/>
                  </a:cubicBezTo>
                  <a:lnTo>
                    <a:pt x="34667" y="135255"/>
                  </a:lnTo>
                  <a:cubicBezTo>
                    <a:pt x="35937" y="133350"/>
                    <a:pt x="37753" y="131712"/>
                    <a:pt x="38477" y="129540"/>
                  </a:cubicBezTo>
                  <a:lnTo>
                    <a:pt x="40382" y="123825"/>
                  </a:lnTo>
                  <a:cubicBezTo>
                    <a:pt x="39941" y="120735"/>
                    <a:pt x="38497" y="107361"/>
                    <a:pt x="36572" y="102870"/>
                  </a:cubicBezTo>
                  <a:cubicBezTo>
                    <a:pt x="35670" y="100766"/>
                    <a:pt x="34032" y="99060"/>
                    <a:pt x="32762" y="97155"/>
                  </a:cubicBezTo>
                  <a:cubicBezTo>
                    <a:pt x="28587" y="76281"/>
                    <a:pt x="33807" y="98038"/>
                    <a:pt x="27047" y="80010"/>
                  </a:cubicBezTo>
                  <a:cubicBezTo>
                    <a:pt x="26128" y="77559"/>
                    <a:pt x="26061" y="74841"/>
                    <a:pt x="25142" y="72390"/>
                  </a:cubicBezTo>
                  <a:cubicBezTo>
                    <a:pt x="20132" y="59031"/>
                    <a:pt x="23049" y="70109"/>
                    <a:pt x="17522" y="59055"/>
                  </a:cubicBezTo>
                  <a:cubicBezTo>
                    <a:pt x="16624" y="57259"/>
                    <a:pt x="16731" y="55011"/>
                    <a:pt x="15617" y="53340"/>
                  </a:cubicBezTo>
                  <a:cubicBezTo>
                    <a:pt x="12683" y="48940"/>
                    <a:pt x="8404" y="46626"/>
                    <a:pt x="4187" y="43815"/>
                  </a:cubicBezTo>
                  <a:cubicBezTo>
                    <a:pt x="999" y="34251"/>
                    <a:pt x="-2356" y="25676"/>
                    <a:pt x="2282" y="15240"/>
                  </a:cubicBezTo>
                  <a:cubicBezTo>
                    <a:pt x="3098" y="13405"/>
                    <a:pt x="6242" y="14310"/>
                    <a:pt x="7997" y="13335"/>
                  </a:cubicBezTo>
                  <a:cubicBezTo>
                    <a:pt x="31650" y="195"/>
                    <a:pt x="9242" y="9152"/>
                    <a:pt x="27047" y="3810"/>
                  </a:cubicBezTo>
                  <a:cubicBezTo>
                    <a:pt x="30894" y="2656"/>
                    <a:pt x="38477" y="0"/>
                    <a:pt x="38477" y="0"/>
                  </a:cubicBezTo>
                  <a:cubicBezTo>
                    <a:pt x="48002" y="635"/>
                    <a:pt x="57564" y="851"/>
                    <a:pt x="67052" y="1905"/>
                  </a:cubicBezTo>
                  <a:cubicBezTo>
                    <a:pt x="75670" y="2863"/>
                    <a:pt x="74383" y="8159"/>
                    <a:pt x="84197" y="11430"/>
                  </a:cubicBezTo>
                  <a:lnTo>
                    <a:pt x="135632" y="28575"/>
                  </a:lnTo>
                  <a:lnTo>
                    <a:pt x="141347" y="30480"/>
                  </a:lnTo>
                  <a:cubicBezTo>
                    <a:pt x="143252" y="31115"/>
                    <a:pt x="145391" y="31271"/>
                    <a:pt x="147062" y="32385"/>
                  </a:cubicBezTo>
                  <a:cubicBezTo>
                    <a:pt x="148967" y="33655"/>
                    <a:pt x="150685" y="35265"/>
                    <a:pt x="152777" y="36195"/>
                  </a:cubicBezTo>
                  <a:cubicBezTo>
                    <a:pt x="156447" y="37826"/>
                    <a:pt x="160397" y="38735"/>
                    <a:pt x="164207" y="40005"/>
                  </a:cubicBezTo>
                  <a:cubicBezTo>
                    <a:pt x="166112" y="40640"/>
                    <a:pt x="168251" y="40796"/>
                    <a:pt x="169922" y="41910"/>
                  </a:cubicBezTo>
                  <a:lnTo>
                    <a:pt x="181352" y="49530"/>
                  </a:lnTo>
                  <a:cubicBezTo>
                    <a:pt x="182622" y="51435"/>
                    <a:pt x="183374" y="53815"/>
                    <a:pt x="185162" y="55245"/>
                  </a:cubicBezTo>
                  <a:cubicBezTo>
                    <a:pt x="186730" y="56499"/>
                    <a:pt x="189122" y="56175"/>
                    <a:pt x="190877" y="57150"/>
                  </a:cubicBezTo>
                  <a:cubicBezTo>
                    <a:pt x="194880" y="59374"/>
                    <a:pt x="198497" y="62230"/>
                    <a:pt x="202307" y="64770"/>
                  </a:cubicBezTo>
                  <a:lnTo>
                    <a:pt x="208022" y="68580"/>
                  </a:lnTo>
                  <a:cubicBezTo>
                    <a:pt x="209292" y="70485"/>
                    <a:pt x="210213" y="72676"/>
                    <a:pt x="211832" y="74295"/>
                  </a:cubicBezTo>
                  <a:cubicBezTo>
                    <a:pt x="218175" y="80638"/>
                    <a:pt x="216290" y="76137"/>
                    <a:pt x="223262" y="80010"/>
                  </a:cubicBezTo>
                  <a:cubicBezTo>
                    <a:pt x="227265" y="82234"/>
                    <a:pt x="231454" y="84392"/>
                    <a:pt x="234692" y="87630"/>
                  </a:cubicBezTo>
                  <a:cubicBezTo>
                    <a:pt x="236597" y="89535"/>
                    <a:pt x="238280" y="91691"/>
                    <a:pt x="240407" y="93345"/>
                  </a:cubicBezTo>
                  <a:cubicBezTo>
                    <a:pt x="244021" y="96156"/>
                    <a:pt x="251837" y="100965"/>
                    <a:pt x="251837" y="100965"/>
                  </a:cubicBezTo>
                  <a:cubicBezTo>
                    <a:pt x="258877" y="111525"/>
                    <a:pt x="251619" y="103172"/>
                    <a:pt x="261362" y="108585"/>
                  </a:cubicBezTo>
                  <a:cubicBezTo>
                    <a:pt x="265365" y="110809"/>
                    <a:pt x="272792" y="116205"/>
                    <a:pt x="272792" y="116205"/>
                  </a:cubicBezTo>
                  <a:cubicBezTo>
                    <a:pt x="274062" y="118110"/>
                    <a:pt x="274983" y="120301"/>
                    <a:pt x="276602" y="121920"/>
                  </a:cubicBezTo>
                  <a:cubicBezTo>
                    <a:pt x="278221" y="123539"/>
                    <a:pt x="280809" y="124007"/>
                    <a:pt x="282317" y="125730"/>
                  </a:cubicBezTo>
                  <a:cubicBezTo>
                    <a:pt x="285332" y="129176"/>
                    <a:pt x="287397" y="133350"/>
                    <a:pt x="289937" y="137160"/>
                  </a:cubicBezTo>
                  <a:lnTo>
                    <a:pt x="293747" y="142875"/>
                  </a:lnTo>
                  <a:cubicBezTo>
                    <a:pt x="295017" y="144780"/>
                    <a:pt x="295652" y="147320"/>
                    <a:pt x="297557" y="148590"/>
                  </a:cubicBezTo>
                  <a:lnTo>
                    <a:pt x="303272" y="152400"/>
                  </a:lnTo>
                  <a:cubicBezTo>
                    <a:pt x="306625" y="162459"/>
                    <a:pt x="304063" y="156444"/>
                    <a:pt x="312797" y="169545"/>
                  </a:cubicBezTo>
                  <a:cubicBezTo>
                    <a:pt x="314067" y="171450"/>
                    <a:pt x="315883" y="173088"/>
                    <a:pt x="316607" y="175260"/>
                  </a:cubicBezTo>
                  <a:cubicBezTo>
                    <a:pt x="317242" y="177165"/>
                    <a:pt x="317258" y="179407"/>
                    <a:pt x="318512" y="180975"/>
                  </a:cubicBezTo>
                  <a:cubicBezTo>
                    <a:pt x="319942" y="182763"/>
                    <a:pt x="322322" y="183515"/>
                    <a:pt x="324227" y="184785"/>
                  </a:cubicBezTo>
                  <a:cubicBezTo>
                    <a:pt x="328761" y="198387"/>
                    <a:pt x="324695" y="193987"/>
                    <a:pt x="333752" y="200025"/>
                  </a:cubicBezTo>
                  <a:cubicBezTo>
                    <a:pt x="335022" y="203835"/>
                    <a:pt x="335334" y="208113"/>
                    <a:pt x="337562" y="211455"/>
                  </a:cubicBezTo>
                  <a:cubicBezTo>
                    <a:pt x="340102" y="215265"/>
                    <a:pt x="343734" y="218541"/>
                    <a:pt x="345182" y="222885"/>
                  </a:cubicBezTo>
                  <a:cubicBezTo>
                    <a:pt x="345817" y="224790"/>
                    <a:pt x="345667" y="227180"/>
                    <a:pt x="347087" y="228600"/>
                  </a:cubicBezTo>
                  <a:cubicBezTo>
                    <a:pt x="348507" y="230020"/>
                    <a:pt x="350897" y="229870"/>
                    <a:pt x="352802" y="230505"/>
                  </a:cubicBezTo>
                  <a:cubicBezTo>
                    <a:pt x="353867" y="234765"/>
                    <a:pt x="356662" y="246772"/>
                    <a:pt x="358517" y="249555"/>
                  </a:cubicBezTo>
                  <a:cubicBezTo>
                    <a:pt x="359787" y="251460"/>
                    <a:pt x="361397" y="253178"/>
                    <a:pt x="362327" y="255270"/>
                  </a:cubicBezTo>
                  <a:cubicBezTo>
                    <a:pt x="363958" y="258940"/>
                    <a:pt x="364867" y="262890"/>
                    <a:pt x="366137" y="266700"/>
                  </a:cubicBezTo>
                  <a:lnTo>
                    <a:pt x="368042" y="272415"/>
                  </a:lnTo>
                  <a:cubicBezTo>
                    <a:pt x="368677" y="274320"/>
                    <a:pt x="368833" y="276459"/>
                    <a:pt x="369947" y="278130"/>
                  </a:cubicBezTo>
                  <a:cubicBezTo>
                    <a:pt x="372487" y="281940"/>
                    <a:pt x="376119" y="285216"/>
                    <a:pt x="377567" y="289560"/>
                  </a:cubicBezTo>
                  <a:cubicBezTo>
                    <a:pt x="378202" y="291465"/>
                    <a:pt x="378574" y="293479"/>
                    <a:pt x="379472" y="295275"/>
                  </a:cubicBezTo>
                  <a:cubicBezTo>
                    <a:pt x="380496" y="297323"/>
                    <a:pt x="382352" y="298898"/>
                    <a:pt x="383282" y="300990"/>
                  </a:cubicBezTo>
                  <a:cubicBezTo>
                    <a:pt x="384913" y="304660"/>
                    <a:pt x="385822" y="308610"/>
                    <a:pt x="387092" y="312420"/>
                  </a:cubicBezTo>
                  <a:lnTo>
                    <a:pt x="388997" y="318135"/>
                  </a:lnTo>
                  <a:cubicBezTo>
                    <a:pt x="389632" y="320040"/>
                    <a:pt x="389788" y="322179"/>
                    <a:pt x="390902" y="323850"/>
                  </a:cubicBezTo>
                  <a:lnTo>
                    <a:pt x="394712" y="329565"/>
                  </a:lnTo>
                  <a:cubicBezTo>
                    <a:pt x="395347" y="332740"/>
                    <a:pt x="395832" y="335949"/>
                    <a:pt x="396617" y="339090"/>
                  </a:cubicBezTo>
                  <a:cubicBezTo>
                    <a:pt x="397104" y="341038"/>
                    <a:pt x="398128" y="342836"/>
                    <a:pt x="398522" y="344805"/>
                  </a:cubicBezTo>
                  <a:cubicBezTo>
                    <a:pt x="399403" y="349208"/>
                    <a:pt x="399546" y="353737"/>
                    <a:pt x="400427" y="358140"/>
                  </a:cubicBezTo>
                  <a:cubicBezTo>
                    <a:pt x="400821" y="360109"/>
                    <a:pt x="401845" y="361907"/>
                    <a:pt x="402332" y="363855"/>
                  </a:cubicBezTo>
                  <a:cubicBezTo>
                    <a:pt x="403117" y="366996"/>
                    <a:pt x="403745" y="370180"/>
                    <a:pt x="404237" y="373380"/>
                  </a:cubicBezTo>
                  <a:cubicBezTo>
                    <a:pt x="407805" y="396569"/>
                    <a:pt x="404216" y="380917"/>
                    <a:pt x="408047" y="396240"/>
                  </a:cubicBezTo>
                  <a:cubicBezTo>
                    <a:pt x="408682" y="402590"/>
                    <a:pt x="408903" y="408995"/>
                    <a:pt x="409952" y="415290"/>
                  </a:cubicBezTo>
                  <a:cubicBezTo>
                    <a:pt x="410813" y="420455"/>
                    <a:pt x="413762" y="430530"/>
                    <a:pt x="413762" y="430530"/>
                  </a:cubicBezTo>
                  <a:cubicBezTo>
                    <a:pt x="417823" y="471136"/>
                    <a:pt x="417032" y="455212"/>
                    <a:pt x="413762" y="523875"/>
                  </a:cubicBezTo>
                  <a:cubicBezTo>
                    <a:pt x="413666" y="525881"/>
                    <a:pt x="412409" y="527659"/>
                    <a:pt x="411857" y="529590"/>
                  </a:cubicBezTo>
                  <a:cubicBezTo>
                    <a:pt x="411138" y="532107"/>
                    <a:pt x="410587" y="534670"/>
                    <a:pt x="409952" y="537210"/>
                  </a:cubicBezTo>
                  <a:cubicBezTo>
                    <a:pt x="409317" y="543560"/>
                    <a:pt x="409017" y="549953"/>
                    <a:pt x="408047" y="556260"/>
                  </a:cubicBezTo>
                  <a:cubicBezTo>
                    <a:pt x="407742" y="558245"/>
                    <a:pt x="406377" y="559981"/>
                    <a:pt x="406142" y="561975"/>
                  </a:cubicBezTo>
                  <a:cubicBezTo>
                    <a:pt x="405101" y="570827"/>
                    <a:pt x="405278" y="579793"/>
                    <a:pt x="404237" y="588645"/>
                  </a:cubicBezTo>
                  <a:cubicBezTo>
                    <a:pt x="404002" y="590639"/>
                    <a:pt x="402819" y="592412"/>
                    <a:pt x="402332" y="594360"/>
                  </a:cubicBezTo>
                  <a:cubicBezTo>
                    <a:pt x="396947" y="615901"/>
                    <a:pt x="404791" y="590794"/>
                    <a:pt x="396617" y="615315"/>
                  </a:cubicBezTo>
                  <a:lnTo>
                    <a:pt x="379472" y="666750"/>
                  </a:lnTo>
                  <a:lnTo>
                    <a:pt x="377567" y="672465"/>
                  </a:lnTo>
                  <a:cubicBezTo>
                    <a:pt x="376932" y="674370"/>
                    <a:pt x="376776" y="676509"/>
                    <a:pt x="375662" y="678180"/>
                  </a:cubicBezTo>
                  <a:cubicBezTo>
                    <a:pt x="369624" y="687237"/>
                    <a:pt x="372576" y="681723"/>
                    <a:pt x="368042" y="695325"/>
                  </a:cubicBezTo>
                  <a:cubicBezTo>
                    <a:pt x="365936" y="701642"/>
                    <a:pt x="368145" y="701040"/>
                    <a:pt x="350897" y="725805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1" name="Oval 480"/>
            <p:cNvSpPr/>
            <p:nvPr/>
          </p:nvSpPr>
          <p:spPr>
            <a:xfrm rot="7354908">
              <a:off x="3951901" y="1719983"/>
              <a:ext cx="100965" cy="121949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2" name="Oval 481"/>
            <p:cNvSpPr/>
            <p:nvPr/>
          </p:nvSpPr>
          <p:spPr>
            <a:xfrm>
              <a:off x="3936961" y="1835264"/>
              <a:ext cx="85863" cy="85754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3" name="Oval 482"/>
            <p:cNvSpPr/>
            <p:nvPr/>
          </p:nvSpPr>
          <p:spPr>
            <a:xfrm>
              <a:off x="4230345" y="2330730"/>
              <a:ext cx="59625" cy="62894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4" name="Oval 483"/>
            <p:cNvSpPr/>
            <p:nvPr/>
          </p:nvSpPr>
          <p:spPr>
            <a:xfrm>
              <a:off x="4132082" y="1948060"/>
              <a:ext cx="126300" cy="118494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5" name="Oval 484"/>
            <p:cNvSpPr/>
            <p:nvPr/>
          </p:nvSpPr>
          <p:spPr>
            <a:xfrm>
              <a:off x="4063185" y="1780957"/>
              <a:ext cx="74773" cy="71836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6" name="Oval 485"/>
            <p:cNvSpPr/>
            <p:nvPr/>
          </p:nvSpPr>
          <p:spPr>
            <a:xfrm>
              <a:off x="4086173" y="2064344"/>
              <a:ext cx="80912" cy="84686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7" name="Oval 486"/>
            <p:cNvSpPr/>
            <p:nvPr/>
          </p:nvSpPr>
          <p:spPr>
            <a:xfrm>
              <a:off x="4207294" y="2192044"/>
              <a:ext cx="80912" cy="84686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8" name="Oval 487"/>
            <p:cNvSpPr/>
            <p:nvPr/>
          </p:nvSpPr>
          <p:spPr>
            <a:xfrm rot="19797467">
              <a:off x="3385949" y="2321715"/>
              <a:ext cx="80912" cy="134900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9" name="Oval 488"/>
            <p:cNvSpPr/>
            <p:nvPr/>
          </p:nvSpPr>
          <p:spPr>
            <a:xfrm>
              <a:off x="4162975" y="2131338"/>
              <a:ext cx="59625" cy="62894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0" name="Oval 489"/>
            <p:cNvSpPr/>
            <p:nvPr/>
          </p:nvSpPr>
          <p:spPr>
            <a:xfrm>
              <a:off x="4182278" y="2065729"/>
              <a:ext cx="59625" cy="62894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1" name="Oval 490"/>
            <p:cNvSpPr/>
            <p:nvPr/>
          </p:nvSpPr>
          <p:spPr>
            <a:xfrm>
              <a:off x="4235339" y="2117036"/>
              <a:ext cx="59625" cy="62894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2" name="Oval 491"/>
            <p:cNvSpPr/>
            <p:nvPr/>
          </p:nvSpPr>
          <p:spPr>
            <a:xfrm>
              <a:off x="4245406" y="2050390"/>
              <a:ext cx="49558" cy="55600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3" name="Oval 492"/>
            <p:cNvSpPr/>
            <p:nvPr/>
          </p:nvSpPr>
          <p:spPr>
            <a:xfrm>
              <a:off x="4028162" y="1835958"/>
              <a:ext cx="49558" cy="55600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4" name="Oval 493"/>
            <p:cNvSpPr/>
            <p:nvPr/>
          </p:nvSpPr>
          <p:spPr>
            <a:xfrm>
              <a:off x="4131420" y="1823753"/>
              <a:ext cx="74773" cy="71836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5" name="Oval 494"/>
            <p:cNvSpPr/>
            <p:nvPr/>
          </p:nvSpPr>
          <p:spPr>
            <a:xfrm>
              <a:off x="4075303" y="1856180"/>
              <a:ext cx="74773" cy="71836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6" name="Oval 495"/>
            <p:cNvSpPr/>
            <p:nvPr/>
          </p:nvSpPr>
          <p:spPr>
            <a:xfrm>
              <a:off x="4011744" y="1900660"/>
              <a:ext cx="74773" cy="71836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7" name="Oval 496"/>
            <p:cNvSpPr/>
            <p:nvPr/>
          </p:nvSpPr>
          <p:spPr>
            <a:xfrm>
              <a:off x="4183676" y="1887589"/>
              <a:ext cx="49558" cy="55600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8" name="Oval 497"/>
            <p:cNvSpPr/>
            <p:nvPr/>
          </p:nvSpPr>
          <p:spPr>
            <a:xfrm>
              <a:off x="4074784" y="1979658"/>
              <a:ext cx="49558" cy="55600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9" name="Oval 498"/>
            <p:cNvSpPr/>
            <p:nvPr/>
          </p:nvSpPr>
          <p:spPr>
            <a:xfrm>
              <a:off x="3723867" y="2528574"/>
              <a:ext cx="59625" cy="62894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00" name="Oval 499"/>
            <p:cNvSpPr/>
            <p:nvPr/>
          </p:nvSpPr>
          <p:spPr>
            <a:xfrm>
              <a:off x="3841390" y="2457305"/>
              <a:ext cx="126300" cy="118494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01" name="Oval 500"/>
            <p:cNvSpPr/>
            <p:nvPr/>
          </p:nvSpPr>
          <p:spPr>
            <a:xfrm>
              <a:off x="3812471" y="2371194"/>
              <a:ext cx="80912" cy="84686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02" name="Oval 501"/>
            <p:cNvSpPr/>
            <p:nvPr/>
          </p:nvSpPr>
          <p:spPr>
            <a:xfrm>
              <a:off x="3641727" y="2574901"/>
              <a:ext cx="80912" cy="84686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03" name="Oval 502"/>
            <p:cNvSpPr/>
            <p:nvPr/>
          </p:nvSpPr>
          <p:spPr>
            <a:xfrm>
              <a:off x="3961303" y="2411228"/>
              <a:ext cx="103296" cy="105324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04" name="Oval 503"/>
            <p:cNvSpPr/>
            <p:nvPr/>
          </p:nvSpPr>
          <p:spPr>
            <a:xfrm>
              <a:off x="3904875" y="2304311"/>
              <a:ext cx="79963" cy="128944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05" name="Oval 504"/>
            <p:cNvSpPr/>
            <p:nvPr/>
          </p:nvSpPr>
          <p:spPr>
            <a:xfrm>
              <a:off x="3991260" y="2267677"/>
              <a:ext cx="56629" cy="116777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06" name="Oval 505"/>
            <p:cNvSpPr/>
            <p:nvPr/>
          </p:nvSpPr>
          <p:spPr>
            <a:xfrm>
              <a:off x="4049770" y="2384613"/>
              <a:ext cx="49558" cy="55600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07" name="Oval 506"/>
            <p:cNvSpPr/>
            <p:nvPr/>
          </p:nvSpPr>
          <p:spPr>
            <a:xfrm>
              <a:off x="3854296" y="2178361"/>
              <a:ext cx="74773" cy="71836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08" name="Oval 507"/>
            <p:cNvSpPr/>
            <p:nvPr/>
          </p:nvSpPr>
          <p:spPr>
            <a:xfrm>
              <a:off x="3790737" y="2222841"/>
              <a:ext cx="74773" cy="71836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09" name="Oval 508"/>
            <p:cNvSpPr/>
            <p:nvPr/>
          </p:nvSpPr>
          <p:spPr>
            <a:xfrm>
              <a:off x="3942404" y="2223935"/>
              <a:ext cx="49558" cy="55600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0" name="Oval 509"/>
            <p:cNvSpPr/>
            <p:nvPr/>
          </p:nvSpPr>
          <p:spPr>
            <a:xfrm>
              <a:off x="3853777" y="2301839"/>
              <a:ext cx="49558" cy="55600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1" name="Oval 510"/>
            <p:cNvSpPr/>
            <p:nvPr/>
          </p:nvSpPr>
          <p:spPr>
            <a:xfrm>
              <a:off x="4021779" y="2525375"/>
              <a:ext cx="80912" cy="84686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2" name="Oval 511"/>
            <p:cNvSpPr/>
            <p:nvPr/>
          </p:nvSpPr>
          <p:spPr>
            <a:xfrm>
              <a:off x="3731112" y="2603721"/>
              <a:ext cx="59625" cy="62894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3" name="Oval 512"/>
            <p:cNvSpPr/>
            <p:nvPr/>
          </p:nvSpPr>
          <p:spPr>
            <a:xfrm>
              <a:off x="3782658" y="2525375"/>
              <a:ext cx="59625" cy="62894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4" name="Oval 513"/>
            <p:cNvSpPr/>
            <p:nvPr/>
          </p:nvSpPr>
          <p:spPr>
            <a:xfrm>
              <a:off x="3962186" y="2522677"/>
              <a:ext cx="49558" cy="55600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5" name="Oval 514"/>
            <p:cNvSpPr/>
            <p:nvPr/>
          </p:nvSpPr>
          <p:spPr>
            <a:xfrm>
              <a:off x="3810325" y="2592226"/>
              <a:ext cx="64219" cy="74002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6" name="Oval 515"/>
            <p:cNvSpPr/>
            <p:nvPr/>
          </p:nvSpPr>
          <p:spPr>
            <a:xfrm rot="6665868">
              <a:off x="3889272" y="2577401"/>
              <a:ext cx="64219" cy="85085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7" name="Oval 516"/>
            <p:cNvSpPr/>
            <p:nvPr/>
          </p:nvSpPr>
          <p:spPr>
            <a:xfrm>
              <a:off x="3560582" y="1749510"/>
              <a:ext cx="59625" cy="62894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8" name="Oval 517"/>
            <p:cNvSpPr/>
            <p:nvPr/>
          </p:nvSpPr>
          <p:spPr>
            <a:xfrm>
              <a:off x="3490205" y="1935677"/>
              <a:ext cx="126300" cy="118494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9" name="Oval 518"/>
            <p:cNvSpPr/>
            <p:nvPr/>
          </p:nvSpPr>
          <p:spPr>
            <a:xfrm>
              <a:off x="4238573" y="2216744"/>
              <a:ext cx="80912" cy="84686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20" name="Oval 519"/>
            <p:cNvSpPr/>
            <p:nvPr/>
          </p:nvSpPr>
          <p:spPr>
            <a:xfrm>
              <a:off x="3651066" y="1768107"/>
              <a:ext cx="80912" cy="84686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21" name="Oval 520"/>
            <p:cNvSpPr/>
            <p:nvPr/>
          </p:nvSpPr>
          <p:spPr>
            <a:xfrm>
              <a:off x="3698832" y="2061184"/>
              <a:ext cx="59625" cy="62894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22" name="Oval 521"/>
            <p:cNvSpPr/>
            <p:nvPr/>
          </p:nvSpPr>
          <p:spPr>
            <a:xfrm>
              <a:off x="3626098" y="2031639"/>
              <a:ext cx="59625" cy="62894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23" name="Oval 522"/>
            <p:cNvSpPr/>
            <p:nvPr/>
          </p:nvSpPr>
          <p:spPr>
            <a:xfrm>
              <a:off x="3806556" y="1921018"/>
              <a:ext cx="73585" cy="78454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24" name="Oval 523"/>
            <p:cNvSpPr/>
            <p:nvPr/>
          </p:nvSpPr>
          <p:spPr>
            <a:xfrm>
              <a:off x="3421185" y="1900216"/>
              <a:ext cx="49558" cy="55600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25" name="Oval 524"/>
            <p:cNvSpPr/>
            <p:nvPr/>
          </p:nvSpPr>
          <p:spPr>
            <a:xfrm>
              <a:off x="4227703" y="2008580"/>
              <a:ext cx="74773" cy="71836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26" name="Oval 525"/>
            <p:cNvSpPr/>
            <p:nvPr/>
          </p:nvSpPr>
          <p:spPr>
            <a:xfrm>
              <a:off x="3733100" y="1959583"/>
              <a:ext cx="49558" cy="55600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27" name="Oval 526"/>
            <p:cNvSpPr/>
            <p:nvPr/>
          </p:nvSpPr>
          <p:spPr>
            <a:xfrm>
              <a:off x="4227184" y="2132058"/>
              <a:ext cx="49558" cy="55600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28" name="Oval 527"/>
            <p:cNvSpPr/>
            <p:nvPr/>
          </p:nvSpPr>
          <p:spPr>
            <a:xfrm rot="659123">
              <a:off x="3609297" y="1875269"/>
              <a:ext cx="129815" cy="122610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29" name="Oval 528"/>
            <p:cNvSpPr/>
            <p:nvPr/>
          </p:nvSpPr>
          <p:spPr>
            <a:xfrm>
              <a:off x="3493617" y="1811974"/>
              <a:ext cx="105947" cy="113042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30" name="Oval 529"/>
            <p:cNvSpPr/>
            <p:nvPr/>
          </p:nvSpPr>
          <p:spPr>
            <a:xfrm>
              <a:off x="3329334" y="2077747"/>
              <a:ext cx="105947" cy="172450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31" name="Oval 530"/>
            <p:cNvSpPr/>
            <p:nvPr/>
          </p:nvSpPr>
          <p:spPr>
            <a:xfrm>
              <a:off x="3447423" y="2149619"/>
              <a:ext cx="59625" cy="62894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32" name="Oval 531"/>
            <p:cNvSpPr/>
            <p:nvPr/>
          </p:nvSpPr>
          <p:spPr>
            <a:xfrm>
              <a:off x="3360965" y="2248005"/>
              <a:ext cx="59625" cy="62894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33" name="Oval 532"/>
            <p:cNvSpPr/>
            <p:nvPr/>
          </p:nvSpPr>
          <p:spPr>
            <a:xfrm rot="17842558">
              <a:off x="3608930" y="2330444"/>
              <a:ext cx="84268" cy="124596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34" name="Oval 533"/>
            <p:cNvSpPr/>
            <p:nvPr/>
          </p:nvSpPr>
          <p:spPr>
            <a:xfrm>
              <a:off x="3457291" y="2270294"/>
              <a:ext cx="126300" cy="118494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35" name="Oval 534"/>
            <p:cNvSpPr/>
            <p:nvPr/>
          </p:nvSpPr>
          <p:spPr>
            <a:xfrm>
              <a:off x="3588929" y="2256511"/>
              <a:ext cx="49558" cy="55600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36" name="Oval 535"/>
            <p:cNvSpPr/>
            <p:nvPr/>
          </p:nvSpPr>
          <p:spPr>
            <a:xfrm>
              <a:off x="3432512" y="2226032"/>
              <a:ext cx="49558" cy="55600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37" name="Oval 536"/>
            <p:cNvSpPr/>
            <p:nvPr/>
          </p:nvSpPr>
          <p:spPr>
            <a:xfrm>
              <a:off x="3498162" y="2207008"/>
              <a:ext cx="49558" cy="55600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538" name="Straight Connector 537"/>
          <p:cNvCxnSpPr/>
          <p:nvPr/>
        </p:nvCxnSpPr>
        <p:spPr>
          <a:xfrm flipH="1">
            <a:off x="3934576" y="1895618"/>
            <a:ext cx="1081153" cy="3854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9" name="Straight Connector 538"/>
          <p:cNvCxnSpPr/>
          <p:nvPr/>
        </p:nvCxnSpPr>
        <p:spPr>
          <a:xfrm flipH="1" flipV="1">
            <a:off x="3934576" y="2352852"/>
            <a:ext cx="1054483" cy="5009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0" name="Elbow Connector 539"/>
          <p:cNvCxnSpPr>
            <a:stCxn id="528" idx="0"/>
          </p:cNvCxnSpPr>
          <p:nvPr/>
        </p:nvCxnSpPr>
        <p:spPr>
          <a:xfrm rot="16200000" flipV="1">
            <a:off x="3000734" y="1693812"/>
            <a:ext cx="340352" cy="470925"/>
          </a:xfrm>
          <a:prstGeom prst="bentConnector2">
            <a:avLst/>
          </a:prstGeom>
          <a:ln w="127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1" name="TextBox 540"/>
          <p:cNvSpPr txBox="1"/>
          <p:nvPr/>
        </p:nvSpPr>
        <p:spPr>
          <a:xfrm>
            <a:off x="2649408" y="1301339"/>
            <a:ext cx="898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Crystallites </a:t>
            </a:r>
            <a:br>
              <a:rPr lang="en-GB" sz="1200" dirty="0" smtClean="0"/>
            </a:br>
            <a:r>
              <a:rPr lang="en-GB" sz="1200" dirty="0" smtClean="0"/>
              <a:t>and binder </a:t>
            </a:r>
            <a:endParaRPr lang="en-GB" sz="1200" dirty="0"/>
          </a:p>
        </p:txBody>
      </p:sp>
      <p:cxnSp>
        <p:nvCxnSpPr>
          <p:cNvPr id="542" name="Elbow Connector 541"/>
          <p:cNvCxnSpPr/>
          <p:nvPr/>
        </p:nvCxnSpPr>
        <p:spPr>
          <a:xfrm rot="5400000" flipH="1" flipV="1">
            <a:off x="3560927" y="1857961"/>
            <a:ext cx="559300" cy="361574"/>
          </a:xfrm>
          <a:prstGeom prst="bentConnector3">
            <a:avLst>
              <a:gd name="adj1" fmla="val 99728"/>
            </a:avLst>
          </a:prstGeom>
          <a:ln w="127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3" name="TextBox 542"/>
          <p:cNvSpPr txBox="1"/>
          <p:nvPr/>
        </p:nvSpPr>
        <p:spPr>
          <a:xfrm>
            <a:off x="3561875" y="1480459"/>
            <a:ext cx="994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Macropores</a:t>
            </a:r>
            <a:endParaRPr lang="en-GB" sz="1200" dirty="0"/>
          </a:p>
        </p:txBody>
      </p:sp>
      <p:sp>
        <p:nvSpPr>
          <p:cNvPr id="544" name="TextBox 543"/>
          <p:cNvSpPr txBox="1"/>
          <p:nvPr/>
        </p:nvSpPr>
        <p:spPr>
          <a:xfrm>
            <a:off x="188546" y="829459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Column</a:t>
            </a:r>
            <a:endParaRPr lang="en-GB" dirty="0"/>
          </a:p>
        </p:txBody>
      </p:sp>
      <p:sp>
        <p:nvSpPr>
          <p:cNvPr id="545" name="TextBox 544"/>
          <p:cNvSpPr txBox="1"/>
          <p:nvPr/>
        </p:nvSpPr>
        <p:spPr>
          <a:xfrm>
            <a:off x="2395602" y="829459"/>
            <a:ext cx="711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</a:t>
            </a:r>
            <a:r>
              <a:rPr lang="en-GB" dirty="0" smtClean="0"/>
              <a:t>ellet</a:t>
            </a:r>
            <a:endParaRPr lang="en-GB" dirty="0"/>
          </a:p>
        </p:txBody>
      </p:sp>
      <p:sp>
        <p:nvSpPr>
          <p:cNvPr id="546" name="TextBox 545"/>
          <p:cNvSpPr txBox="1"/>
          <p:nvPr/>
        </p:nvSpPr>
        <p:spPr>
          <a:xfrm>
            <a:off x="4419404" y="829459"/>
            <a:ext cx="816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Crystal</a:t>
            </a:r>
            <a:endParaRPr lang="en-GB" dirty="0"/>
          </a:p>
        </p:txBody>
      </p:sp>
      <p:sp>
        <p:nvSpPr>
          <p:cNvPr id="547" name="Oval 546"/>
          <p:cNvSpPr>
            <a:spLocks noChangeAspect="1"/>
          </p:cNvSpPr>
          <p:nvPr/>
        </p:nvSpPr>
        <p:spPr>
          <a:xfrm>
            <a:off x="4712415" y="1842972"/>
            <a:ext cx="1080000" cy="1080000"/>
          </a:xfrm>
          <a:prstGeom prst="ellipse">
            <a:avLst/>
          </a:prstGeom>
          <a:noFill/>
          <a:ln w="9525" cap="rnd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48" name="Straight Connector 547"/>
          <p:cNvCxnSpPr/>
          <p:nvPr/>
        </p:nvCxnSpPr>
        <p:spPr>
          <a:xfrm>
            <a:off x="3013444" y="2380401"/>
            <a:ext cx="2214" cy="6896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9" name="Straight Connector 548"/>
          <p:cNvCxnSpPr/>
          <p:nvPr/>
        </p:nvCxnSpPr>
        <p:spPr>
          <a:xfrm>
            <a:off x="4095015" y="2380401"/>
            <a:ext cx="2214" cy="6896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0" name="Straight Arrow Connector 549"/>
          <p:cNvCxnSpPr/>
          <p:nvPr/>
        </p:nvCxnSpPr>
        <p:spPr>
          <a:xfrm flipV="1">
            <a:off x="3009969" y="3008590"/>
            <a:ext cx="1080000" cy="329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1" name="TextBox 550"/>
          <p:cNvSpPr txBox="1"/>
          <p:nvPr/>
        </p:nvSpPr>
        <p:spPr>
          <a:xfrm>
            <a:off x="3407962" y="2945228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/>
              <a:t>R</a:t>
            </a:r>
            <a:r>
              <a:rPr lang="en-GB" sz="1400" i="1" baseline="-25000" dirty="0" smtClean="0"/>
              <a:t>p</a:t>
            </a:r>
            <a:endParaRPr lang="en-GB" sz="1400" i="1" baseline="-25000" dirty="0"/>
          </a:p>
        </p:txBody>
      </p:sp>
      <p:sp>
        <p:nvSpPr>
          <p:cNvPr id="552" name="TextBox 551"/>
          <p:cNvSpPr txBox="1"/>
          <p:nvPr/>
        </p:nvSpPr>
        <p:spPr>
          <a:xfrm>
            <a:off x="3271094" y="3248473"/>
            <a:ext cx="554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i="1" dirty="0" smtClean="0"/>
              <a:t>ε</a:t>
            </a:r>
            <a:r>
              <a:rPr lang="en-GB" sz="1600" i="1" dirty="0" smtClean="0"/>
              <a:t>, </a:t>
            </a:r>
            <a:r>
              <a:rPr lang="el-GR" sz="1600" i="1" dirty="0"/>
              <a:t>ε</a:t>
            </a:r>
            <a:r>
              <a:rPr lang="en-GB" sz="1600" i="1" baseline="-25000" dirty="0" smtClean="0"/>
              <a:t>p</a:t>
            </a:r>
            <a:endParaRPr lang="en-GB" sz="1600" dirty="0"/>
          </a:p>
        </p:txBody>
      </p:sp>
      <p:sp>
        <p:nvSpPr>
          <p:cNvPr id="553" name="TextBox 552"/>
          <p:cNvSpPr txBox="1"/>
          <p:nvPr/>
        </p:nvSpPr>
        <p:spPr>
          <a:xfrm>
            <a:off x="4880202" y="3256786"/>
            <a:ext cx="10507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i="1" dirty="0" smtClean="0"/>
              <a:t>ρ</a:t>
            </a:r>
            <a:r>
              <a:rPr lang="en-GB" sz="1600" i="1" baseline="-25000" dirty="0" smtClean="0"/>
              <a:t>cr</a:t>
            </a:r>
            <a:r>
              <a:rPr lang="en-GB" sz="1600" i="1" dirty="0" smtClean="0"/>
              <a:t>, V</a:t>
            </a:r>
            <a:r>
              <a:rPr lang="en-GB" sz="1600" i="1" baseline="-25000" dirty="0" smtClean="0"/>
              <a:t>micro</a:t>
            </a:r>
            <a:r>
              <a:rPr lang="en-GB" sz="1600" dirty="0" smtClean="0"/>
              <a:t> </a:t>
            </a:r>
            <a:endParaRPr lang="en-GB" sz="1600" dirty="0"/>
          </a:p>
        </p:txBody>
      </p:sp>
      <p:cxnSp>
        <p:nvCxnSpPr>
          <p:cNvPr id="554" name="Straight Connector 553"/>
          <p:cNvCxnSpPr/>
          <p:nvPr/>
        </p:nvCxnSpPr>
        <p:spPr>
          <a:xfrm>
            <a:off x="4712415" y="2346062"/>
            <a:ext cx="2214" cy="6896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5" name="Straight Connector 554"/>
          <p:cNvCxnSpPr/>
          <p:nvPr/>
        </p:nvCxnSpPr>
        <p:spPr>
          <a:xfrm>
            <a:off x="5793986" y="2346062"/>
            <a:ext cx="2214" cy="6896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6" name="TextBox 555"/>
          <p:cNvSpPr txBox="1"/>
          <p:nvPr/>
        </p:nvSpPr>
        <p:spPr>
          <a:xfrm>
            <a:off x="5089663" y="2922972"/>
            <a:ext cx="309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/>
              <a:t>r</a:t>
            </a:r>
            <a:r>
              <a:rPr lang="en-GB" sz="1400" i="1" baseline="-25000" dirty="0" smtClean="0"/>
              <a:t>p</a:t>
            </a:r>
            <a:endParaRPr lang="en-GB" sz="1400" i="1" baseline="-25000" dirty="0"/>
          </a:p>
        </p:txBody>
      </p:sp>
      <p:cxnSp>
        <p:nvCxnSpPr>
          <p:cNvPr id="557" name="Straight Arrow Connector 556"/>
          <p:cNvCxnSpPr/>
          <p:nvPr/>
        </p:nvCxnSpPr>
        <p:spPr>
          <a:xfrm flipV="1">
            <a:off x="4704942" y="2989269"/>
            <a:ext cx="1080000" cy="329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22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765175"/>
            <a:ext cx="9144000" cy="714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sym typeface="Wingdings" panose="05000000000000000000" pitchFamily="2" charset="2"/>
              </a:rPr>
              <a:t>	</a:t>
            </a:r>
            <a:endParaRPr lang="en-GB" altLang="en-US" sz="1600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5265" y="955963"/>
            <a:ext cx="768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Review of process modelling of a PSA cycle: what information is needed?</a:t>
            </a:r>
            <a:endParaRPr lang="en-GB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681" y="2375922"/>
            <a:ext cx="1080449" cy="108044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89181" y="2614172"/>
            <a:ext cx="1811568" cy="6444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1" name="Straight Connector 10"/>
          <p:cNvCxnSpPr>
            <a:endCxn id="10" idx="1"/>
          </p:cNvCxnSpPr>
          <p:nvPr/>
        </p:nvCxnSpPr>
        <p:spPr>
          <a:xfrm>
            <a:off x="218917" y="2936389"/>
            <a:ext cx="470264" cy="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03829" y="2936389"/>
            <a:ext cx="470264" cy="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689181" y="2612655"/>
            <a:ext cx="1811568" cy="109517"/>
            <a:chOff x="775064" y="1870826"/>
            <a:chExt cx="1811568" cy="109517"/>
          </a:xfrm>
        </p:grpSpPr>
        <p:sp>
          <p:nvSpPr>
            <p:cNvPr id="14" name="Oval 13"/>
            <p:cNvSpPr/>
            <p:nvPr/>
          </p:nvSpPr>
          <p:spPr>
            <a:xfrm>
              <a:off x="775064" y="1872343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897800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1020536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1143272" y="1872343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1266008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1388744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1496744" y="1872343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1619480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1742216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1864952" y="1872343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1987688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2110424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2233160" y="1872343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2355896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2478632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50549" y="2718246"/>
            <a:ext cx="1688832" cy="109517"/>
            <a:chOff x="775064" y="1870826"/>
            <a:chExt cx="1688832" cy="109517"/>
          </a:xfrm>
        </p:grpSpPr>
        <p:sp>
          <p:nvSpPr>
            <p:cNvPr id="30" name="Oval 29"/>
            <p:cNvSpPr/>
            <p:nvPr/>
          </p:nvSpPr>
          <p:spPr>
            <a:xfrm>
              <a:off x="775064" y="1872343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897800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1020536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1143272" y="1872343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1266008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1388744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1496744" y="1872343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1619480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1742216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1864952" y="1872343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1987688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2110424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2233160" y="1872343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2355896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89181" y="2820803"/>
            <a:ext cx="1811568" cy="109517"/>
            <a:chOff x="775064" y="1870826"/>
            <a:chExt cx="1811568" cy="109517"/>
          </a:xfrm>
        </p:grpSpPr>
        <p:sp>
          <p:nvSpPr>
            <p:cNvPr id="45" name="Oval 44"/>
            <p:cNvSpPr/>
            <p:nvPr/>
          </p:nvSpPr>
          <p:spPr>
            <a:xfrm>
              <a:off x="775064" y="1872343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897800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1020536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1143272" y="1872343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1266008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1388744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1496744" y="1872343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1619480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1742216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1864952" y="1872343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1987688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2110424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2233160" y="1872343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Oval 57"/>
            <p:cNvSpPr/>
            <p:nvPr/>
          </p:nvSpPr>
          <p:spPr>
            <a:xfrm>
              <a:off x="2355896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9" name="Oval 58"/>
            <p:cNvSpPr/>
            <p:nvPr/>
          </p:nvSpPr>
          <p:spPr>
            <a:xfrm>
              <a:off x="2478632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750549" y="2926394"/>
            <a:ext cx="1688832" cy="109517"/>
            <a:chOff x="775064" y="1870826"/>
            <a:chExt cx="1688832" cy="109517"/>
          </a:xfrm>
        </p:grpSpPr>
        <p:sp>
          <p:nvSpPr>
            <p:cNvPr id="61" name="Oval 60"/>
            <p:cNvSpPr/>
            <p:nvPr/>
          </p:nvSpPr>
          <p:spPr>
            <a:xfrm>
              <a:off x="775064" y="1872343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2" name="Oval 61"/>
            <p:cNvSpPr/>
            <p:nvPr/>
          </p:nvSpPr>
          <p:spPr>
            <a:xfrm>
              <a:off x="897800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3" name="Oval 62"/>
            <p:cNvSpPr/>
            <p:nvPr/>
          </p:nvSpPr>
          <p:spPr>
            <a:xfrm>
              <a:off x="1020536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4" name="Oval 63"/>
            <p:cNvSpPr/>
            <p:nvPr/>
          </p:nvSpPr>
          <p:spPr>
            <a:xfrm>
              <a:off x="1143272" y="1872343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5" name="Oval 64"/>
            <p:cNvSpPr/>
            <p:nvPr/>
          </p:nvSpPr>
          <p:spPr>
            <a:xfrm>
              <a:off x="1266008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6" name="Oval 65"/>
            <p:cNvSpPr/>
            <p:nvPr/>
          </p:nvSpPr>
          <p:spPr>
            <a:xfrm>
              <a:off x="1388744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7" name="Oval 66"/>
            <p:cNvSpPr/>
            <p:nvPr/>
          </p:nvSpPr>
          <p:spPr>
            <a:xfrm>
              <a:off x="1496744" y="1872343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8" name="Oval 67"/>
            <p:cNvSpPr/>
            <p:nvPr/>
          </p:nvSpPr>
          <p:spPr>
            <a:xfrm>
              <a:off x="1619480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9" name="Oval 68"/>
            <p:cNvSpPr/>
            <p:nvPr/>
          </p:nvSpPr>
          <p:spPr>
            <a:xfrm>
              <a:off x="1742216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0" name="Oval 69"/>
            <p:cNvSpPr/>
            <p:nvPr/>
          </p:nvSpPr>
          <p:spPr>
            <a:xfrm>
              <a:off x="1864952" y="1872343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Oval 70"/>
            <p:cNvSpPr/>
            <p:nvPr/>
          </p:nvSpPr>
          <p:spPr>
            <a:xfrm>
              <a:off x="1987688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2" name="Oval 71"/>
            <p:cNvSpPr/>
            <p:nvPr/>
          </p:nvSpPr>
          <p:spPr>
            <a:xfrm>
              <a:off x="2110424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3" name="Oval 72"/>
            <p:cNvSpPr/>
            <p:nvPr/>
          </p:nvSpPr>
          <p:spPr>
            <a:xfrm>
              <a:off x="2233160" y="1872343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4" name="Oval 73"/>
            <p:cNvSpPr/>
            <p:nvPr/>
          </p:nvSpPr>
          <p:spPr>
            <a:xfrm>
              <a:off x="2355896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689181" y="3033189"/>
            <a:ext cx="1811568" cy="109517"/>
            <a:chOff x="775064" y="1870826"/>
            <a:chExt cx="1811568" cy="109517"/>
          </a:xfrm>
        </p:grpSpPr>
        <p:sp>
          <p:nvSpPr>
            <p:cNvPr id="76" name="Oval 75"/>
            <p:cNvSpPr/>
            <p:nvPr/>
          </p:nvSpPr>
          <p:spPr>
            <a:xfrm>
              <a:off x="775064" y="1872343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7" name="Oval 76"/>
            <p:cNvSpPr/>
            <p:nvPr/>
          </p:nvSpPr>
          <p:spPr>
            <a:xfrm>
              <a:off x="897800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8" name="Oval 77"/>
            <p:cNvSpPr/>
            <p:nvPr/>
          </p:nvSpPr>
          <p:spPr>
            <a:xfrm>
              <a:off x="1020536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9" name="Oval 78"/>
            <p:cNvSpPr/>
            <p:nvPr/>
          </p:nvSpPr>
          <p:spPr>
            <a:xfrm>
              <a:off x="1143272" y="1872343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0" name="Oval 79"/>
            <p:cNvSpPr/>
            <p:nvPr/>
          </p:nvSpPr>
          <p:spPr>
            <a:xfrm>
              <a:off x="1266008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1" name="Oval 80"/>
            <p:cNvSpPr/>
            <p:nvPr/>
          </p:nvSpPr>
          <p:spPr>
            <a:xfrm>
              <a:off x="1388744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2" name="Oval 81"/>
            <p:cNvSpPr/>
            <p:nvPr/>
          </p:nvSpPr>
          <p:spPr>
            <a:xfrm>
              <a:off x="1496744" y="1872343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3" name="Oval 82"/>
            <p:cNvSpPr/>
            <p:nvPr/>
          </p:nvSpPr>
          <p:spPr>
            <a:xfrm>
              <a:off x="1619480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4" name="Oval 83"/>
            <p:cNvSpPr/>
            <p:nvPr/>
          </p:nvSpPr>
          <p:spPr>
            <a:xfrm>
              <a:off x="1742216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5" name="Oval 84"/>
            <p:cNvSpPr/>
            <p:nvPr/>
          </p:nvSpPr>
          <p:spPr>
            <a:xfrm>
              <a:off x="1864952" y="1872343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6" name="Oval 85"/>
            <p:cNvSpPr/>
            <p:nvPr/>
          </p:nvSpPr>
          <p:spPr>
            <a:xfrm>
              <a:off x="1987688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7" name="Oval 86"/>
            <p:cNvSpPr/>
            <p:nvPr/>
          </p:nvSpPr>
          <p:spPr>
            <a:xfrm>
              <a:off x="2110424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8" name="Oval 87"/>
            <p:cNvSpPr/>
            <p:nvPr/>
          </p:nvSpPr>
          <p:spPr>
            <a:xfrm>
              <a:off x="2233160" y="1872343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9" name="Oval 88"/>
            <p:cNvSpPr/>
            <p:nvPr/>
          </p:nvSpPr>
          <p:spPr>
            <a:xfrm>
              <a:off x="2355896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0" name="Oval 89"/>
            <p:cNvSpPr/>
            <p:nvPr/>
          </p:nvSpPr>
          <p:spPr>
            <a:xfrm>
              <a:off x="2478632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750549" y="3138780"/>
            <a:ext cx="1688832" cy="109517"/>
            <a:chOff x="775064" y="1870826"/>
            <a:chExt cx="1688832" cy="109517"/>
          </a:xfrm>
        </p:grpSpPr>
        <p:sp>
          <p:nvSpPr>
            <p:cNvPr id="92" name="Oval 91"/>
            <p:cNvSpPr/>
            <p:nvPr/>
          </p:nvSpPr>
          <p:spPr>
            <a:xfrm>
              <a:off x="775064" y="1872343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3" name="Oval 92"/>
            <p:cNvSpPr/>
            <p:nvPr/>
          </p:nvSpPr>
          <p:spPr>
            <a:xfrm>
              <a:off x="897800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4" name="Oval 93"/>
            <p:cNvSpPr/>
            <p:nvPr/>
          </p:nvSpPr>
          <p:spPr>
            <a:xfrm>
              <a:off x="1020536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5" name="Oval 94"/>
            <p:cNvSpPr/>
            <p:nvPr/>
          </p:nvSpPr>
          <p:spPr>
            <a:xfrm>
              <a:off x="1143272" y="1872343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6" name="Oval 95"/>
            <p:cNvSpPr/>
            <p:nvPr/>
          </p:nvSpPr>
          <p:spPr>
            <a:xfrm>
              <a:off x="1266008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7" name="Oval 96"/>
            <p:cNvSpPr/>
            <p:nvPr/>
          </p:nvSpPr>
          <p:spPr>
            <a:xfrm>
              <a:off x="1388744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8" name="Oval 97"/>
            <p:cNvSpPr/>
            <p:nvPr/>
          </p:nvSpPr>
          <p:spPr>
            <a:xfrm>
              <a:off x="1496744" y="1872343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9" name="Oval 98"/>
            <p:cNvSpPr/>
            <p:nvPr/>
          </p:nvSpPr>
          <p:spPr>
            <a:xfrm>
              <a:off x="1619480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0" name="Oval 99"/>
            <p:cNvSpPr/>
            <p:nvPr/>
          </p:nvSpPr>
          <p:spPr>
            <a:xfrm>
              <a:off x="1742216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1" name="Oval 100"/>
            <p:cNvSpPr/>
            <p:nvPr/>
          </p:nvSpPr>
          <p:spPr>
            <a:xfrm>
              <a:off x="1864952" y="1872343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2" name="Oval 101"/>
            <p:cNvSpPr/>
            <p:nvPr/>
          </p:nvSpPr>
          <p:spPr>
            <a:xfrm>
              <a:off x="1987688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3" name="Oval 102"/>
            <p:cNvSpPr/>
            <p:nvPr/>
          </p:nvSpPr>
          <p:spPr>
            <a:xfrm>
              <a:off x="2110424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4" name="Oval 103"/>
            <p:cNvSpPr/>
            <p:nvPr/>
          </p:nvSpPr>
          <p:spPr>
            <a:xfrm>
              <a:off x="2233160" y="1872343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5" name="Oval 104"/>
            <p:cNvSpPr/>
            <p:nvPr/>
          </p:nvSpPr>
          <p:spPr>
            <a:xfrm>
              <a:off x="2355896" y="1870826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106" name="Straight Connector 105"/>
          <p:cNvCxnSpPr>
            <a:endCxn id="59" idx="0"/>
          </p:cNvCxnSpPr>
          <p:nvPr/>
        </p:nvCxnSpPr>
        <p:spPr>
          <a:xfrm flipH="1">
            <a:off x="2446749" y="2435374"/>
            <a:ext cx="1081153" cy="3854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endCxn id="59" idx="4"/>
          </p:cNvCxnSpPr>
          <p:nvPr/>
        </p:nvCxnSpPr>
        <p:spPr>
          <a:xfrm flipH="1" flipV="1">
            <a:off x="2446749" y="2928803"/>
            <a:ext cx="1054483" cy="5009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oup 107"/>
          <p:cNvGrpSpPr/>
          <p:nvPr/>
        </p:nvGrpSpPr>
        <p:grpSpPr>
          <a:xfrm>
            <a:off x="3181419" y="2396389"/>
            <a:ext cx="1080000" cy="1080000"/>
            <a:chOff x="3289484" y="1639930"/>
            <a:chExt cx="1080000" cy="1080000"/>
          </a:xfrm>
        </p:grpSpPr>
        <p:sp>
          <p:nvSpPr>
            <p:cNvPr id="109" name="Oval 108"/>
            <p:cNvSpPr>
              <a:spLocks noChangeAspect="1"/>
            </p:cNvSpPr>
            <p:nvPr/>
          </p:nvSpPr>
          <p:spPr>
            <a:xfrm>
              <a:off x="3289484" y="1639930"/>
              <a:ext cx="1080000" cy="1080000"/>
            </a:xfrm>
            <a:prstGeom prst="ellipse">
              <a:avLst/>
            </a:prstGeom>
            <a:noFill/>
            <a:ln w="9525" cap="rnd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0" name="Oval 109"/>
            <p:cNvSpPr>
              <a:spLocks noChangeAspect="1"/>
            </p:cNvSpPr>
            <p:nvPr/>
          </p:nvSpPr>
          <p:spPr>
            <a:xfrm>
              <a:off x="3323439" y="1675930"/>
              <a:ext cx="1008000" cy="1008000"/>
            </a:xfrm>
            <a:prstGeom prst="ellipse">
              <a:avLst/>
            </a:prstGeom>
            <a:noFill/>
            <a:ln w="9525" cap="rnd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3386412" y="1741780"/>
              <a:ext cx="512445" cy="392488"/>
            </a:xfrm>
            <a:custGeom>
              <a:avLst/>
              <a:gdLst>
                <a:gd name="connsiteX0" fmla="*/ 156210 w 512445"/>
                <a:gd name="connsiteY0" fmla="*/ 20955 h 392488"/>
                <a:gd name="connsiteX1" fmla="*/ 156210 w 512445"/>
                <a:gd name="connsiteY1" fmla="*/ 20955 h 392488"/>
                <a:gd name="connsiteX2" fmla="*/ 146685 w 512445"/>
                <a:gd name="connsiteY2" fmla="*/ 34290 h 392488"/>
                <a:gd name="connsiteX3" fmla="*/ 140970 w 512445"/>
                <a:gd name="connsiteY3" fmla="*/ 38100 h 392488"/>
                <a:gd name="connsiteX4" fmla="*/ 131445 w 512445"/>
                <a:gd name="connsiteY4" fmla="*/ 45720 h 392488"/>
                <a:gd name="connsiteX5" fmla="*/ 127635 w 512445"/>
                <a:gd name="connsiteY5" fmla="*/ 51435 h 392488"/>
                <a:gd name="connsiteX6" fmla="*/ 121920 w 512445"/>
                <a:gd name="connsiteY6" fmla="*/ 53340 h 392488"/>
                <a:gd name="connsiteX7" fmla="*/ 116205 w 512445"/>
                <a:gd name="connsiteY7" fmla="*/ 57150 h 392488"/>
                <a:gd name="connsiteX8" fmla="*/ 100965 w 512445"/>
                <a:gd name="connsiteY8" fmla="*/ 70485 h 392488"/>
                <a:gd name="connsiteX9" fmla="*/ 95250 w 512445"/>
                <a:gd name="connsiteY9" fmla="*/ 74295 h 392488"/>
                <a:gd name="connsiteX10" fmla="*/ 81915 w 512445"/>
                <a:gd name="connsiteY10" fmla="*/ 91440 h 392488"/>
                <a:gd name="connsiteX11" fmla="*/ 78105 w 512445"/>
                <a:gd name="connsiteY11" fmla="*/ 97155 h 392488"/>
                <a:gd name="connsiteX12" fmla="*/ 76200 w 512445"/>
                <a:gd name="connsiteY12" fmla="*/ 102870 h 392488"/>
                <a:gd name="connsiteX13" fmla="*/ 70485 w 512445"/>
                <a:gd name="connsiteY13" fmla="*/ 106680 h 392488"/>
                <a:gd name="connsiteX14" fmla="*/ 68580 w 512445"/>
                <a:gd name="connsiteY14" fmla="*/ 112395 h 392488"/>
                <a:gd name="connsiteX15" fmla="*/ 59055 w 512445"/>
                <a:gd name="connsiteY15" fmla="*/ 123825 h 392488"/>
                <a:gd name="connsiteX16" fmla="*/ 53340 w 512445"/>
                <a:gd name="connsiteY16" fmla="*/ 127635 h 392488"/>
                <a:gd name="connsiteX17" fmla="*/ 43815 w 512445"/>
                <a:gd name="connsiteY17" fmla="*/ 137160 h 392488"/>
                <a:gd name="connsiteX18" fmla="*/ 34290 w 512445"/>
                <a:gd name="connsiteY18" fmla="*/ 146685 h 392488"/>
                <a:gd name="connsiteX19" fmla="*/ 26670 w 512445"/>
                <a:gd name="connsiteY19" fmla="*/ 158115 h 392488"/>
                <a:gd name="connsiteX20" fmla="*/ 20955 w 512445"/>
                <a:gd name="connsiteY20" fmla="*/ 163830 h 392488"/>
                <a:gd name="connsiteX21" fmla="*/ 7620 w 512445"/>
                <a:gd name="connsiteY21" fmla="*/ 179070 h 392488"/>
                <a:gd name="connsiteX22" fmla="*/ 5715 w 512445"/>
                <a:gd name="connsiteY22" fmla="*/ 184785 h 392488"/>
                <a:gd name="connsiteX23" fmla="*/ 1905 w 512445"/>
                <a:gd name="connsiteY23" fmla="*/ 190500 h 392488"/>
                <a:gd name="connsiteX24" fmla="*/ 0 w 512445"/>
                <a:gd name="connsiteY24" fmla="*/ 198120 h 392488"/>
                <a:gd name="connsiteX25" fmla="*/ 13335 w 512445"/>
                <a:gd name="connsiteY25" fmla="*/ 211455 h 392488"/>
                <a:gd name="connsiteX26" fmla="*/ 19050 w 512445"/>
                <a:gd name="connsiteY26" fmla="*/ 215265 h 392488"/>
                <a:gd name="connsiteX27" fmla="*/ 24765 w 512445"/>
                <a:gd name="connsiteY27" fmla="*/ 219075 h 392488"/>
                <a:gd name="connsiteX28" fmla="*/ 51435 w 512445"/>
                <a:gd name="connsiteY28" fmla="*/ 226695 h 392488"/>
                <a:gd name="connsiteX29" fmla="*/ 70485 w 512445"/>
                <a:gd name="connsiteY29" fmla="*/ 232410 h 392488"/>
                <a:gd name="connsiteX30" fmla="*/ 76200 w 512445"/>
                <a:gd name="connsiteY30" fmla="*/ 236220 h 392488"/>
                <a:gd name="connsiteX31" fmla="*/ 85725 w 512445"/>
                <a:gd name="connsiteY31" fmla="*/ 253365 h 392488"/>
                <a:gd name="connsiteX32" fmla="*/ 87630 w 512445"/>
                <a:gd name="connsiteY32" fmla="*/ 289560 h 392488"/>
                <a:gd name="connsiteX33" fmla="*/ 89535 w 512445"/>
                <a:gd name="connsiteY33" fmla="*/ 295275 h 392488"/>
                <a:gd name="connsiteX34" fmla="*/ 95250 w 512445"/>
                <a:gd name="connsiteY34" fmla="*/ 299085 h 392488"/>
                <a:gd name="connsiteX35" fmla="*/ 104775 w 512445"/>
                <a:gd name="connsiteY35" fmla="*/ 306705 h 392488"/>
                <a:gd name="connsiteX36" fmla="*/ 116205 w 512445"/>
                <a:gd name="connsiteY36" fmla="*/ 314325 h 392488"/>
                <a:gd name="connsiteX37" fmla="*/ 177165 w 512445"/>
                <a:gd name="connsiteY37" fmla="*/ 320040 h 392488"/>
                <a:gd name="connsiteX38" fmla="*/ 200025 w 512445"/>
                <a:gd name="connsiteY38" fmla="*/ 323850 h 392488"/>
                <a:gd name="connsiteX39" fmla="*/ 207645 w 512445"/>
                <a:gd name="connsiteY39" fmla="*/ 327660 h 392488"/>
                <a:gd name="connsiteX40" fmla="*/ 211455 w 512445"/>
                <a:gd name="connsiteY40" fmla="*/ 333375 h 392488"/>
                <a:gd name="connsiteX41" fmla="*/ 222885 w 512445"/>
                <a:gd name="connsiteY41" fmla="*/ 337185 h 392488"/>
                <a:gd name="connsiteX42" fmla="*/ 226695 w 512445"/>
                <a:gd name="connsiteY42" fmla="*/ 371475 h 392488"/>
                <a:gd name="connsiteX43" fmla="*/ 228600 w 512445"/>
                <a:gd name="connsiteY43" fmla="*/ 377190 h 392488"/>
                <a:gd name="connsiteX44" fmla="*/ 232410 w 512445"/>
                <a:gd name="connsiteY44" fmla="*/ 382905 h 392488"/>
                <a:gd name="connsiteX45" fmla="*/ 238125 w 512445"/>
                <a:gd name="connsiteY45" fmla="*/ 384810 h 392488"/>
                <a:gd name="connsiteX46" fmla="*/ 245745 w 512445"/>
                <a:gd name="connsiteY46" fmla="*/ 388620 h 392488"/>
                <a:gd name="connsiteX47" fmla="*/ 259080 w 512445"/>
                <a:gd name="connsiteY47" fmla="*/ 392430 h 392488"/>
                <a:gd name="connsiteX48" fmla="*/ 348615 w 512445"/>
                <a:gd name="connsiteY48" fmla="*/ 388620 h 392488"/>
                <a:gd name="connsiteX49" fmla="*/ 354330 w 512445"/>
                <a:gd name="connsiteY49" fmla="*/ 386715 h 392488"/>
                <a:gd name="connsiteX50" fmla="*/ 361950 w 512445"/>
                <a:gd name="connsiteY50" fmla="*/ 384810 h 392488"/>
                <a:gd name="connsiteX51" fmla="*/ 367665 w 512445"/>
                <a:gd name="connsiteY51" fmla="*/ 379095 h 392488"/>
                <a:gd name="connsiteX52" fmla="*/ 371475 w 512445"/>
                <a:gd name="connsiteY52" fmla="*/ 367665 h 392488"/>
                <a:gd name="connsiteX53" fmla="*/ 369570 w 512445"/>
                <a:gd name="connsiteY53" fmla="*/ 339090 h 392488"/>
                <a:gd name="connsiteX54" fmla="*/ 363855 w 512445"/>
                <a:gd name="connsiteY54" fmla="*/ 327660 h 392488"/>
                <a:gd name="connsiteX55" fmla="*/ 358140 w 512445"/>
                <a:gd name="connsiteY55" fmla="*/ 314325 h 392488"/>
                <a:gd name="connsiteX56" fmla="*/ 354330 w 512445"/>
                <a:gd name="connsiteY56" fmla="*/ 308610 h 392488"/>
                <a:gd name="connsiteX57" fmla="*/ 356235 w 512445"/>
                <a:gd name="connsiteY57" fmla="*/ 299085 h 392488"/>
                <a:gd name="connsiteX58" fmla="*/ 361950 w 512445"/>
                <a:gd name="connsiteY58" fmla="*/ 295275 h 392488"/>
                <a:gd name="connsiteX59" fmla="*/ 369570 w 512445"/>
                <a:gd name="connsiteY59" fmla="*/ 293370 h 392488"/>
                <a:gd name="connsiteX60" fmla="*/ 398145 w 512445"/>
                <a:gd name="connsiteY60" fmla="*/ 287655 h 392488"/>
                <a:gd name="connsiteX61" fmla="*/ 411480 w 512445"/>
                <a:gd name="connsiteY61" fmla="*/ 285750 h 392488"/>
                <a:gd name="connsiteX62" fmla="*/ 419100 w 512445"/>
                <a:gd name="connsiteY62" fmla="*/ 283845 h 392488"/>
                <a:gd name="connsiteX63" fmla="*/ 434340 w 512445"/>
                <a:gd name="connsiteY63" fmla="*/ 281940 h 392488"/>
                <a:gd name="connsiteX64" fmla="*/ 447675 w 512445"/>
                <a:gd name="connsiteY64" fmla="*/ 278130 h 392488"/>
                <a:gd name="connsiteX65" fmla="*/ 459105 w 512445"/>
                <a:gd name="connsiteY65" fmla="*/ 276225 h 392488"/>
                <a:gd name="connsiteX66" fmla="*/ 464820 w 512445"/>
                <a:gd name="connsiteY66" fmla="*/ 274320 h 392488"/>
                <a:gd name="connsiteX67" fmla="*/ 485775 w 512445"/>
                <a:gd name="connsiteY67" fmla="*/ 272415 h 392488"/>
                <a:gd name="connsiteX68" fmla="*/ 497205 w 512445"/>
                <a:gd name="connsiteY68" fmla="*/ 268605 h 392488"/>
                <a:gd name="connsiteX69" fmla="*/ 508635 w 512445"/>
                <a:gd name="connsiteY69" fmla="*/ 260985 h 392488"/>
                <a:gd name="connsiteX70" fmla="*/ 510540 w 512445"/>
                <a:gd name="connsiteY70" fmla="*/ 253365 h 392488"/>
                <a:gd name="connsiteX71" fmla="*/ 512445 w 512445"/>
                <a:gd name="connsiteY71" fmla="*/ 247650 h 392488"/>
                <a:gd name="connsiteX72" fmla="*/ 510540 w 512445"/>
                <a:gd name="connsiteY72" fmla="*/ 205740 h 392488"/>
                <a:gd name="connsiteX73" fmla="*/ 506730 w 512445"/>
                <a:gd name="connsiteY73" fmla="*/ 200025 h 392488"/>
                <a:gd name="connsiteX74" fmla="*/ 499110 w 512445"/>
                <a:gd name="connsiteY74" fmla="*/ 186690 h 392488"/>
                <a:gd name="connsiteX75" fmla="*/ 493395 w 512445"/>
                <a:gd name="connsiteY75" fmla="*/ 180975 h 392488"/>
                <a:gd name="connsiteX76" fmla="*/ 485775 w 512445"/>
                <a:gd name="connsiteY76" fmla="*/ 179070 h 392488"/>
                <a:gd name="connsiteX77" fmla="*/ 472440 w 512445"/>
                <a:gd name="connsiteY77" fmla="*/ 171450 h 392488"/>
                <a:gd name="connsiteX78" fmla="*/ 461010 w 512445"/>
                <a:gd name="connsiteY78" fmla="*/ 167640 h 392488"/>
                <a:gd name="connsiteX79" fmla="*/ 440055 w 512445"/>
                <a:gd name="connsiteY79" fmla="*/ 160020 h 392488"/>
                <a:gd name="connsiteX80" fmla="*/ 396240 w 512445"/>
                <a:gd name="connsiteY80" fmla="*/ 156210 h 392488"/>
                <a:gd name="connsiteX81" fmla="*/ 386715 w 512445"/>
                <a:gd name="connsiteY81" fmla="*/ 142875 h 392488"/>
                <a:gd name="connsiteX82" fmla="*/ 388620 w 512445"/>
                <a:gd name="connsiteY82" fmla="*/ 100965 h 392488"/>
                <a:gd name="connsiteX83" fmla="*/ 390525 w 512445"/>
                <a:gd name="connsiteY83" fmla="*/ 93345 h 392488"/>
                <a:gd name="connsiteX84" fmla="*/ 392430 w 512445"/>
                <a:gd name="connsiteY84" fmla="*/ 81915 h 392488"/>
                <a:gd name="connsiteX85" fmla="*/ 390525 w 512445"/>
                <a:gd name="connsiteY85" fmla="*/ 53340 h 392488"/>
                <a:gd name="connsiteX86" fmla="*/ 377190 w 512445"/>
                <a:gd name="connsiteY86" fmla="*/ 38100 h 392488"/>
                <a:gd name="connsiteX87" fmla="*/ 369570 w 512445"/>
                <a:gd name="connsiteY87" fmla="*/ 32385 h 392488"/>
                <a:gd name="connsiteX88" fmla="*/ 363855 w 512445"/>
                <a:gd name="connsiteY88" fmla="*/ 30480 h 392488"/>
                <a:gd name="connsiteX89" fmla="*/ 358140 w 512445"/>
                <a:gd name="connsiteY89" fmla="*/ 26670 h 392488"/>
                <a:gd name="connsiteX90" fmla="*/ 352425 w 512445"/>
                <a:gd name="connsiteY90" fmla="*/ 24765 h 392488"/>
                <a:gd name="connsiteX91" fmla="*/ 344805 w 512445"/>
                <a:gd name="connsiteY91" fmla="*/ 20955 h 392488"/>
                <a:gd name="connsiteX92" fmla="*/ 329565 w 512445"/>
                <a:gd name="connsiteY92" fmla="*/ 19050 h 392488"/>
                <a:gd name="connsiteX93" fmla="*/ 316230 w 512445"/>
                <a:gd name="connsiteY93" fmla="*/ 15240 h 392488"/>
                <a:gd name="connsiteX94" fmla="*/ 259080 w 512445"/>
                <a:gd name="connsiteY94" fmla="*/ 15240 h 392488"/>
                <a:gd name="connsiteX95" fmla="*/ 236220 w 512445"/>
                <a:gd name="connsiteY95" fmla="*/ 3810 h 392488"/>
                <a:gd name="connsiteX96" fmla="*/ 224790 w 512445"/>
                <a:gd name="connsiteY96" fmla="*/ 0 h 392488"/>
                <a:gd name="connsiteX97" fmla="*/ 194310 w 512445"/>
                <a:gd name="connsiteY97" fmla="*/ 1905 h 392488"/>
                <a:gd name="connsiteX98" fmla="*/ 188595 w 512445"/>
                <a:gd name="connsiteY98" fmla="*/ 3810 h 392488"/>
                <a:gd name="connsiteX99" fmla="*/ 184785 w 512445"/>
                <a:gd name="connsiteY99" fmla="*/ 9525 h 392488"/>
                <a:gd name="connsiteX100" fmla="*/ 156210 w 512445"/>
                <a:gd name="connsiteY100" fmla="*/ 20955 h 392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512445" h="392488">
                  <a:moveTo>
                    <a:pt x="156210" y="20955"/>
                  </a:moveTo>
                  <a:lnTo>
                    <a:pt x="156210" y="20955"/>
                  </a:lnTo>
                  <a:cubicBezTo>
                    <a:pt x="153035" y="25400"/>
                    <a:pt x="150314" y="30207"/>
                    <a:pt x="146685" y="34290"/>
                  </a:cubicBezTo>
                  <a:cubicBezTo>
                    <a:pt x="145164" y="36001"/>
                    <a:pt x="142589" y="36481"/>
                    <a:pt x="140970" y="38100"/>
                  </a:cubicBezTo>
                  <a:cubicBezTo>
                    <a:pt x="132353" y="46717"/>
                    <a:pt x="142571" y="42011"/>
                    <a:pt x="131445" y="45720"/>
                  </a:cubicBezTo>
                  <a:cubicBezTo>
                    <a:pt x="130175" y="47625"/>
                    <a:pt x="129423" y="50005"/>
                    <a:pt x="127635" y="51435"/>
                  </a:cubicBezTo>
                  <a:cubicBezTo>
                    <a:pt x="126067" y="52689"/>
                    <a:pt x="123716" y="52442"/>
                    <a:pt x="121920" y="53340"/>
                  </a:cubicBezTo>
                  <a:cubicBezTo>
                    <a:pt x="119872" y="54364"/>
                    <a:pt x="118110" y="55880"/>
                    <a:pt x="116205" y="57150"/>
                  </a:cubicBezTo>
                  <a:cubicBezTo>
                    <a:pt x="109855" y="66675"/>
                    <a:pt x="114300" y="61595"/>
                    <a:pt x="100965" y="70485"/>
                  </a:cubicBezTo>
                  <a:lnTo>
                    <a:pt x="95250" y="74295"/>
                  </a:lnTo>
                  <a:cubicBezTo>
                    <a:pt x="75991" y="103184"/>
                    <a:pt x="96836" y="73534"/>
                    <a:pt x="81915" y="91440"/>
                  </a:cubicBezTo>
                  <a:cubicBezTo>
                    <a:pt x="80449" y="93199"/>
                    <a:pt x="79129" y="95107"/>
                    <a:pt x="78105" y="97155"/>
                  </a:cubicBezTo>
                  <a:cubicBezTo>
                    <a:pt x="77207" y="98951"/>
                    <a:pt x="77454" y="101302"/>
                    <a:pt x="76200" y="102870"/>
                  </a:cubicBezTo>
                  <a:cubicBezTo>
                    <a:pt x="74770" y="104658"/>
                    <a:pt x="72390" y="105410"/>
                    <a:pt x="70485" y="106680"/>
                  </a:cubicBezTo>
                  <a:cubicBezTo>
                    <a:pt x="69850" y="108585"/>
                    <a:pt x="69478" y="110599"/>
                    <a:pt x="68580" y="112395"/>
                  </a:cubicBezTo>
                  <a:cubicBezTo>
                    <a:pt x="66439" y="116676"/>
                    <a:pt x="62666" y="120816"/>
                    <a:pt x="59055" y="123825"/>
                  </a:cubicBezTo>
                  <a:cubicBezTo>
                    <a:pt x="57296" y="125291"/>
                    <a:pt x="55245" y="126365"/>
                    <a:pt x="53340" y="127635"/>
                  </a:cubicBezTo>
                  <a:cubicBezTo>
                    <a:pt x="43180" y="142875"/>
                    <a:pt x="56515" y="124460"/>
                    <a:pt x="43815" y="137160"/>
                  </a:cubicBezTo>
                  <a:cubicBezTo>
                    <a:pt x="31115" y="149860"/>
                    <a:pt x="49530" y="136525"/>
                    <a:pt x="34290" y="146685"/>
                  </a:cubicBezTo>
                  <a:cubicBezTo>
                    <a:pt x="31750" y="150495"/>
                    <a:pt x="29908" y="154877"/>
                    <a:pt x="26670" y="158115"/>
                  </a:cubicBezTo>
                  <a:cubicBezTo>
                    <a:pt x="24765" y="160020"/>
                    <a:pt x="22609" y="161703"/>
                    <a:pt x="20955" y="163830"/>
                  </a:cubicBezTo>
                  <a:cubicBezTo>
                    <a:pt x="8988" y="179217"/>
                    <a:pt x="18684" y="171694"/>
                    <a:pt x="7620" y="179070"/>
                  </a:cubicBezTo>
                  <a:cubicBezTo>
                    <a:pt x="6985" y="180975"/>
                    <a:pt x="6613" y="182989"/>
                    <a:pt x="5715" y="184785"/>
                  </a:cubicBezTo>
                  <a:cubicBezTo>
                    <a:pt x="4691" y="186833"/>
                    <a:pt x="2807" y="188396"/>
                    <a:pt x="1905" y="190500"/>
                  </a:cubicBezTo>
                  <a:cubicBezTo>
                    <a:pt x="874" y="192906"/>
                    <a:pt x="635" y="195580"/>
                    <a:pt x="0" y="198120"/>
                  </a:cubicBezTo>
                  <a:cubicBezTo>
                    <a:pt x="3353" y="208179"/>
                    <a:pt x="234" y="202721"/>
                    <a:pt x="13335" y="211455"/>
                  </a:cubicBezTo>
                  <a:lnTo>
                    <a:pt x="19050" y="215265"/>
                  </a:lnTo>
                  <a:cubicBezTo>
                    <a:pt x="20955" y="216535"/>
                    <a:pt x="22593" y="218351"/>
                    <a:pt x="24765" y="219075"/>
                  </a:cubicBezTo>
                  <a:cubicBezTo>
                    <a:pt x="41163" y="224541"/>
                    <a:pt x="32299" y="221911"/>
                    <a:pt x="51435" y="226695"/>
                  </a:cubicBezTo>
                  <a:cubicBezTo>
                    <a:pt x="55695" y="227760"/>
                    <a:pt x="67702" y="230555"/>
                    <a:pt x="70485" y="232410"/>
                  </a:cubicBezTo>
                  <a:lnTo>
                    <a:pt x="76200" y="236220"/>
                  </a:lnTo>
                  <a:cubicBezTo>
                    <a:pt x="84934" y="249321"/>
                    <a:pt x="82372" y="243306"/>
                    <a:pt x="85725" y="253365"/>
                  </a:cubicBezTo>
                  <a:cubicBezTo>
                    <a:pt x="86360" y="265430"/>
                    <a:pt x="86536" y="277528"/>
                    <a:pt x="87630" y="289560"/>
                  </a:cubicBezTo>
                  <a:cubicBezTo>
                    <a:pt x="87812" y="291560"/>
                    <a:pt x="88281" y="293707"/>
                    <a:pt x="89535" y="295275"/>
                  </a:cubicBezTo>
                  <a:cubicBezTo>
                    <a:pt x="90965" y="297063"/>
                    <a:pt x="93345" y="297815"/>
                    <a:pt x="95250" y="299085"/>
                  </a:cubicBezTo>
                  <a:cubicBezTo>
                    <a:pt x="102290" y="309645"/>
                    <a:pt x="95032" y="301292"/>
                    <a:pt x="104775" y="306705"/>
                  </a:cubicBezTo>
                  <a:cubicBezTo>
                    <a:pt x="108778" y="308929"/>
                    <a:pt x="111861" y="312877"/>
                    <a:pt x="116205" y="314325"/>
                  </a:cubicBezTo>
                  <a:cubicBezTo>
                    <a:pt x="143309" y="323360"/>
                    <a:pt x="123622" y="317981"/>
                    <a:pt x="177165" y="320040"/>
                  </a:cubicBezTo>
                  <a:cubicBezTo>
                    <a:pt x="180185" y="320471"/>
                    <a:pt x="195847" y="322457"/>
                    <a:pt x="200025" y="323850"/>
                  </a:cubicBezTo>
                  <a:cubicBezTo>
                    <a:pt x="202719" y="324748"/>
                    <a:pt x="205105" y="326390"/>
                    <a:pt x="207645" y="327660"/>
                  </a:cubicBezTo>
                  <a:cubicBezTo>
                    <a:pt x="208915" y="329565"/>
                    <a:pt x="209513" y="332162"/>
                    <a:pt x="211455" y="333375"/>
                  </a:cubicBezTo>
                  <a:cubicBezTo>
                    <a:pt x="214861" y="335504"/>
                    <a:pt x="222885" y="337185"/>
                    <a:pt x="222885" y="337185"/>
                  </a:cubicBezTo>
                  <a:cubicBezTo>
                    <a:pt x="224317" y="357238"/>
                    <a:pt x="222822" y="357920"/>
                    <a:pt x="226695" y="371475"/>
                  </a:cubicBezTo>
                  <a:cubicBezTo>
                    <a:pt x="227247" y="373406"/>
                    <a:pt x="227702" y="375394"/>
                    <a:pt x="228600" y="377190"/>
                  </a:cubicBezTo>
                  <a:cubicBezTo>
                    <a:pt x="229624" y="379238"/>
                    <a:pt x="230622" y="381475"/>
                    <a:pt x="232410" y="382905"/>
                  </a:cubicBezTo>
                  <a:cubicBezTo>
                    <a:pt x="233978" y="384159"/>
                    <a:pt x="236279" y="384019"/>
                    <a:pt x="238125" y="384810"/>
                  </a:cubicBezTo>
                  <a:cubicBezTo>
                    <a:pt x="240735" y="385929"/>
                    <a:pt x="243135" y="387501"/>
                    <a:pt x="245745" y="388620"/>
                  </a:cubicBezTo>
                  <a:cubicBezTo>
                    <a:pt x="249571" y="390260"/>
                    <a:pt x="255213" y="391463"/>
                    <a:pt x="259080" y="392430"/>
                  </a:cubicBezTo>
                  <a:cubicBezTo>
                    <a:pt x="268655" y="392191"/>
                    <a:pt x="322695" y="393804"/>
                    <a:pt x="348615" y="388620"/>
                  </a:cubicBezTo>
                  <a:cubicBezTo>
                    <a:pt x="350584" y="388226"/>
                    <a:pt x="352399" y="387267"/>
                    <a:pt x="354330" y="386715"/>
                  </a:cubicBezTo>
                  <a:cubicBezTo>
                    <a:pt x="356847" y="385996"/>
                    <a:pt x="359410" y="385445"/>
                    <a:pt x="361950" y="384810"/>
                  </a:cubicBezTo>
                  <a:cubicBezTo>
                    <a:pt x="363855" y="382905"/>
                    <a:pt x="366357" y="381450"/>
                    <a:pt x="367665" y="379095"/>
                  </a:cubicBezTo>
                  <a:cubicBezTo>
                    <a:pt x="369615" y="375584"/>
                    <a:pt x="371475" y="367665"/>
                    <a:pt x="371475" y="367665"/>
                  </a:cubicBezTo>
                  <a:cubicBezTo>
                    <a:pt x="370840" y="358140"/>
                    <a:pt x="370624" y="348578"/>
                    <a:pt x="369570" y="339090"/>
                  </a:cubicBezTo>
                  <a:cubicBezTo>
                    <a:pt x="368968" y="333670"/>
                    <a:pt x="366468" y="332233"/>
                    <a:pt x="363855" y="327660"/>
                  </a:cubicBezTo>
                  <a:cubicBezTo>
                    <a:pt x="347999" y="299911"/>
                    <a:pt x="368826" y="335697"/>
                    <a:pt x="358140" y="314325"/>
                  </a:cubicBezTo>
                  <a:cubicBezTo>
                    <a:pt x="357116" y="312277"/>
                    <a:pt x="355600" y="310515"/>
                    <a:pt x="354330" y="308610"/>
                  </a:cubicBezTo>
                  <a:cubicBezTo>
                    <a:pt x="354965" y="305435"/>
                    <a:pt x="354629" y="301896"/>
                    <a:pt x="356235" y="299085"/>
                  </a:cubicBezTo>
                  <a:cubicBezTo>
                    <a:pt x="357371" y="297097"/>
                    <a:pt x="359846" y="296177"/>
                    <a:pt x="361950" y="295275"/>
                  </a:cubicBezTo>
                  <a:cubicBezTo>
                    <a:pt x="364356" y="294244"/>
                    <a:pt x="367053" y="294089"/>
                    <a:pt x="369570" y="293370"/>
                  </a:cubicBezTo>
                  <a:cubicBezTo>
                    <a:pt x="387030" y="288381"/>
                    <a:pt x="356315" y="294260"/>
                    <a:pt x="398145" y="287655"/>
                  </a:cubicBezTo>
                  <a:cubicBezTo>
                    <a:pt x="402580" y="286955"/>
                    <a:pt x="407062" y="286553"/>
                    <a:pt x="411480" y="285750"/>
                  </a:cubicBezTo>
                  <a:cubicBezTo>
                    <a:pt x="414056" y="285282"/>
                    <a:pt x="416517" y="284275"/>
                    <a:pt x="419100" y="283845"/>
                  </a:cubicBezTo>
                  <a:cubicBezTo>
                    <a:pt x="424150" y="283003"/>
                    <a:pt x="429290" y="282782"/>
                    <a:pt x="434340" y="281940"/>
                  </a:cubicBezTo>
                  <a:cubicBezTo>
                    <a:pt x="450936" y="279174"/>
                    <a:pt x="434086" y="281150"/>
                    <a:pt x="447675" y="278130"/>
                  </a:cubicBezTo>
                  <a:cubicBezTo>
                    <a:pt x="451446" y="277292"/>
                    <a:pt x="455334" y="277063"/>
                    <a:pt x="459105" y="276225"/>
                  </a:cubicBezTo>
                  <a:cubicBezTo>
                    <a:pt x="461065" y="275789"/>
                    <a:pt x="462832" y="274604"/>
                    <a:pt x="464820" y="274320"/>
                  </a:cubicBezTo>
                  <a:cubicBezTo>
                    <a:pt x="471763" y="273328"/>
                    <a:pt x="478790" y="273050"/>
                    <a:pt x="485775" y="272415"/>
                  </a:cubicBezTo>
                  <a:cubicBezTo>
                    <a:pt x="489585" y="271145"/>
                    <a:pt x="493863" y="270833"/>
                    <a:pt x="497205" y="268605"/>
                  </a:cubicBezTo>
                  <a:lnTo>
                    <a:pt x="508635" y="260985"/>
                  </a:lnTo>
                  <a:cubicBezTo>
                    <a:pt x="509270" y="258445"/>
                    <a:pt x="509821" y="255882"/>
                    <a:pt x="510540" y="253365"/>
                  </a:cubicBezTo>
                  <a:cubicBezTo>
                    <a:pt x="511092" y="251434"/>
                    <a:pt x="512445" y="249658"/>
                    <a:pt x="512445" y="247650"/>
                  </a:cubicBezTo>
                  <a:cubicBezTo>
                    <a:pt x="512445" y="233666"/>
                    <a:pt x="512206" y="219625"/>
                    <a:pt x="510540" y="205740"/>
                  </a:cubicBezTo>
                  <a:cubicBezTo>
                    <a:pt x="510267" y="203467"/>
                    <a:pt x="507866" y="202013"/>
                    <a:pt x="506730" y="200025"/>
                  </a:cubicBezTo>
                  <a:cubicBezTo>
                    <a:pt x="503342" y="194096"/>
                    <a:pt x="503329" y="191753"/>
                    <a:pt x="499110" y="186690"/>
                  </a:cubicBezTo>
                  <a:cubicBezTo>
                    <a:pt x="497385" y="184620"/>
                    <a:pt x="495734" y="182312"/>
                    <a:pt x="493395" y="180975"/>
                  </a:cubicBezTo>
                  <a:cubicBezTo>
                    <a:pt x="491122" y="179676"/>
                    <a:pt x="488226" y="179989"/>
                    <a:pt x="485775" y="179070"/>
                  </a:cubicBezTo>
                  <a:cubicBezTo>
                    <a:pt x="461447" y="169947"/>
                    <a:pt x="492337" y="180293"/>
                    <a:pt x="472440" y="171450"/>
                  </a:cubicBezTo>
                  <a:cubicBezTo>
                    <a:pt x="468770" y="169819"/>
                    <a:pt x="464784" y="169012"/>
                    <a:pt x="461010" y="167640"/>
                  </a:cubicBezTo>
                  <a:cubicBezTo>
                    <a:pt x="455882" y="165775"/>
                    <a:pt x="445186" y="160875"/>
                    <a:pt x="440055" y="160020"/>
                  </a:cubicBezTo>
                  <a:cubicBezTo>
                    <a:pt x="417958" y="156337"/>
                    <a:pt x="432481" y="158342"/>
                    <a:pt x="396240" y="156210"/>
                  </a:cubicBezTo>
                  <a:cubicBezTo>
                    <a:pt x="388723" y="153704"/>
                    <a:pt x="387143" y="154871"/>
                    <a:pt x="386715" y="142875"/>
                  </a:cubicBezTo>
                  <a:cubicBezTo>
                    <a:pt x="386216" y="128899"/>
                    <a:pt x="387547" y="114908"/>
                    <a:pt x="388620" y="100965"/>
                  </a:cubicBezTo>
                  <a:cubicBezTo>
                    <a:pt x="388821" y="98355"/>
                    <a:pt x="390012" y="95912"/>
                    <a:pt x="390525" y="93345"/>
                  </a:cubicBezTo>
                  <a:cubicBezTo>
                    <a:pt x="391283" y="89557"/>
                    <a:pt x="391795" y="85725"/>
                    <a:pt x="392430" y="81915"/>
                  </a:cubicBezTo>
                  <a:cubicBezTo>
                    <a:pt x="391795" y="72390"/>
                    <a:pt x="392736" y="62627"/>
                    <a:pt x="390525" y="53340"/>
                  </a:cubicBezTo>
                  <a:cubicBezTo>
                    <a:pt x="388261" y="43831"/>
                    <a:pt x="383402" y="42537"/>
                    <a:pt x="377190" y="38100"/>
                  </a:cubicBezTo>
                  <a:cubicBezTo>
                    <a:pt x="374606" y="36255"/>
                    <a:pt x="372327" y="33960"/>
                    <a:pt x="369570" y="32385"/>
                  </a:cubicBezTo>
                  <a:cubicBezTo>
                    <a:pt x="367827" y="31389"/>
                    <a:pt x="365651" y="31378"/>
                    <a:pt x="363855" y="30480"/>
                  </a:cubicBezTo>
                  <a:cubicBezTo>
                    <a:pt x="361807" y="29456"/>
                    <a:pt x="360188" y="27694"/>
                    <a:pt x="358140" y="26670"/>
                  </a:cubicBezTo>
                  <a:cubicBezTo>
                    <a:pt x="356344" y="25772"/>
                    <a:pt x="354271" y="25556"/>
                    <a:pt x="352425" y="24765"/>
                  </a:cubicBezTo>
                  <a:cubicBezTo>
                    <a:pt x="349815" y="23646"/>
                    <a:pt x="347560" y="21644"/>
                    <a:pt x="344805" y="20955"/>
                  </a:cubicBezTo>
                  <a:cubicBezTo>
                    <a:pt x="339838" y="19713"/>
                    <a:pt x="334615" y="19892"/>
                    <a:pt x="329565" y="19050"/>
                  </a:cubicBezTo>
                  <a:cubicBezTo>
                    <a:pt x="324781" y="18253"/>
                    <a:pt x="320760" y="16750"/>
                    <a:pt x="316230" y="15240"/>
                  </a:cubicBezTo>
                  <a:cubicBezTo>
                    <a:pt x="291985" y="16856"/>
                    <a:pt x="283325" y="18704"/>
                    <a:pt x="259080" y="15240"/>
                  </a:cubicBezTo>
                  <a:cubicBezTo>
                    <a:pt x="236408" y="12001"/>
                    <a:pt x="258857" y="11356"/>
                    <a:pt x="236220" y="3810"/>
                  </a:cubicBezTo>
                  <a:lnTo>
                    <a:pt x="224790" y="0"/>
                  </a:lnTo>
                  <a:cubicBezTo>
                    <a:pt x="214630" y="635"/>
                    <a:pt x="204434" y="839"/>
                    <a:pt x="194310" y="1905"/>
                  </a:cubicBezTo>
                  <a:cubicBezTo>
                    <a:pt x="192313" y="2115"/>
                    <a:pt x="190163" y="2556"/>
                    <a:pt x="188595" y="3810"/>
                  </a:cubicBezTo>
                  <a:cubicBezTo>
                    <a:pt x="186807" y="5240"/>
                    <a:pt x="186159" y="7693"/>
                    <a:pt x="184785" y="9525"/>
                  </a:cubicBezTo>
                  <a:cubicBezTo>
                    <a:pt x="184246" y="10243"/>
                    <a:pt x="160972" y="19050"/>
                    <a:pt x="156210" y="20955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3323547" y="2066601"/>
              <a:ext cx="421005" cy="406699"/>
            </a:xfrm>
            <a:custGeom>
              <a:avLst/>
              <a:gdLst>
                <a:gd name="connsiteX0" fmla="*/ 13335 w 421005"/>
                <a:gd name="connsiteY0" fmla="*/ 6649 h 406699"/>
                <a:gd name="connsiteX1" fmla="*/ 13335 w 421005"/>
                <a:gd name="connsiteY1" fmla="*/ 6649 h 406699"/>
                <a:gd name="connsiteX2" fmla="*/ 11430 w 421005"/>
                <a:gd name="connsiteY2" fmla="*/ 35224 h 406699"/>
                <a:gd name="connsiteX3" fmla="*/ 7620 w 421005"/>
                <a:gd name="connsiteY3" fmla="*/ 46654 h 406699"/>
                <a:gd name="connsiteX4" fmla="*/ 3810 w 421005"/>
                <a:gd name="connsiteY4" fmla="*/ 61894 h 406699"/>
                <a:gd name="connsiteX5" fmla="*/ 0 w 421005"/>
                <a:gd name="connsiteY5" fmla="*/ 88564 h 406699"/>
                <a:gd name="connsiteX6" fmla="*/ 1905 w 421005"/>
                <a:gd name="connsiteY6" fmla="*/ 126664 h 406699"/>
                <a:gd name="connsiteX7" fmla="*/ 3810 w 421005"/>
                <a:gd name="connsiteY7" fmla="*/ 134284 h 406699"/>
                <a:gd name="connsiteX8" fmla="*/ 5715 w 421005"/>
                <a:gd name="connsiteY8" fmla="*/ 145714 h 406699"/>
                <a:gd name="connsiteX9" fmla="*/ 7620 w 421005"/>
                <a:gd name="connsiteY9" fmla="*/ 204769 h 406699"/>
                <a:gd name="connsiteX10" fmla="*/ 9525 w 421005"/>
                <a:gd name="connsiteY10" fmla="*/ 210484 h 406699"/>
                <a:gd name="connsiteX11" fmla="*/ 11430 w 421005"/>
                <a:gd name="connsiteY11" fmla="*/ 229534 h 406699"/>
                <a:gd name="connsiteX12" fmla="*/ 17145 w 421005"/>
                <a:gd name="connsiteY12" fmla="*/ 248584 h 406699"/>
                <a:gd name="connsiteX13" fmla="*/ 20955 w 421005"/>
                <a:gd name="connsiteY13" fmla="*/ 260014 h 406699"/>
                <a:gd name="connsiteX14" fmla="*/ 30480 w 421005"/>
                <a:gd name="connsiteY14" fmla="*/ 288589 h 406699"/>
                <a:gd name="connsiteX15" fmla="*/ 32385 w 421005"/>
                <a:gd name="connsiteY15" fmla="*/ 294304 h 406699"/>
                <a:gd name="connsiteX16" fmla="*/ 34290 w 421005"/>
                <a:gd name="connsiteY16" fmla="*/ 300019 h 406699"/>
                <a:gd name="connsiteX17" fmla="*/ 38100 w 421005"/>
                <a:gd name="connsiteY17" fmla="*/ 305734 h 406699"/>
                <a:gd name="connsiteX18" fmla="*/ 41910 w 421005"/>
                <a:gd name="connsiteY18" fmla="*/ 317164 h 406699"/>
                <a:gd name="connsiteX19" fmla="*/ 53340 w 421005"/>
                <a:gd name="connsiteY19" fmla="*/ 334309 h 406699"/>
                <a:gd name="connsiteX20" fmla="*/ 57150 w 421005"/>
                <a:gd name="connsiteY20" fmla="*/ 340024 h 406699"/>
                <a:gd name="connsiteX21" fmla="*/ 60960 w 421005"/>
                <a:gd name="connsiteY21" fmla="*/ 345739 h 406699"/>
                <a:gd name="connsiteX22" fmla="*/ 62865 w 421005"/>
                <a:gd name="connsiteY22" fmla="*/ 351454 h 406699"/>
                <a:gd name="connsiteX23" fmla="*/ 66675 w 421005"/>
                <a:gd name="connsiteY23" fmla="*/ 357169 h 406699"/>
                <a:gd name="connsiteX24" fmla="*/ 76200 w 421005"/>
                <a:gd name="connsiteY24" fmla="*/ 372409 h 406699"/>
                <a:gd name="connsiteX25" fmla="*/ 80010 w 421005"/>
                <a:gd name="connsiteY25" fmla="*/ 378124 h 406699"/>
                <a:gd name="connsiteX26" fmla="*/ 99060 w 421005"/>
                <a:gd name="connsiteY26" fmla="*/ 395269 h 406699"/>
                <a:gd name="connsiteX27" fmla="*/ 108585 w 421005"/>
                <a:gd name="connsiteY27" fmla="*/ 400984 h 406699"/>
                <a:gd name="connsiteX28" fmla="*/ 116205 w 421005"/>
                <a:gd name="connsiteY28" fmla="*/ 404794 h 406699"/>
                <a:gd name="connsiteX29" fmla="*/ 123825 w 421005"/>
                <a:gd name="connsiteY29" fmla="*/ 406699 h 406699"/>
                <a:gd name="connsiteX30" fmla="*/ 137160 w 421005"/>
                <a:gd name="connsiteY30" fmla="*/ 404794 h 406699"/>
                <a:gd name="connsiteX31" fmla="*/ 142875 w 421005"/>
                <a:gd name="connsiteY31" fmla="*/ 402889 h 406699"/>
                <a:gd name="connsiteX32" fmla="*/ 150495 w 421005"/>
                <a:gd name="connsiteY32" fmla="*/ 395269 h 406699"/>
                <a:gd name="connsiteX33" fmla="*/ 156210 w 421005"/>
                <a:gd name="connsiteY33" fmla="*/ 389554 h 406699"/>
                <a:gd name="connsiteX34" fmla="*/ 160020 w 421005"/>
                <a:gd name="connsiteY34" fmla="*/ 378124 h 406699"/>
                <a:gd name="connsiteX35" fmla="*/ 161925 w 421005"/>
                <a:gd name="connsiteY35" fmla="*/ 372409 h 406699"/>
                <a:gd name="connsiteX36" fmla="*/ 165735 w 421005"/>
                <a:gd name="connsiteY36" fmla="*/ 366694 h 406699"/>
                <a:gd name="connsiteX37" fmla="*/ 173355 w 421005"/>
                <a:gd name="connsiteY37" fmla="*/ 343834 h 406699"/>
                <a:gd name="connsiteX38" fmla="*/ 179070 w 421005"/>
                <a:gd name="connsiteY38" fmla="*/ 341929 h 406699"/>
                <a:gd name="connsiteX39" fmla="*/ 211455 w 421005"/>
                <a:gd name="connsiteY39" fmla="*/ 343834 h 406699"/>
                <a:gd name="connsiteX40" fmla="*/ 217170 w 421005"/>
                <a:gd name="connsiteY40" fmla="*/ 345739 h 406699"/>
                <a:gd name="connsiteX41" fmla="*/ 222885 w 421005"/>
                <a:gd name="connsiteY41" fmla="*/ 351454 h 406699"/>
                <a:gd name="connsiteX42" fmla="*/ 238125 w 421005"/>
                <a:gd name="connsiteY42" fmla="*/ 362884 h 406699"/>
                <a:gd name="connsiteX43" fmla="*/ 243840 w 421005"/>
                <a:gd name="connsiteY43" fmla="*/ 366694 h 406699"/>
                <a:gd name="connsiteX44" fmla="*/ 251460 w 421005"/>
                <a:gd name="connsiteY44" fmla="*/ 368599 h 406699"/>
                <a:gd name="connsiteX45" fmla="*/ 257175 w 421005"/>
                <a:gd name="connsiteY45" fmla="*/ 372409 h 406699"/>
                <a:gd name="connsiteX46" fmla="*/ 272415 w 421005"/>
                <a:gd name="connsiteY46" fmla="*/ 378124 h 406699"/>
                <a:gd name="connsiteX47" fmla="*/ 281940 w 421005"/>
                <a:gd name="connsiteY47" fmla="*/ 381934 h 406699"/>
                <a:gd name="connsiteX48" fmla="*/ 291465 w 421005"/>
                <a:gd name="connsiteY48" fmla="*/ 383839 h 406699"/>
                <a:gd name="connsiteX49" fmla="*/ 312420 w 421005"/>
                <a:gd name="connsiteY49" fmla="*/ 387649 h 406699"/>
                <a:gd name="connsiteX50" fmla="*/ 375285 w 421005"/>
                <a:gd name="connsiteY50" fmla="*/ 385744 h 406699"/>
                <a:gd name="connsiteX51" fmla="*/ 381000 w 421005"/>
                <a:gd name="connsiteY51" fmla="*/ 383839 h 406699"/>
                <a:gd name="connsiteX52" fmla="*/ 390525 w 421005"/>
                <a:gd name="connsiteY52" fmla="*/ 374314 h 406699"/>
                <a:gd name="connsiteX53" fmla="*/ 400050 w 421005"/>
                <a:gd name="connsiteY53" fmla="*/ 360979 h 406699"/>
                <a:gd name="connsiteX54" fmla="*/ 411480 w 421005"/>
                <a:gd name="connsiteY54" fmla="*/ 351454 h 406699"/>
                <a:gd name="connsiteX55" fmla="*/ 419100 w 421005"/>
                <a:gd name="connsiteY55" fmla="*/ 338119 h 406699"/>
                <a:gd name="connsiteX56" fmla="*/ 421005 w 421005"/>
                <a:gd name="connsiteY56" fmla="*/ 326689 h 406699"/>
                <a:gd name="connsiteX57" fmla="*/ 417195 w 421005"/>
                <a:gd name="connsiteY57" fmla="*/ 300019 h 406699"/>
                <a:gd name="connsiteX58" fmla="*/ 413385 w 421005"/>
                <a:gd name="connsiteY58" fmla="*/ 292399 h 406699"/>
                <a:gd name="connsiteX59" fmla="*/ 386715 w 421005"/>
                <a:gd name="connsiteY59" fmla="*/ 275254 h 406699"/>
                <a:gd name="connsiteX60" fmla="*/ 369570 w 421005"/>
                <a:gd name="connsiteY60" fmla="*/ 267634 h 406699"/>
                <a:gd name="connsiteX61" fmla="*/ 358140 w 421005"/>
                <a:gd name="connsiteY61" fmla="*/ 263824 h 406699"/>
                <a:gd name="connsiteX62" fmla="*/ 350520 w 421005"/>
                <a:gd name="connsiteY62" fmla="*/ 260014 h 406699"/>
                <a:gd name="connsiteX63" fmla="*/ 337185 w 421005"/>
                <a:gd name="connsiteY63" fmla="*/ 250489 h 406699"/>
                <a:gd name="connsiteX64" fmla="*/ 331470 w 421005"/>
                <a:gd name="connsiteY64" fmla="*/ 246679 h 406699"/>
                <a:gd name="connsiteX65" fmla="*/ 327660 w 421005"/>
                <a:gd name="connsiteY65" fmla="*/ 240964 h 406699"/>
                <a:gd name="connsiteX66" fmla="*/ 327660 w 421005"/>
                <a:gd name="connsiteY66" fmla="*/ 200959 h 406699"/>
                <a:gd name="connsiteX67" fmla="*/ 325755 w 421005"/>
                <a:gd name="connsiteY67" fmla="*/ 174289 h 406699"/>
                <a:gd name="connsiteX68" fmla="*/ 320040 w 421005"/>
                <a:gd name="connsiteY68" fmla="*/ 168574 h 406699"/>
                <a:gd name="connsiteX69" fmla="*/ 308610 w 421005"/>
                <a:gd name="connsiteY69" fmla="*/ 164764 h 406699"/>
                <a:gd name="connsiteX70" fmla="*/ 280035 w 421005"/>
                <a:gd name="connsiteY70" fmla="*/ 160954 h 406699"/>
                <a:gd name="connsiteX71" fmla="*/ 262890 w 421005"/>
                <a:gd name="connsiteY71" fmla="*/ 159049 h 406699"/>
                <a:gd name="connsiteX72" fmla="*/ 247650 w 421005"/>
                <a:gd name="connsiteY72" fmla="*/ 155239 h 406699"/>
                <a:gd name="connsiteX73" fmla="*/ 241935 w 421005"/>
                <a:gd name="connsiteY73" fmla="*/ 151429 h 406699"/>
                <a:gd name="connsiteX74" fmla="*/ 234315 w 421005"/>
                <a:gd name="connsiteY74" fmla="*/ 147619 h 406699"/>
                <a:gd name="connsiteX75" fmla="*/ 222885 w 421005"/>
                <a:gd name="connsiteY75" fmla="*/ 139999 h 406699"/>
                <a:gd name="connsiteX76" fmla="*/ 219075 w 421005"/>
                <a:gd name="connsiteY76" fmla="*/ 134284 h 406699"/>
                <a:gd name="connsiteX77" fmla="*/ 201930 w 421005"/>
                <a:gd name="connsiteY77" fmla="*/ 111424 h 406699"/>
                <a:gd name="connsiteX78" fmla="*/ 196215 w 421005"/>
                <a:gd name="connsiteY78" fmla="*/ 103804 h 406699"/>
                <a:gd name="connsiteX79" fmla="*/ 188595 w 421005"/>
                <a:gd name="connsiteY79" fmla="*/ 92374 h 406699"/>
                <a:gd name="connsiteX80" fmla="*/ 184785 w 421005"/>
                <a:gd name="connsiteY80" fmla="*/ 86659 h 406699"/>
                <a:gd name="connsiteX81" fmla="*/ 179070 w 421005"/>
                <a:gd name="connsiteY81" fmla="*/ 82849 h 406699"/>
                <a:gd name="connsiteX82" fmla="*/ 175260 w 421005"/>
                <a:gd name="connsiteY82" fmla="*/ 75229 h 406699"/>
                <a:gd name="connsiteX83" fmla="*/ 163830 w 421005"/>
                <a:gd name="connsiteY83" fmla="*/ 63799 h 406699"/>
                <a:gd name="connsiteX84" fmla="*/ 160020 w 421005"/>
                <a:gd name="connsiteY84" fmla="*/ 58084 h 406699"/>
                <a:gd name="connsiteX85" fmla="*/ 148590 w 421005"/>
                <a:gd name="connsiteY85" fmla="*/ 54274 h 406699"/>
                <a:gd name="connsiteX86" fmla="*/ 137160 w 421005"/>
                <a:gd name="connsiteY86" fmla="*/ 50464 h 406699"/>
                <a:gd name="connsiteX87" fmla="*/ 131445 w 421005"/>
                <a:gd name="connsiteY87" fmla="*/ 48559 h 406699"/>
                <a:gd name="connsiteX88" fmla="*/ 129540 w 421005"/>
                <a:gd name="connsiteY88" fmla="*/ 42844 h 406699"/>
                <a:gd name="connsiteX89" fmla="*/ 118110 w 421005"/>
                <a:gd name="connsiteY89" fmla="*/ 37129 h 406699"/>
                <a:gd name="connsiteX90" fmla="*/ 108585 w 421005"/>
                <a:gd name="connsiteY90" fmla="*/ 25699 h 406699"/>
                <a:gd name="connsiteX91" fmla="*/ 104775 w 421005"/>
                <a:gd name="connsiteY91" fmla="*/ 19984 h 406699"/>
                <a:gd name="connsiteX92" fmla="*/ 99060 w 421005"/>
                <a:gd name="connsiteY92" fmla="*/ 18079 h 406699"/>
                <a:gd name="connsiteX93" fmla="*/ 95250 w 421005"/>
                <a:gd name="connsiteY93" fmla="*/ 12364 h 406699"/>
                <a:gd name="connsiteX94" fmla="*/ 81915 w 421005"/>
                <a:gd name="connsiteY94" fmla="*/ 8554 h 406699"/>
                <a:gd name="connsiteX95" fmla="*/ 76200 w 421005"/>
                <a:gd name="connsiteY95" fmla="*/ 4744 h 406699"/>
                <a:gd name="connsiteX96" fmla="*/ 64770 w 421005"/>
                <a:gd name="connsiteY96" fmla="*/ 934 h 406699"/>
                <a:gd name="connsiteX97" fmla="*/ 13335 w 421005"/>
                <a:gd name="connsiteY97" fmla="*/ 6649 h 40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421005" h="406699">
                  <a:moveTo>
                    <a:pt x="13335" y="6649"/>
                  </a:moveTo>
                  <a:lnTo>
                    <a:pt x="13335" y="6649"/>
                  </a:lnTo>
                  <a:cubicBezTo>
                    <a:pt x="12700" y="16174"/>
                    <a:pt x="12780" y="25774"/>
                    <a:pt x="11430" y="35224"/>
                  </a:cubicBezTo>
                  <a:cubicBezTo>
                    <a:pt x="10862" y="39200"/>
                    <a:pt x="8594" y="42758"/>
                    <a:pt x="7620" y="46654"/>
                  </a:cubicBezTo>
                  <a:cubicBezTo>
                    <a:pt x="6350" y="51734"/>
                    <a:pt x="4837" y="56759"/>
                    <a:pt x="3810" y="61894"/>
                  </a:cubicBezTo>
                  <a:cubicBezTo>
                    <a:pt x="777" y="77058"/>
                    <a:pt x="2263" y="68201"/>
                    <a:pt x="0" y="88564"/>
                  </a:cubicBezTo>
                  <a:cubicBezTo>
                    <a:pt x="635" y="101264"/>
                    <a:pt x="849" y="113992"/>
                    <a:pt x="1905" y="126664"/>
                  </a:cubicBezTo>
                  <a:cubicBezTo>
                    <a:pt x="2122" y="129273"/>
                    <a:pt x="3297" y="131717"/>
                    <a:pt x="3810" y="134284"/>
                  </a:cubicBezTo>
                  <a:cubicBezTo>
                    <a:pt x="4568" y="138072"/>
                    <a:pt x="5080" y="141904"/>
                    <a:pt x="5715" y="145714"/>
                  </a:cubicBezTo>
                  <a:cubicBezTo>
                    <a:pt x="6350" y="165399"/>
                    <a:pt x="6463" y="185108"/>
                    <a:pt x="7620" y="204769"/>
                  </a:cubicBezTo>
                  <a:cubicBezTo>
                    <a:pt x="7738" y="206774"/>
                    <a:pt x="9220" y="208499"/>
                    <a:pt x="9525" y="210484"/>
                  </a:cubicBezTo>
                  <a:cubicBezTo>
                    <a:pt x="10495" y="216791"/>
                    <a:pt x="10527" y="223216"/>
                    <a:pt x="11430" y="229534"/>
                  </a:cubicBezTo>
                  <a:cubicBezTo>
                    <a:pt x="12150" y="234572"/>
                    <a:pt x="15819" y="244607"/>
                    <a:pt x="17145" y="248584"/>
                  </a:cubicBezTo>
                  <a:lnTo>
                    <a:pt x="20955" y="260014"/>
                  </a:lnTo>
                  <a:lnTo>
                    <a:pt x="30480" y="288589"/>
                  </a:lnTo>
                  <a:lnTo>
                    <a:pt x="32385" y="294304"/>
                  </a:lnTo>
                  <a:cubicBezTo>
                    <a:pt x="33020" y="296209"/>
                    <a:pt x="33176" y="298348"/>
                    <a:pt x="34290" y="300019"/>
                  </a:cubicBezTo>
                  <a:cubicBezTo>
                    <a:pt x="35560" y="301924"/>
                    <a:pt x="37170" y="303642"/>
                    <a:pt x="38100" y="305734"/>
                  </a:cubicBezTo>
                  <a:cubicBezTo>
                    <a:pt x="39731" y="309404"/>
                    <a:pt x="39682" y="313822"/>
                    <a:pt x="41910" y="317164"/>
                  </a:cubicBezTo>
                  <a:lnTo>
                    <a:pt x="53340" y="334309"/>
                  </a:lnTo>
                  <a:lnTo>
                    <a:pt x="57150" y="340024"/>
                  </a:lnTo>
                  <a:cubicBezTo>
                    <a:pt x="58420" y="341929"/>
                    <a:pt x="60236" y="343567"/>
                    <a:pt x="60960" y="345739"/>
                  </a:cubicBezTo>
                  <a:cubicBezTo>
                    <a:pt x="61595" y="347644"/>
                    <a:pt x="61967" y="349658"/>
                    <a:pt x="62865" y="351454"/>
                  </a:cubicBezTo>
                  <a:cubicBezTo>
                    <a:pt x="63889" y="353502"/>
                    <a:pt x="65745" y="355077"/>
                    <a:pt x="66675" y="357169"/>
                  </a:cubicBezTo>
                  <a:cubicBezTo>
                    <a:pt x="73357" y="372203"/>
                    <a:pt x="65919" y="365555"/>
                    <a:pt x="76200" y="372409"/>
                  </a:cubicBezTo>
                  <a:cubicBezTo>
                    <a:pt x="77470" y="374314"/>
                    <a:pt x="78489" y="376413"/>
                    <a:pt x="80010" y="378124"/>
                  </a:cubicBezTo>
                  <a:cubicBezTo>
                    <a:pt x="86274" y="385171"/>
                    <a:pt x="91496" y="390227"/>
                    <a:pt x="99060" y="395269"/>
                  </a:cubicBezTo>
                  <a:cubicBezTo>
                    <a:pt x="102141" y="397323"/>
                    <a:pt x="105348" y="399186"/>
                    <a:pt x="108585" y="400984"/>
                  </a:cubicBezTo>
                  <a:cubicBezTo>
                    <a:pt x="111067" y="402363"/>
                    <a:pt x="113546" y="403797"/>
                    <a:pt x="116205" y="404794"/>
                  </a:cubicBezTo>
                  <a:cubicBezTo>
                    <a:pt x="118656" y="405713"/>
                    <a:pt x="121285" y="406064"/>
                    <a:pt x="123825" y="406699"/>
                  </a:cubicBezTo>
                  <a:cubicBezTo>
                    <a:pt x="128270" y="406064"/>
                    <a:pt x="132757" y="405675"/>
                    <a:pt x="137160" y="404794"/>
                  </a:cubicBezTo>
                  <a:cubicBezTo>
                    <a:pt x="139129" y="404400"/>
                    <a:pt x="141455" y="404309"/>
                    <a:pt x="142875" y="402889"/>
                  </a:cubicBezTo>
                  <a:cubicBezTo>
                    <a:pt x="153035" y="392729"/>
                    <a:pt x="135255" y="400349"/>
                    <a:pt x="150495" y="395269"/>
                  </a:cubicBezTo>
                  <a:cubicBezTo>
                    <a:pt x="152400" y="393364"/>
                    <a:pt x="154902" y="391909"/>
                    <a:pt x="156210" y="389554"/>
                  </a:cubicBezTo>
                  <a:cubicBezTo>
                    <a:pt x="158160" y="386043"/>
                    <a:pt x="158750" y="381934"/>
                    <a:pt x="160020" y="378124"/>
                  </a:cubicBezTo>
                  <a:cubicBezTo>
                    <a:pt x="160655" y="376219"/>
                    <a:pt x="160811" y="374080"/>
                    <a:pt x="161925" y="372409"/>
                  </a:cubicBezTo>
                  <a:lnTo>
                    <a:pt x="165735" y="366694"/>
                  </a:lnTo>
                  <a:cubicBezTo>
                    <a:pt x="167102" y="354387"/>
                    <a:pt x="163965" y="350094"/>
                    <a:pt x="173355" y="343834"/>
                  </a:cubicBezTo>
                  <a:cubicBezTo>
                    <a:pt x="175026" y="342720"/>
                    <a:pt x="177165" y="342564"/>
                    <a:pt x="179070" y="341929"/>
                  </a:cubicBezTo>
                  <a:cubicBezTo>
                    <a:pt x="189865" y="342564"/>
                    <a:pt x="200695" y="342758"/>
                    <a:pt x="211455" y="343834"/>
                  </a:cubicBezTo>
                  <a:cubicBezTo>
                    <a:pt x="213453" y="344034"/>
                    <a:pt x="215499" y="344625"/>
                    <a:pt x="217170" y="345739"/>
                  </a:cubicBezTo>
                  <a:cubicBezTo>
                    <a:pt x="219412" y="347233"/>
                    <a:pt x="220800" y="349748"/>
                    <a:pt x="222885" y="351454"/>
                  </a:cubicBezTo>
                  <a:cubicBezTo>
                    <a:pt x="227800" y="355475"/>
                    <a:pt x="232841" y="359362"/>
                    <a:pt x="238125" y="362884"/>
                  </a:cubicBezTo>
                  <a:cubicBezTo>
                    <a:pt x="240030" y="364154"/>
                    <a:pt x="241736" y="365792"/>
                    <a:pt x="243840" y="366694"/>
                  </a:cubicBezTo>
                  <a:cubicBezTo>
                    <a:pt x="246246" y="367725"/>
                    <a:pt x="248920" y="367964"/>
                    <a:pt x="251460" y="368599"/>
                  </a:cubicBezTo>
                  <a:cubicBezTo>
                    <a:pt x="253365" y="369869"/>
                    <a:pt x="255127" y="371385"/>
                    <a:pt x="257175" y="372409"/>
                  </a:cubicBezTo>
                  <a:cubicBezTo>
                    <a:pt x="264538" y="376091"/>
                    <a:pt x="265820" y="375651"/>
                    <a:pt x="272415" y="378124"/>
                  </a:cubicBezTo>
                  <a:cubicBezTo>
                    <a:pt x="275617" y="379325"/>
                    <a:pt x="278665" y="380951"/>
                    <a:pt x="281940" y="381934"/>
                  </a:cubicBezTo>
                  <a:cubicBezTo>
                    <a:pt x="285041" y="382864"/>
                    <a:pt x="288279" y="383260"/>
                    <a:pt x="291465" y="383839"/>
                  </a:cubicBezTo>
                  <a:cubicBezTo>
                    <a:pt x="318275" y="388714"/>
                    <a:pt x="288892" y="382943"/>
                    <a:pt x="312420" y="387649"/>
                  </a:cubicBezTo>
                  <a:cubicBezTo>
                    <a:pt x="333375" y="387014"/>
                    <a:pt x="354353" y="386907"/>
                    <a:pt x="375285" y="385744"/>
                  </a:cubicBezTo>
                  <a:cubicBezTo>
                    <a:pt x="377290" y="385633"/>
                    <a:pt x="379432" y="385093"/>
                    <a:pt x="381000" y="383839"/>
                  </a:cubicBezTo>
                  <a:cubicBezTo>
                    <a:pt x="412750" y="358439"/>
                    <a:pt x="356235" y="397174"/>
                    <a:pt x="390525" y="374314"/>
                  </a:cubicBezTo>
                  <a:cubicBezTo>
                    <a:pt x="392688" y="371069"/>
                    <a:pt x="397687" y="363342"/>
                    <a:pt x="400050" y="360979"/>
                  </a:cubicBezTo>
                  <a:cubicBezTo>
                    <a:pt x="415035" y="345994"/>
                    <a:pt x="395876" y="370179"/>
                    <a:pt x="411480" y="351454"/>
                  </a:cubicBezTo>
                  <a:cubicBezTo>
                    <a:pt x="414846" y="347415"/>
                    <a:pt x="416771" y="342777"/>
                    <a:pt x="419100" y="338119"/>
                  </a:cubicBezTo>
                  <a:cubicBezTo>
                    <a:pt x="419735" y="334309"/>
                    <a:pt x="421005" y="330552"/>
                    <a:pt x="421005" y="326689"/>
                  </a:cubicBezTo>
                  <a:cubicBezTo>
                    <a:pt x="421005" y="318204"/>
                    <a:pt x="420721" y="308245"/>
                    <a:pt x="417195" y="300019"/>
                  </a:cubicBezTo>
                  <a:cubicBezTo>
                    <a:pt x="416076" y="297409"/>
                    <a:pt x="415036" y="294710"/>
                    <a:pt x="413385" y="292399"/>
                  </a:cubicBezTo>
                  <a:cubicBezTo>
                    <a:pt x="407435" y="284068"/>
                    <a:pt x="395071" y="279432"/>
                    <a:pt x="386715" y="275254"/>
                  </a:cubicBezTo>
                  <a:cubicBezTo>
                    <a:pt x="378730" y="271261"/>
                    <a:pt x="378489" y="270877"/>
                    <a:pt x="369570" y="267634"/>
                  </a:cubicBezTo>
                  <a:cubicBezTo>
                    <a:pt x="365796" y="266262"/>
                    <a:pt x="361732" y="265620"/>
                    <a:pt x="358140" y="263824"/>
                  </a:cubicBezTo>
                  <a:cubicBezTo>
                    <a:pt x="355600" y="262554"/>
                    <a:pt x="352986" y="261423"/>
                    <a:pt x="350520" y="260014"/>
                  </a:cubicBezTo>
                  <a:cubicBezTo>
                    <a:pt x="346030" y="257449"/>
                    <a:pt x="341274" y="253409"/>
                    <a:pt x="337185" y="250489"/>
                  </a:cubicBezTo>
                  <a:cubicBezTo>
                    <a:pt x="335322" y="249158"/>
                    <a:pt x="333375" y="247949"/>
                    <a:pt x="331470" y="246679"/>
                  </a:cubicBezTo>
                  <a:cubicBezTo>
                    <a:pt x="330200" y="244774"/>
                    <a:pt x="328684" y="243012"/>
                    <a:pt x="327660" y="240964"/>
                  </a:cubicBezTo>
                  <a:cubicBezTo>
                    <a:pt x="321859" y="229361"/>
                    <a:pt x="327218" y="208906"/>
                    <a:pt x="327660" y="200959"/>
                  </a:cubicBezTo>
                  <a:cubicBezTo>
                    <a:pt x="327025" y="192069"/>
                    <a:pt x="327796" y="182965"/>
                    <a:pt x="325755" y="174289"/>
                  </a:cubicBezTo>
                  <a:cubicBezTo>
                    <a:pt x="325138" y="171667"/>
                    <a:pt x="322395" y="169882"/>
                    <a:pt x="320040" y="168574"/>
                  </a:cubicBezTo>
                  <a:cubicBezTo>
                    <a:pt x="316529" y="166624"/>
                    <a:pt x="312506" y="165738"/>
                    <a:pt x="308610" y="164764"/>
                  </a:cubicBezTo>
                  <a:cubicBezTo>
                    <a:pt x="293653" y="161025"/>
                    <a:pt x="305025" y="163453"/>
                    <a:pt x="280035" y="160954"/>
                  </a:cubicBezTo>
                  <a:cubicBezTo>
                    <a:pt x="274313" y="160382"/>
                    <a:pt x="268582" y="159862"/>
                    <a:pt x="262890" y="159049"/>
                  </a:cubicBezTo>
                  <a:cubicBezTo>
                    <a:pt x="259847" y="158614"/>
                    <a:pt x="251196" y="157012"/>
                    <a:pt x="247650" y="155239"/>
                  </a:cubicBezTo>
                  <a:cubicBezTo>
                    <a:pt x="245602" y="154215"/>
                    <a:pt x="243923" y="152565"/>
                    <a:pt x="241935" y="151429"/>
                  </a:cubicBezTo>
                  <a:cubicBezTo>
                    <a:pt x="239469" y="150020"/>
                    <a:pt x="236750" y="149080"/>
                    <a:pt x="234315" y="147619"/>
                  </a:cubicBezTo>
                  <a:cubicBezTo>
                    <a:pt x="230388" y="145263"/>
                    <a:pt x="222885" y="139999"/>
                    <a:pt x="222885" y="139999"/>
                  </a:cubicBezTo>
                  <a:cubicBezTo>
                    <a:pt x="221615" y="138094"/>
                    <a:pt x="220422" y="136136"/>
                    <a:pt x="219075" y="134284"/>
                  </a:cubicBezTo>
                  <a:lnTo>
                    <a:pt x="201930" y="111424"/>
                  </a:lnTo>
                  <a:cubicBezTo>
                    <a:pt x="200025" y="108884"/>
                    <a:pt x="197976" y="106446"/>
                    <a:pt x="196215" y="103804"/>
                  </a:cubicBezTo>
                  <a:lnTo>
                    <a:pt x="188595" y="92374"/>
                  </a:lnTo>
                  <a:cubicBezTo>
                    <a:pt x="187325" y="90469"/>
                    <a:pt x="186690" y="87929"/>
                    <a:pt x="184785" y="86659"/>
                  </a:cubicBezTo>
                  <a:lnTo>
                    <a:pt x="179070" y="82849"/>
                  </a:lnTo>
                  <a:cubicBezTo>
                    <a:pt x="177800" y="80309"/>
                    <a:pt x="177034" y="77447"/>
                    <a:pt x="175260" y="75229"/>
                  </a:cubicBezTo>
                  <a:cubicBezTo>
                    <a:pt x="171894" y="71022"/>
                    <a:pt x="166819" y="68282"/>
                    <a:pt x="163830" y="63799"/>
                  </a:cubicBezTo>
                  <a:cubicBezTo>
                    <a:pt x="162560" y="61894"/>
                    <a:pt x="161962" y="59297"/>
                    <a:pt x="160020" y="58084"/>
                  </a:cubicBezTo>
                  <a:cubicBezTo>
                    <a:pt x="156614" y="55955"/>
                    <a:pt x="152400" y="55544"/>
                    <a:pt x="148590" y="54274"/>
                  </a:cubicBezTo>
                  <a:lnTo>
                    <a:pt x="137160" y="50464"/>
                  </a:lnTo>
                  <a:lnTo>
                    <a:pt x="131445" y="48559"/>
                  </a:lnTo>
                  <a:cubicBezTo>
                    <a:pt x="130810" y="46654"/>
                    <a:pt x="130794" y="44412"/>
                    <a:pt x="129540" y="42844"/>
                  </a:cubicBezTo>
                  <a:cubicBezTo>
                    <a:pt x="126854" y="39487"/>
                    <a:pt x="121875" y="38384"/>
                    <a:pt x="118110" y="37129"/>
                  </a:cubicBezTo>
                  <a:cubicBezTo>
                    <a:pt x="108650" y="22940"/>
                    <a:pt x="120808" y="40367"/>
                    <a:pt x="108585" y="25699"/>
                  </a:cubicBezTo>
                  <a:cubicBezTo>
                    <a:pt x="107119" y="23940"/>
                    <a:pt x="106563" y="21414"/>
                    <a:pt x="104775" y="19984"/>
                  </a:cubicBezTo>
                  <a:cubicBezTo>
                    <a:pt x="103207" y="18730"/>
                    <a:pt x="100965" y="18714"/>
                    <a:pt x="99060" y="18079"/>
                  </a:cubicBezTo>
                  <a:cubicBezTo>
                    <a:pt x="97790" y="16174"/>
                    <a:pt x="97038" y="13794"/>
                    <a:pt x="95250" y="12364"/>
                  </a:cubicBezTo>
                  <a:cubicBezTo>
                    <a:pt x="94008" y="11370"/>
                    <a:pt x="82413" y="8678"/>
                    <a:pt x="81915" y="8554"/>
                  </a:cubicBezTo>
                  <a:cubicBezTo>
                    <a:pt x="80010" y="7284"/>
                    <a:pt x="78292" y="5674"/>
                    <a:pt x="76200" y="4744"/>
                  </a:cubicBezTo>
                  <a:cubicBezTo>
                    <a:pt x="72530" y="3113"/>
                    <a:pt x="68580" y="2204"/>
                    <a:pt x="64770" y="934"/>
                  </a:cubicBezTo>
                  <a:cubicBezTo>
                    <a:pt x="53633" y="-2778"/>
                    <a:pt x="21907" y="5697"/>
                    <a:pt x="13335" y="6649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3622632" y="2162785"/>
              <a:ext cx="501855" cy="520065"/>
            </a:xfrm>
            <a:custGeom>
              <a:avLst/>
              <a:gdLst>
                <a:gd name="connsiteX0" fmla="*/ 142875 w 501855"/>
                <a:gd name="connsiteY0" fmla="*/ 57150 h 520065"/>
                <a:gd name="connsiteX1" fmla="*/ 142875 w 501855"/>
                <a:gd name="connsiteY1" fmla="*/ 57150 h 520065"/>
                <a:gd name="connsiteX2" fmla="*/ 190500 w 501855"/>
                <a:gd name="connsiteY2" fmla="*/ 148590 h 520065"/>
                <a:gd name="connsiteX3" fmla="*/ 188595 w 501855"/>
                <a:gd name="connsiteY3" fmla="*/ 169545 h 520065"/>
                <a:gd name="connsiteX4" fmla="*/ 186690 w 501855"/>
                <a:gd name="connsiteY4" fmla="*/ 177165 h 520065"/>
                <a:gd name="connsiteX5" fmla="*/ 180975 w 501855"/>
                <a:gd name="connsiteY5" fmla="*/ 180975 h 520065"/>
                <a:gd name="connsiteX6" fmla="*/ 177165 w 501855"/>
                <a:gd name="connsiteY6" fmla="*/ 186690 h 520065"/>
                <a:gd name="connsiteX7" fmla="*/ 171450 w 501855"/>
                <a:gd name="connsiteY7" fmla="*/ 205740 h 520065"/>
                <a:gd name="connsiteX8" fmla="*/ 175260 w 501855"/>
                <a:gd name="connsiteY8" fmla="*/ 234315 h 520065"/>
                <a:gd name="connsiteX9" fmla="*/ 179070 w 501855"/>
                <a:gd name="connsiteY9" fmla="*/ 240030 h 520065"/>
                <a:gd name="connsiteX10" fmla="*/ 180975 w 501855"/>
                <a:gd name="connsiteY10" fmla="*/ 283845 h 520065"/>
                <a:gd name="connsiteX11" fmla="*/ 182880 w 501855"/>
                <a:gd name="connsiteY11" fmla="*/ 293370 h 520065"/>
                <a:gd name="connsiteX12" fmla="*/ 186690 w 501855"/>
                <a:gd name="connsiteY12" fmla="*/ 299085 h 520065"/>
                <a:gd name="connsiteX13" fmla="*/ 188595 w 501855"/>
                <a:gd name="connsiteY13" fmla="*/ 304800 h 520065"/>
                <a:gd name="connsiteX14" fmla="*/ 198120 w 501855"/>
                <a:gd name="connsiteY14" fmla="*/ 321945 h 520065"/>
                <a:gd name="connsiteX15" fmla="*/ 196215 w 501855"/>
                <a:gd name="connsiteY15" fmla="*/ 342900 h 520065"/>
                <a:gd name="connsiteX16" fmla="*/ 190500 w 501855"/>
                <a:gd name="connsiteY16" fmla="*/ 348615 h 520065"/>
                <a:gd name="connsiteX17" fmla="*/ 175260 w 501855"/>
                <a:gd name="connsiteY17" fmla="*/ 352425 h 520065"/>
                <a:gd name="connsiteX18" fmla="*/ 135255 w 501855"/>
                <a:gd name="connsiteY18" fmla="*/ 350520 h 520065"/>
                <a:gd name="connsiteX19" fmla="*/ 108585 w 501855"/>
                <a:gd name="connsiteY19" fmla="*/ 346710 h 520065"/>
                <a:gd name="connsiteX20" fmla="*/ 97155 w 501855"/>
                <a:gd name="connsiteY20" fmla="*/ 348615 h 520065"/>
                <a:gd name="connsiteX21" fmla="*/ 95250 w 501855"/>
                <a:gd name="connsiteY21" fmla="*/ 354330 h 520065"/>
                <a:gd name="connsiteX22" fmla="*/ 87630 w 501855"/>
                <a:gd name="connsiteY22" fmla="*/ 365760 h 520065"/>
                <a:gd name="connsiteX23" fmla="*/ 85725 w 501855"/>
                <a:gd name="connsiteY23" fmla="*/ 381000 h 520065"/>
                <a:gd name="connsiteX24" fmla="*/ 83820 w 501855"/>
                <a:gd name="connsiteY24" fmla="*/ 400050 h 520065"/>
                <a:gd name="connsiteX25" fmla="*/ 60960 w 501855"/>
                <a:gd name="connsiteY25" fmla="*/ 398145 h 520065"/>
                <a:gd name="connsiteX26" fmla="*/ 49530 w 501855"/>
                <a:gd name="connsiteY26" fmla="*/ 394335 h 520065"/>
                <a:gd name="connsiteX27" fmla="*/ 43815 w 501855"/>
                <a:gd name="connsiteY27" fmla="*/ 392430 h 520065"/>
                <a:gd name="connsiteX28" fmla="*/ 38100 w 501855"/>
                <a:gd name="connsiteY28" fmla="*/ 388620 h 520065"/>
                <a:gd name="connsiteX29" fmla="*/ 34290 w 501855"/>
                <a:gd name="connsiteY29" fmla="*/ 382905 h 520065"/>
                <a:gd name="connsiteX30" fmla="*/ 22860 w 501855"/>
                <a:gd name="connsiteY30" fmla="*/ 379095 h 520065"/>
                <a:gd name="connsiteX31" fmla="*/ 11430 w 501855"/>
                <a:gd name="connsiteY31" fmla="*/ 381000 h 520065"/>
                <a:gd name="connsiteX32" fmla="*/ 7620 w 501855"/>
                <a:gd name="connsiteY32" fmla="*/ 392430 h 520065"/>
                <a:gd name="connsiteX33" fmla="*/ 3810 w 501855"/>
                <a:gd name="connsiteY33" fmla="*/ 407670 h 520065"/>
                <a:gd name="connsiteX34" fmla="*/ 0 w 501855"/>
                <a:gd name="connsiteY34" fmla="*/ 419100 h 520065"/>
                <a:gd name="connsiteX35" fmla="*/ 1905 w 501855"/>
                <a:gd name="connsiteY35" fmla="*/ 457200 h 520065"/>
                <a:gd name="connsiteX36" fmla="*/ 9525 w 501855"/>
                <a:gd name="connsiteY36" fmla="*/ 468630 h 520065"/>
                <a:gd name="connsiteX37" fmla="*/ 13335 w 501855"/>
                <a:gd name="connsiteY37" fmla="*/ 474345 h 520065"/>
                <a:gd name="connsiteX38" fmla="*/ 17145 w 501855"/>
                <a:gd name="connsiteY38" fmla="*/ 480060 h 520065"/>
                <a:gd name="connsiteX39" fmla="*/ 34290 w 501855"/>
                <a:gd name="connsiteY39" fmla="*/ 491490 h 520065"/>
                <a:gd name="connsiteX40" fmla="*/ 40005 w 501855"/>
                <a:gd name="connsiteY40" fmla="*/ 495300 h 520065"/>
                <a:gd name="connsiteX41" fmla="*/ 57150 w 501855"/>
                <a:gd name="connsiteY41" fmla="*/ 501015 h 520065"/>
                <a:gd name="connsiteX42" fmla="*/ 62865 w 501855"/>
                <a:gd name="connsiteY42" fmla="*/ 502920 h 520065"/>
                <a:gd name="connsiteX43" fmla="*/ 85725 w 501855"/>
                <a:gd name="connsiteY43" fmla="*/ 504825 h 520065"/>
                <a:gd name="connsiteX44" fmla="*/ 91440 w 501855"/>
                <a:gd name="connsiteY44" fmla="*/ 506730 h 520065"/>
                <a:gd name="connsiteX45" fmla="*/ 121920 w 501855"/>
                <a:gd name="connsiteY45" fmla="*/ 510540 h 520065"/>
                <a:gd name="connsiteX46" fmla="*/ 161925 w 501855"/>
                <a:gd name="connsiteY46" fmla="*/ 514350 h 520065"/>
                <a:gd name="connsiteX47" fmla="*/ 169545 w 501855"/>
                <a:gd name="connsiteY47" fmla="*/ 516255 h 520065"/>
                <a:gd name="connsiteX48" fmla="*/ 196215 w 501855"/>
                <a:gd name="connsiteY48" fmla="*/ 520065 h 520065"/>
                <a:gd name="connsiteX49" fmla="*/ 236220 w 501855"/>
                <a:gd name="connsiteY49" fmla="*/ 518160 h 520065"/>
                <a:gd name="connsiteX50" fmla="*/ 247650 w 501855"/>
                <a:gd name="connsiteY50" fmla="*/ 514350 h 520065"/>
                <a:gd name="connsiteX51" fmla="*/ 260985 w 501855"/>
                <a:gd name="connsiteY51" fmla="*/ 512445 h 520065"/>
                <a:gd name="connsiteX52" fmla="*/ 270510 w 501855"/>
                <a:gd name="connsiteY52" fmla="*/ 510540 h 520065"/>
                <a:gd name="connsiteX53" fmla="*/ 306705 w 501855"/>
                <a:gd name="connsiteY53" fmla="*/ 506730 h 520065"/>
                <a:gd name="connsiteX54" fmla="*/ 321945 w 501855"/>
                <a:gd name="connsiteY54" fmla="*/ 502920 h 520065"/>
                <a:gd name="connsiteX55" fmla="*/ 327660 w 501855"/>
                <a:gd name="connsiteY55" fmla="*/ 501015 h 520065"/>
                <a:gd name="connsiteX56" fmla="*/ 337185 w 501855"/>
                <a:gd name="connsiteY56" fmla="*/ 499110 h 520065"/>
                <a:gd name="connsiteX57" fmla="*/ 348615 w 501855"/>
                <a:gd name="connsiteY57" fmla="*/ 495300 h 520065"/>
                <a:gd name="connsiteX58" fmla="*/ 354330 w 501855"/>
                <a:gd name="connsiteY58" fmla="*/ 491490 h 520065"/>
                <a:gd name="connsiteX59" fmla="*/ 363855 w 501855"/>
                <a:gd name="connsiteY59" fmla="*/ 489585 h 520065"/>
                <a:gd name="connsiteX60" fmla="*/ 375285 w 501855"/>
                <a:gd name="connsiteY60" fmla="*/ 485775 h 520065"/>
                <a:gd name="connsiteX61" fmla="*/ 386715 w 501855"/>
                <a:gd name="connsiteY61" fmla="*/ 483870 h 520065"/>
                <a:gd name="connsiteX62" fmla="*/ 407670 w 501855"/>
                <a:gd name="connsiteY62" fmla="*/ 480060 h 520065"/>
                <a:gd name="connsiteX63" fmla="*/ 419100 w 501855"/>
                <a:gd name="connsiteY63" fmla="*/ 476250 h 520065"/>
                <a:gd name="connsiteX64" fmla="*/ 424815 w 501855"/>
                <a:gd name="connsiteY64" fmla="*/ 472440 h 520065"/>
                <a:gd name="connsiteX65" fmla="*/ 436245 w 501855"/>
                <a:gd name="connsiteY65" fmla="*/ 468630 h 520065"/>
                <a:gd name="connsiteX66" fmla="*/ 447675 w 501855"/>
                <a:gd name="connsiteY66" fmla="*/ 464820 h 520065"/>
                <a:gd name="connsiteX67" fmla="*/ 453390 w 501855"/>
                <a:gd name="connsiteY67" fmla="*/ 462915 h 520065"/>
                <a:gd name="connsiteX68" fmla="*/ 470535 w 501855"/>
                <a:gd name="connsiteY68" fmla="*/ 449580 h 520065"/>
                <a:gd name="connsiteX69" fmla="*/ 476250 w 501855"/>
                <a:gd name="connsiteY69" fmla="*/ 445770 h 520065"/>
                <a:gd name="connsiteX70" fmla="*/ 487680 w 501855"/>
                <a:gd name="connsiteY70" fmla="*/ 428625 h 520065"/>
                <a:gd name="connsiteX71" fmla="*/ 491490 w 501855"/>
                <a:gd name="connsiteY71" fmla="*/ 422910 h 520065"/>
                <a:gd name="connsiteX72" fmla="*/ 499110 w 501855"/>
                <a:gd name="connsiteY72" fmla="*/ 409575 h 520065"/>
                <a:gd name="connsiteX73" fmla="*/ 499110 w 501855"/>
                <a:gd name="connsiteY73" fmla="*/ 375285 h 520065"/>
                <a:gd name="connsiteX74" fmla="*/ 491490 w 501855"/>
                <a:gd name="connsiteY74" fmla="*/ 367665 h 520065"/>
                <a:gd name="connsiteX75" fmla="*/ 478155 w 501855"/>
                <a:gd name="connsiteY75" fmla="*/ 361950 h 520065"/>
                <a:gd name="connsiteX76" fmla="*/ 466725 w 501855"/>
                <a:gd name="connsiteY76" fmla="*/ 352425 h 520065"/>
                <a:gd name="connsiteX77" fmla="*/ 455295 w 501855"/>
                <a:gd name="connsiteY77" fmla="*/ 339090 h 520065"/>
                <a:gd name="connsiteX78" fmla="*/ 457200 w 501855"/>
                <a:gd name="connsiteY78" fmla="*/ 318135 h 520065"/>
                <a:gd name="connsiteX79" fmla="*/ 468630 w 501855"/>
                <a:gd name="connsiteY79" fmla="*/ 302895 h 520065"/>
                <a:gd name="connsiteX80" fmla="*/ 476250 w 501855"/>
                <a:gd name="connsiteY80" fmla="*/ 293370 h 520065"/>
                <a:gd name="connsiteX81" fmla="*/ 487680 w 501855"/>
                <a:gd name="connsiteY81" fmla="*/ 274320 h 520065"/>
                <a:gd name="connsiteX82" fmla="*/ 493395 w 501855"/>
                <a:gd name="connsiteY82" fmla="*/ 266700 h 520065"/>
                <a:gd name="connsiteX83" fmla="*/ 497205 w 501855"/>
                <a:gd name="connsiteY83" fmla="*/ 249555 h 520065"/>
                <a:gd name="connsiteX84" fmla="*/ 495300 w 501855"/>
                <a:gd name="connsiteY84" fmla="*/ 234315 h 520065"/>
                <a:gd name="connsiteX85" fmla="*/ 480060 w 501855"/>
                <a:gd name="connsiteY85" fmla="*/ 219075 h 520065"/>
                <a:gd name="connsiteX86" fmla="*/ 474345 w 501855"/>
                <a:gd name="connsiteY86" fmla="*/ 213360 h 520065"/>
                <a:gd name="connsiteX87" fmla="*/ 459105 w 501855"/>
                <a:gd name="connsiteY87" fmla="*/ 207645 h 520065"/>
                <a:gd name="connsiteX88" fmla="*/ 451485 w 501855"/>
                <a:gd name="connsiteY88" fmla="*/ 203835 h 520065"/>
                <a:gd name="connsiteX89" fmla="*/ 445770 w 501855"/>
                <a:gd name="connsiteY89" fmla="*/ 201930 h 520065"/>
                <a:gd name="connsiteX90" fmla="*/ 441960 w 501855"/>
                <a:gd name="connsiteY90" fmla="*/ 196215 h 520065"/>
                <a:gd name="connsiteX91" fmla="*/ 441960 w 501855"/>
                <a:gd name="connsiteY91" fmla="*/ 154305 h 520065"/>
                <a:gd name="connsiteX92" fmla="*/ 447675 w 501855"/>
                <a:gd name="connsiteY92" fmla="*/ 140970 h 520065"/>
                <a:gd name="connsiteX93" fmla="*/ 449580 w 501855"/>
                <a:gd name="connsiteY93" fmla="*/ 127635 h 520065"/>
                <a:gd name="connsiteX94" fmla="*/ 453390 w 501855"/>
                <a:gd name="connsiteY94" fmla="*/ 110490 h 520065"/>
                <a:gd name="connsiteX95" fmla="*/ 441960 w 501855"/>
                <a:gd name="connsiteY95" fmla="*/ 76200 h 520065"/>
                <a:gd name="connsiteX96" fmla="*/ 432435 w 501855"/>
                <a:gd name="connsiteY96" fmla="*/ 66675 h 520065"/>
                <a:gd name="connsiteX97" fmla="*/ 413385 w 501855"/>
                <a:gd name="connsiteY97" fmla="*/ 57150 h 520065"/>
                <a:gd name="connsiteX98" fmla="*/ 407670 w 501855"/>
                <a:gd name="connsiteY98" fmla="*/ 53340 h 520065"/>
                <a:gd name="connsiteX99" fmla="*/ 400050 w 501855"/>
                <a:gd name="connsiteY99" fmla="*/ 51435 h 520065"/>
                <a:gd name="connsiteX100" fmla="*/ 344805 w 501855"/>
                <a:gd name="connsiteY100" fmla="*/ 49530 h 520065"/>
                <a:gd name="connsiteX101" fmla="*/ 333375 w 501855"/>
                <a:gd name="connsiteY101" fmla="*/ 47625 h 520065"/>
                <a:gd name="connsiteX102" fmla="*/ 327660 w 501855"/>
                <a:gd name="connsiteY102" fmla="*/ 41910 h 520065"/>
                <a:gd name="connsiteX103" fmla="*/ 321945 w 501855"/>
                <a:gd name="connsiteY103" fmla="*/ 38100 h 520065"/>
                <a:gd name="connsiteX104" fmla="*/ 308610 w 501855"/>
                <a:gd name="connsiteY104" fmla="*/ 28575 h 520065"/>
                <a:gd name="connsiteX105" fmla="*/ 300990 w 501855"/>
                <a:gd name="connsiteY105" fmla="*/ 24765 h 520065"/>
                <a:gd name="connsiteX106" fmla="*/ 295275 w 501855"/>
                <a:gd name="connsiteY106" fmla="*/ 17145 h 520065"/>
                <a:gd name="connsiteX107" fmla="*/ 289560 w 501855"/>
                <a:gd name="connsiteY107" fmla="*/ 15240 h 520065"/>
                <a:gd name="connsiteX108" fmla="*/ 283845 w 501855"/>
                <a:gd name="connsiteY108" fmla="*/ 11430 h 520065"/>
                <a:gd name="connsiteX109" fmla="*/ 278130 w 501855"/>
                <a:gd name="connsiteY109" fmla="*/ 9525 h 520065"/>
                <a:gd name="connsiteX110" fmla="*/ 272415 w 501855"/>
                <a:gd name="connsiteY110" fmla="*/ 5715 h 520065"/>
                <a:gd name="connsiteX111" fmla="*/ 243840 w 501855"/>
                <a:gd name="connsiteY111" fmla="*/ 0 h 520065"/>
                <a:gd name="connsiteX112" fmla="*/ 217170 w 501855"/>
                <a:gd name="connsiteY112" fmla="*/ 1905 h 520065"/>
                <a:gd name="connsiteX113" fmla="*/ 205740 w 501855"/>
                <a:gd name="connsiteY113" fmla="*/ 5715 h 520065"/>
                <a:gd name="connsiteX114" fmla="*/ 188595 w 501855"/>
                <a:gd name="connsiteY114" fmla="*/ 15240 h 520065"/>
                <a:gd name="connsiteX115" fmla="*/ 182880 w 501855"/>
                <a:gd name="connsiteY115" fmla="*/ 19050 h 520065"/>
                <a:gd name="connsiteX116" fmla="*/ 171450 w 501855"/>
                <a:gd name="connsiteY116" fmla="*/ 28575 h 520065"/>
                <a:gd name="connsiteX117" fmla="*/ 142875 w 501855"/>
                <a:gd name="connsiteY117" fmla="*/ 57150 h 520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501855" h="520065">
                  <a:moveTo>
                    <a:pt x="142875" y="57150"/>
                  </a:moveTo>
                  <a:lnTo>
                    <a:pt x="142875" y="57150"/>
                  </a:lnTo>
                  <a:cubicBezTo>
                    <a:pt x="158750" y="87630"/>
                    <a:pt x="177551" y="116757"/>
                    <a:pt x="190500" y="148590"/>
                  </a:cubicBezTo>
                  <a:cubicBezTo>
                    <a:pt x="193143" y="155087"/>
                    <a:pt x="189522" y="162593"/>
                    <a:pt x="188595" y="169545"/>
                  </a:cubicBezTo>
                  <a:cubicBezTo>
                    <a:pt x="188249" y="172140"/>
                    <a:pt x="188142" y="174987"/>
                    <a:pt x="186690" y="177165"/>
                  </a:cubicBezTo>
                  <a:cubicBezTo>
                    <a:pt x="185420" y="179070"/>
                    <a:pt x="182880" y="179705"/>
                    <a:pt x="180975" y="180975"/>
                  </a:cubicBezTo>
                  <a:cubicBezTo>
                    <a:pt x="179705" y="182880"/>
                    <a:pt x="178095" y="184598"/>
                    <a:pt x="177165" y="186690"/>
                  </a:cubicBezTo>
                  <a:cubicBezTo>
                    <a:pt x="174515" y="192653"/>
                    <a:pt x="173033" y="199407"/>
                    <a:pt x="171450" y="205740"/>
                  </a:cubicBezTo>
                  <a:cubicBezTo>
                    <a:pt x="171734" y="208867"/>
                    <a:pt x="172347" y="227519"/>
                    <a:pt x="175260" y="234315"/>
                  </a:cubicBezTo>
                  <a:cubicBezTo>
                    <a:pt x="176162" y="236419"/>
                    <a:pt x="177800" y="238125"/>
                    <a:pt x="179070" y="240030"/>
                  </a:cubicBezTo>
                  <a:cubicBezTo>
                    <a:pt x="179705" y="254635"/>
                    <a:pt x="179933" y="269263"/>
                    <a:pt x="180975" y="283845"/>
                  </a:cubicBezTo>
                  <a:cubicBezTo>
                    <a:pt x="181206" y="287075"/>
                    <a:pt x="181743" y="290338"/>
                    <a:pt x="182880" y="293370"/>
                  </a:cubicBezTo>
                  <a:cubicBezTo>
                    <a:pt x="183684" y="295514"/>
                    <a:pt x="185666" y="297037"/>
                    <a:pt x="186690" y="299085"/>
                  </a:cubicBezTo>
                  <a:cubicBezTo>
                    <a:pt x="187588" y="300881"/>
                    <a:pt x="187620" y="303045"/>
                    <a:pt x="188595" y="304800"/>
                  </a:cubicBezTo>
                  <a:cubicBezTo>
                    <a:pt x="199512" y="324451"/>
                    <a:pt x="193809" y="309013"/>
                    <a:pt x="198120" y="321945"/>
                  </a:cubicBezTo>
                  <a:cubicBezTo>
                    <a:pt x="197485" y="328930"/>
                    <a:pt x="198142" y="336156"/>
                    <a:pt x="196215" y="342900"/>
                  </a:cubicBezTo>
                  <a:cubicBezTo>
                    <a:pt x="195475" y="345490"/>
                    <a:pt x="192742" y="347121"/>
                    <a:pt x="190500" y="348615"/>
                  </a:cubicBezTo>
                  <a:cubicBezTo>
                    <a:pt x="187990" y="350289"/>
                    <a:pt x="176634" y="352150"/>
                    <a:pt x="175260" y="352425"/>
                  </a:cubicBezTo>
                  <a:cubicBezTo>
                    <a:pt x="161925" y="351790"/>
                    <a:pt x="148573" y="351439"/>
                    <a:pt x="135255" y="350520"/>
                  </a:cubicBezTo>
                  <a:cubicBezTo>
                    <a:pt x="127121" y="349959"/>
                    <a:pt x="116812" y="348081"/>
                    <a:pt x="108585" y="346710"/>
                  </a:cubicBezTo>
                  <a:cubicBezTo>
                    <a:pt x="104775" y="347345"/>
                    <a:pt x="100509" y="346699"/>
                    <a:pt x="97155" y="348615"/>
                  </a:cubicBezTo>
                  <a:cubicBezTo>
                    <a:pt x="95412" y="349611"/>
                    <a:pt x="96225" y="352575"/>
                    <a:pt x="95250" y="354330"/>
                  </a:cubicBezTo>
                  <a:cubicBezTo>
                    <a:pt x="93026" y="358333"/>
                    <a:pt x="87630" y="365760"/>
                    <a:pt x="87630" y="365760"/>
                  </a:cubicBezTo>
                  <a:cubicBezTo>
                    <a:pt x="86995" y="370840"/>
                    <a:pt x="86290" y="375912"/>
                    <a:pt x="85725" y="381000"/>
                  </a:cubicBezTo>
                  <a:cubicBezTo>
                    <a:pt x="85020" y="387343"/>
                    <a:pt x="89067" y="396417"/>
                    <a:pt x="83820" y="400050"/>
                  </a:cubicBezTo>
                  <a:cubicBezTo>
                    <a:pt x="77533" y="404402"/>
                    <a:pt x="68580" y="398780"/>
                    <a:pt x="60960" y="398145"/>
                  </a:cubicBezTo>
                  <a:lnTo>
                    <a:pt x="49530" y="394335"/>
                  </a:lnTo>
                  <a:cubicBezTo>
                    <a:pt x="47625" y="393700"/>
                    <a:pt x="45486" y="393544"/>
                    <a:pt x="43815" y="392430"/>
                  </a:cubicBezTo>
                  <a:lnTo>
                    <a:pt x="38100" y="388620"/>
                  </a:lnTo>
                  <a:cubicBezTo>
                    <a:pt x="36830" y="386715"/>
                    <a:pt x="36232" y="384118"/>
                    <a:pt x="34290" y="382905"/>
                  </a:cubicBezTo>
                  <a:cubicBezTo>
                    <a:pt x="30884" y="380776"/>
                    <a:pt x="22860" y="379095"/>
                    <a:pt x="22860" y="379095"/>
                  </a:cubicBezTo>
                  <a:cubicBezTo>
                    <a:pt x="19050" y="379730"/>
                    <a:pt x="14337" y="378456"/>
                    <a:pt x="11430" y="381000"/>
                  </a:cubicBezTo>
                  <a:cubicBezTo>
                    <a:pt x="8408" y="383645"/>
                    <a:pt x="8890" y="388620"/>
                    <a:pt x="7620" y="392430"/>
                  </a:cubicBezTo>
                  <a:cubicBezTo>
                    <a:pt x="1840" y="409771"/>
                    <a:pt x="10706" y="382383"/>
                    <a:pt x="3810" y="407670"/>
                  </a:cubicBezTo>
                  <a:cubicBezTo>
                    <a:pt x="2753" y="411545"/>
                    <a:pt x="0" y="419100"/>
                    <a:pt x="0" y="419100"/>
                  </a:cubicBezTo>
                  <a:cubicBezTo>
                    <a:pt x="635" y="431800"/>
                    <a:pt x="-496" y="444713"/>
                    <a:pt x="1905" y="457200"/>
                  </a:cubicBezTo>
                  <a:cubicBezTo>
                    <a:pt x="2770" y="461697"/>
                    <a:pt x="6985" y="464820"/>
                    <a:pt x="9525" y="468630"/>
                  </a:cubicBezTo>
                  <a:lnTo>
                    <a:pt x="13335" y="474345"/>
                  </a:lnTo>
                  <a:cubicBezTo>
                    <a:pt x="14605" y="476250"/>
                    <a:pt x="15240" y="478790"/>
                    <a:pt x="17145" y="480060"/>
                  </a:cubicBezTo>
                  <a:lnTo>
                    <a:pt x="34290" y="491490"/>
                  </a:lnTo>
                  <a:cubicBezTo>
                    <a:pt x="36195" y="492760"/>
                    <a:pt x="37833" y="494576"/>
                    <a:pt x="40005" y="495300"/>
                  </a:cubicBezTo>
                  <a:lnTo>
                    <a:pt x="57150" y="501015"/>
                  </a:lnTo>
                  <a:cubicBezTo>
                    <a:pt x="59055" y="501650"/>
                    <a:pt x="60864" y="502753"/>
                    <a:pt x="62865" y="502920"/>
                  </a:cubicBezTo>
                  <a:lnTo>
                    <a:pt x="85725" y="504825"/>
                  </a:lnTo>
                  <a:cubicBezTo>
                    <a:pt x="87630" y="505460"/>
                    <a:pt x="89480" y="506294"/>
                    <a:pt x="91440" y="506730"/>
                  </a:cubicBezTo>
                  <a:cubicBezTo>
                    <a:pt x="101108" y="508878"/>
                    <a:pt x="112338" y="509582"/>
                    <a:pt x="121920" y="510540"/>
                  </a:cubicBezTo>
                  <a:cubicBezTo>
                    <a:pt x="139424" y="516375"/>
                    <a:pt x="120337" y="510569"/>
                    <a:pt x="161925" y="514350"/>
                  </a:cubicBezTo>
                  <a:cubicBezTo>
                    <a:pt x="164532" y="514587"/>
                    <a:pt x="166978" y="515742"/>
                    <a:pt x="169545" y="516255"/>
                  </a:cubicBezTo>
                  <a:cubicBezTo>
                    <a:pt x="178700" y="518086"/>
                    <a:pt x="186850" y="518894"/>
                    <a:pt x="196215" y="520065"/>
                  </a:cubicBezTo>
                  <a:cubicBezTo>
                    <a:pt x="209550" y="519430"/>
                    <a:pt x="222952" y="519634"/>
                    <a:pt x="236220" y="518160"/>
                  </a:cubicBezTo>
                  <a:cubicBezTo>
                    <a:pt x="240212" y="517716"/>
                    <a:pt x="243674" y="514918"/>
                    <a:pt x="247650" y="514350"/>
                  </a:cubicBezTo>
                  <a:cubicBezTo>
                    <a:pt x="252095" y="513715"/>
                    <a:pt x="256556" y="513183"/>
                    <a:pt x="260985" y="512445"/>
                  </a:cubicBezTo>
                  <a:cubicBezTo>
                    <a:pt x="264179" y="511913"/>
                    <a:pt x="267310" y="511032"/>
                    <a:pt x="270510" y="510540"/>
                  </a:cubicBezTo>
                  <a:cubicBezTo>
                    <a:pt x="282535" y="508690"/>
                    <a:pt x="294591" y="507831"/>
                    <a:pt x="306705" y="506730"/>
                  </a:cubicBezTo>
                  <a:cubicBezTo>
                    <a:pt x="319769" y="502375"/>
                    <a:pt x="303555" y="507518"/>
                    <a:pt x="321945" y="502920"/>
                  </a:cubicBezTo>
                  <a:cubicBezTo>
                    <a:pt x="323893" y="502433"/>
                    <a:pt x="325712" y="501502"/>
                    <a:pt x="327660" y="501015"/>
                  </a:cubicBezTo>
                  <a:cubicBezTo>
                    <a:pt x="330801" y="500230"/>
                    <a:pt x="334061" y="499962"/>
                    <a:pt x="337185" y="499110"/>
                  </a:cubicBezTo>
                  <a:cubicBezTo>
                    <a:pt x="341060" y="498053"/>
                    <a:pt x="345273" y="497528"/>
                    <a:pt x="348615" y="495300"/>
                  </a:cubicBezTo>
                  <a:cubicBezTo>
                    <a:pt x="350520" y="494030"/>
                    <a:pt x="352186" y="492294"/>
                    <a:pt x="354330" y="491490"/>
                  </a:cubicBezTo>
                  <a:cubicBezTo>
                    <a:pt x="357362" y="490353"/>
                    <a:pt x="360731" y="490437"/>
                    <a:pt x="363855" y="489585"/>
                  </a:cubicBezTo>
                  <a:cubicBezTo>
                    <a:pt x="367730" y="488528"/>
                    <a:pt x="371324" y="486435"/>
                    <a:pt x="375285" y="485775"/>
                  </a:cubicBezTo>
                  <a:lnTo>
                    <a:pt x="386715" y="483870"/>
                  </a:lnTo>
                  <a:cubicBezTo>
                    <a:pt x="396813" y="482316"/>
                    <a:pt x="399093" y="482633"/>
                    <a:pt x="407670" y="480060"/>
                  </a:cubicBezTo>
                  <a:cubicBezTo>
                    <a:pt x="411517" y="478906"/>
                    <a:pt x="415758" y="478478"/>
                    <a:pt x="419100" y="476250"/>
                  </a:cubicBezTo>
                  <a:cubicBezTo>
                    <a:pt x="421005" y="474980"/>
                    <a:pt x="422723" y="473370"/>
                    <a:pt x="424815" y="472440"/>
                  </a:cubicBezTo>
                  <a:cubicBezTo>
                    <a:pt x="428485" y="470809"/>
                    <a:pt x="432435" y="469900"/>
                    <a:pt x="436245" y="468630"/>
                  </a:cubicBezTo>
                  <a:lnTo>
                    <a:pt x="447675" y="464820"/>
                  </a:lnTo>
                  <a:lnTo>
                    <a:pt x="453390" y="462915"/>
                  </a:lnTo>
                  <a:cubicBezTo>
                    <a:pt x="462343" y="453962"/>
                    <a:pt x="456863" y="458694"/>
                    <a:pt x="470535" y="449580"/>
                  </a:cubicBezTo>
                  <a:lnTo>
                    <a:pt x="476250" y="445770"/>
                  </a:lnTo>
                  <a:lnTo>
                    <a:pt x="487680" y="428625"/>
                  </a:lnTo>
                  <a:cubicBezTo>
                    <a:pt x="488950" y="426720"/>
                    <a:pt x="490466" y="424958"/>
                    <a:pt x="491490" y="422910"/>
                  </a:cubicBezTo>
                  <a:cubicBezTo>
                    <a:pt x="496324" y="413242"/>
                    <a:pt x="493725" y="417653"/>
                    <a:pt x="499110" y="409575"/>
                  </a:cubicBezTo>
                  <a:cubicBezTo>
                    <a:pt x="501676" y="396744"/>
                    <a:pt x="503724" y="390974"/>
                    <a:pt x="499110" y="375285"/>
                  </a:cubicBezTo>
                  <a:cubicBezTo>
                    <a:pt x="498096" y="371839"/>
                    <a:pt x="494364" y="369820"/>
                    <a:pt x="491490" y="367665"/>
                  </a:cubicBezTo>
                  <a:cubicBezTo>
                    <a:pt x="487724" y="364840"/>
                    <a:pt x="482569" y="363421"/>
                    <a:pt x="478155" y="361950"/>
                  </a:cubicBezTo>
                  <a:cubicBezTo>
                    <a:pt x="458338" y="342133"/>
                    <a:pt x="485290" y="368338"/>
                    <a:pt x="466725" y="352425"/>
                  </a:cubicBezTo>
                  <a:cubicBezTo>
                    <a:pt x="459539" y="346266"/>
                    <a:pt x="459789" y="345831"/>
                    <a:pt x="455295" y="339090"/>
                  </a:cubicBezTo>
                  <a:cubicBezTo>
                    <a:pt x="455930" y="332105"/>
                    <a:pt x="454775" y="324716"/>
                    <a:pt x="457200" y="318135"/>
                  </a:cubicBezTo>
                  <a:cubicBezTo>
                    <a:pt x="459395" y="312177"/>
                    <a:pt x="468630" y="302895"/>
                    <a:pt x="468630" y="302895"/>
                  </a:cubicBezTo>
                  <a:cubicBezTo>
                    <a:pt x="472920" y="290025"/>
                    <a:pt x="466970" y="303975"/>
                    <a:pt x="476250" y="293370"/>
                  </a:cubicBezTo>
                  <a:cubicBezTo>
                    <a:pt x="486526" y="281626"/>
                    <a:pt x="481152" y="284765"/>
                    <a:pt x="487680" y="274320"/>
                  </a:cubicBezTo>
                  <a:cubicBezTo>
                    <a:pt x="489363" y="271628"/>
                    <a:pt x="491490" y="269240"/>
                    <a:pt x="493395" y="266700"/>
                  </a:cubicBezTo>
                  <a:cubicBezTo>
                    <a:pt x="494130" y="263761"/>
                    <a:pt x="497205" y="251973"/>
                    <a:pt x="497205" y="249555"/>
                  </a:cubicBezTo>
                  <a:cubicBezTo>
                    <a:pt x="497205" y="244435"/>
                    <a:pt x="496806" y="239208"/>
                    <a:pt x="495300" y="234315"/>
                  </a:cubicBezTo>
                  <a:cubicBezTo>
                    <a:pt x="491744" y="222758"/>
                    <a:pt x="488696" y="225552"/>
                    <a:pt x="480060" y="219075"/>
                  </a:cubicBezTo>
                  <a:cubicBezTo>
                    <a:pt x="477905" y="217459"/>
                    <a:pt x="476537" y="214926"/>
                    <a:pt x="474345" y="213360"/>
                  </a:cubicBezTo>
                  <a:cubicBezTo>
                    <a:pt x="466529" y="207777"/>
                    <a:pt x="467502" y="210794"/>
                    <a:pt x="459105" y="207645"/>
                  </a:cubicBezTo>
                  <a:cubicBezTo>
                    <a:pt x="456446" y="206648"/>
                    <a:pt x="454095" y="204954"/>
                    <a:pt x="451485" y="203835"/>
                  </a:cubicBezTo>
                  <a:cubicBezTo>
                    <a:pt x="449639" y="203044"/>
                    <a:pt x="447675" y="202565"/>
                    <a:pt x="445770" y="201930"/>
                  </a:cubicBezTo>
                  <a:cubicBezTo>
                    <a:pt x="444500" y="200025"/>
                    <a:pt x="442984" y="198263"/>
                    <a:pt x="441960" y="196215"/>
                  </a:cubicBezTo>
                  <a:cubicBezTo>
                    <a:pt x="436052" y="184400"/>
                    <a:pt x="441046" y="160249"/>
                    <a:pt x="441960" y="154305"/>
                  </a:cubicBezTo>
                  <a:cubicBezTo>
                    <a:pt x="442695" y="149525"/>
                    <a:pt x="445770" y="145415"/>
                    <a:pt x="447675" y="140970"/>
                  </a:cubicBezTo>
                  <a:cubicBezTo>
                    <a:pt x="448310" y="136525"/>
                    <a:pt x="448842" y="132064"/>
                    <a:pt x="449580" y="127635"/>
                  </a:cubicBezTo>
                  <a:cubicBezTo>
                    <a:pt x="450789" y="120380"/>
                    <a:pt x="451677" y="117340"/>
                    <a:pt x="453390" y="110490"/>
                  </a:cubicBezTo>
                  <a:cubicBezTo>
                    <a:pt x="450673" y="80602"/>
                    <a:pt x="455809" y="97963"/>
                    <a:pt x="441960" y="76200"/>
                  </a:cubicBezTo>
                  <a:cubicBezTo>
                    <a:pt x="435622" y="66241"/>
                    <a:pt x="441996" y="69862"/>
                    <a:pt x="432435" y="66675"/>
                  </a:cubicBezTo>
                  <a:cubicBezTo>
                    <a:pt x="417450" y="55436"/>
                    <a:pt x="433079" y="65903"/>
                    <a:pt x="413385" y="57150"/>
                  </a:cubicBezTo>
                  <a:cubicBezTo>
                    <a:pt x="411293" y="56220"/>
                    <a:pt x="409774" y="54242"/>
                    <a:pt x="407670" y="53340"/>
                  </a:cubicBezTo>
                  <a:cubicBezTo>
                    <a:pt x="405264" y="52309"/>
                    <a:pt x="402663" y="51593"/>
                    <a:pt x="400050" y="51435"/>
                  </a:cubicBezTo>
                  <a:cubicBezTo>
                    <a:pt x="381658" y="50320"/>
                    <a:pt x="363220" y="50165"/>
                    <a:pt x="344805" y="49530"/>
                  </a:cubicBezTo>
                  <a:cubicBezTo>
                    <a:pt x="340995" y="48895"/>
                    <a:pt x="336905" y="49194"/>
                    <a:pt x="333375" y="47625"/>
                  </a:cubicBezTo>
                  <a:cubicBezTo>
                    <a:pt x="330913" y="46531"/>
                    <a:pt x="329730" y="43635"/>
                    <a:pt x="327660" y="41910"/>
                  </a:cubicBezTo>
                  <a:cubicBezTo>
                    <a:pt x="325901" y="40444"/>
                    <a:pt x="323808" y="39431"/>
                    <a:pt x="321945" y="38100"/>
                  </a:cubicBezTo>
                  <a:cubicBezTo>
                    <a:pt x="317856" y="35180"/>
                    <a:pt x="313100" y="31140"/>
                    <a:pt x="308610" y="28575"/>
                  </a:cubicBezTo>
                  <a:cubicBezTo>
                    <a:pt x="306144" y="27166"/>
                    <a:pt x="303530" y="26035"/>
                    <a:pt x="300990" y="24765"/>
                  </a:cubicBezTo>
                  <a:cubicBezTo>
                    <a:pt x="299085" y="22225"/>
                    <a:pt x="297714" y="19178"/>
                    <a:pt x="295275" y="17145"/>
                  </a:cubicBezTo>
                  <a:cubicBezTo>
                    <a:pt x="293732" y="15859"/>
                    <a:pt x="291356" y="16138"/>
                    <a:pt x="289560" y="15240"/>
                  </a:cubicBezTo>
                  <a:cubicBezTo>
                    <a:pt x="287512" y="14216"/>
                    <a:pt x="285893" y="12454"/>
                    <a:pt x="283845" y="11430"/>
                  </a:cubicBezTo>
                  <a:cubicBezTo>
                    <a:pt x="282049" y="10532"/>
                    <a:pt x="279926" y="10423"/>
                    <a:pt x="278130" y="9525"/>
                  </a:cubicBezTo>
                  <a:cubicBezTo>
                    <a:pt x="276082" y="8501"/>
                    <a:pt x="274567" y="6497"/>
                    <a:pt x="272415" y="5715"/>
                  </a:cubicBezTo>
                  <a:cubicBezTo>
                    <a:pt x="262905" y="2257"/>
                    <a:pt x="253710" y="1410"/>
                    <a:pt x="243840" y="0"/>
                  </a:cubicBezTo>
                  <a:cubicBezTo>
                    <a:pt x="234950" y="635"/>
                    <a:pt x="225984" y="583"/>
                    <a:pt x="217170" y="1905"/>
                  </a:cubicBezTo>
                  <a:cubicBezTo>
                    <a:pt x="213198" y="2501"/>
                    <a:pt x="209550" y="4445"/>
                    <a:pt x="205740" y="5715"/>
                  </a:cubicBezTo>
                  <a:cubicBezTo>
                    <a:pt x="195681" y="9068"/>
                    <a:pt x="201696" y="6506"/>
                    <a:pt x="188595" y="15240"/>
                  </a:cubicBezTo>
                  <a:lnTo>
                    <a:pt x="182880" y="19050"/>
                  </a:lnTo>
                  <a:cubicBezTo>
                    <a:pt x="177800" y="22437"/>
                    <a:pt x="175399" y="23498"/>
                    <a:pt x="171450" y="28575"/>
                  </a:cubicBezTo>
                  <a:cubicBezTo>
                    <a:pt x="168639" y="32189"/>
                    <a:pt x="147637" y="52388"/>
                    <a:pt x="142875" y="5715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3904195" y="1705585"/>
              <a:ext cx="416519" cy="725805"/>
            </a:xfrm>
            <a:custGeom>
              <a:avLst/>
              <a:gdLst>
                <a:gd name="connsiteX0" fmla="*/ 350897 w 416519"/>
                <a:gd name="connsiteY0" fmla="*/ 725805 h 725805"/>
                <a:gd name="connsiteX1" fmla="*/ 350897 w 416519"/>
                <a:gd name="connsiteY1" fmla="*/ 725805 h 725805"/>
                <a:gd name="connsiteX2" fmla="*/ 329942 w 416519"/>
                <a:gd name="connsiteY2" fmla="*/ 695325 h 725805"/>
                <a:gd name="connsiteX3" fmla="*/ 324227 w 416519"/>
                <a:gd name="connsiteY3" fmla="*/ 683895 h 725805"/>
                <a:gd name="connsiteX4" fmla="*/ 322322 w 416519"/>
                <a:gd name="connsiteY4" fmla="*/ 609600 h 725805"/>
                <a:gd name="connsiteX5" fmla="*/ 318512 w 416519"/>
                <a:gd name="connsiteY5" fmla="*/ 601980 h 725805"/>
                <a:gd name="connsiteX6" fmla="*/ 316607 w 416519"/>
                <a:gd name="connsiteY6" fmla="*/ 596265 h 725805"/>
                <a:gd name="connsiteX7" fmla="*/ 310892 w 416519"/>
                <a:gd name="connsiteY7" fmla="*/ 588645 h 725805"/>
                <a:gd name="connsiteX8" fmla="*/ 308987 w 416519"/>
                <a:gd name="connsiteY8" fmla="*/ 582930 h 725805"/>
                <a:gd name="connsiteX9" fmla="*/ 303272 w 416519"/>
                <a:gd name="connsiteY9" fmla="*/ 581025 h 725805"/>
                <a:gd name="connsiteX10" fmla="*/ 291842 w 416519"/>
                <a:gd name="connsiteY10" fmla="*/ 573405 h 725805"/>
                <a:gd name="connsiteX11" fmla="*/ 286127 w 416519"/>
                <a:gd name="connsiteY11" fmla="*/ 569595 h 725805"/>
                <a:gd name="connsiteX12" fmla="*/ 282317 w 416519"/>
                <a:gd name="connsiteY12" fmla="*/ 563880 h 725805"/>
                <a:gd name="connsiteX13" fmla="*/ 276602 w 416519"/>
                <a:gd name="connsiteY13" fmla="*/ 561975 h 725805"/>
                <a:gd name="connsiteX14" fmla="*/ 270887 w 416519"/>
                <a:gd name="connsiteY14" fmla="*/ 558165 h 725805"/>
                <a:gd name="connsiteX15" fmla="*/ 267077 w 416519"/>
                <a:gd name="connsiteY15" fmla="*/ 546735 h 725805"/>
                <a:gd name="connsiteX16" fmla="*/ 263267 w 416519"/>
                <a:gd name="connsiteY16" fmla="*/ 506730 h 725805"/>
                <a:gd name="connsiteX17" fmla="*/ 261362 w 416519"/>
                <a:gd name="connsiteY17" fmla="*/ 489585 h 725805"/>
                <a:gd name="connsiteX18" fmla="*/ 249932 w 416519"/>
                <a:gd name="connsiteY18" fmla="*/ 468630 h 725805"/>
                <a:gd name="connsiteX19" fmla="*/ 244217 w 416519"/>
                <a:gd name="connsiteY19" fmla="*/ 462915 h 725805"/>
                <a:gd name="connsiteX20" fmla="*/ 232787 w 416519"/>
                <a:gd name="connsiteY20" fmla="*/ 455295 h 725805"/>
                <a:gd name="connsiteX21" fmla="*/ 227072 w 416519"/>
                <a:gd name="connsiteY21" fmla="*/ 451485 h 725805"/>
                <a:gd name="connsiteX22" fmla="*/ 219452 w 416519"/>
                <a:gd name="connsiteY22" fmla="*/ 447675 h 725805"/>
                <a:gd name="connsiteX23" fmla="*/ 213737 w 416519"/>
                <a:gd name="connsiteY23" fmla="*/ 445770 h 725805"/>
                <a:gd name="connsiteX24" fmla="*/ 200402 w 416519"/>
                <a:gd name="connsiteY24" fmla="*/ 440055 h 725805"/>
                <a:gd name="connsiteX25" fmla="*/ 187067 w 416519"/>
                <a:gd name="connsiteY25" fmla="*/ 434340 h 725805"/>
                <a:gd name="connsiteX26" fmla="*/ 175637 w 416519"/>
                <a:gd name="connsiteY26" fmla="*/ 424815 h 725805"/>
                <a:gd name="connsiteX27" fmla="*/ 168017 w 416519"/>
                <a:gd name="connsiteY27" fmla="*/ 421005 h 725805"/>
                <a:gd name="connsiteX28" fmla="*/ 164207 w 416519"/>
                <a:gd name="connsiteY28" fmla="*/ 415290 h 725805"/>
                <a:gd name="connsiteX29" fmla="*/ 158492 w 416519"/>
                <a:gd name="connsiteY29" fmla="*/ 411480 h 725805"/>
                <a:gd name="connsiteX30" fmla="*/ 152777 w 416519"/>
                <a:gd name="connsiteY30" fmla="*/ 405765 h 725805"/>
                <a:gd name="connsiteX31" fmla="*/ 148967 w 416519"/>
                <a:gd name="connsiteY31" fmla="*/ 394335 h 725805"/>
                <a:gd name="connsiteX32" fmla="*/ 150872 w 416519"/>
                <a:gd name="connsiteY32" fmla="*/ 381000 h 725805"/>
                <a:gd name="connsiteX33" fmla="*/ 158492 w 416519"/>
                <a:gd name="connsiteY33" fmla="*/ 354330 h 725805"/>
                <a:gd name="connsiteX34" fmla="*/ 160397 w 416519"/>
                <a:gd name="connsiteY34" fmla="*/ 348615 h 725805"/>
                <a:gd name="connsiteX35" fmla="*/ 162302 w 416519"/>
                <a:gd name="connsiteY35" fmla="*/ 342900 h 725805"/>
                <a:gd name="connsiteX36" fmla="*/ 166112 w 416519"/>
                <a:gd name="connsiteY36" fmla="*/ 337185 h 725805"/>
                <a:gd name="connsiteX37" fmla="*/ 164207 w 416519"/>
                <a:gd name="connsiteY37" fmla="*/ 297180 h 725805"/>
                <a:gd name="connsiteX38" fmla="*/ 158492 w 416519"/>
                <a:gd name="connsiteY38" fmla="*/ 291465 h 725805"/>
                <a:gd name="connsiteX39" fmla="*/ 148967 w 416519"/>
                <a:gd name="connsiteY39" fmla="*/ 280035 h 725805"/>
                <a:gd name="connsiteX40" fmla="*/ 143252 w 416519"/>
                <a:gd name="connsiteY40" fmla="*/ 278130 h 725805"/>
                <a:gd name="connsiteX41" fmla="*/ 131822 w 416519"/>
                <a:gd name="connsiteY41" fmla="*/ 268605 h 725805"/>
                <a:gd name="connsiteX42" fmla="*/ 126107 w 416519"/>
                <a:gd name="connsiteY42" fmla="*/ 262890 h 725805"/>
                <a:gd name="connsiteX43" fmla="*/ 120392 w 416519"/>
                <a:gd name="connsiteY43" fmla="*/ 260985 h 725805"/>
                <a:gd name="connsiteX44" fmla="*/ 112772 w 416519"/>
                <a:gd name="connsiteY44" fmla="*/ 257175 h 725805"/>
                <a:gd name="connsiteX45" fmla="*/ 107057 w 416519"/>
                <a:gd name="connsiteY45" fmla="*/ 251460 h 725805"/>
                <a:gd name="connsiteX46" fmla="*/ 95627 w 416519"/>
                <a:gd name="connsiteY46" fmla="*/ 245745 h 725805"/>
                <a:gd name="connsiteX47" fmla="*/ 84197 w 416519"/>
                <a:gd name="connsiteY47" fmla="*/ 236220 h 725805"/>
                <a:gd name="connsiteX48" fmla="*/ 78482 w 416519"/>
                <a:gd name="connsiteY48" fmla="*/ 230505 h 725805"/>
                <a:gd name="connsiteX49" fmla="*/ 72767 w 416519"/>
                <a:gd name="connsiteY49" fmla="*/ 228600 h 725805"/>
                <a:gd name="connsiteX50" fmla="*/ 61337 w 416519"/>
                <a:gd name="connsiteY50" fmla="*/ 220980 h 725805"/>
                <a:gd name="connsiteX51" fmla="*/ 49907 w 416519"/>
                <a:gd name="connsiteY51" fmla="*/ 217170 h 725805"/>
                <a:gd name="connsiteX52" fmla="*/ 34667 w 416519"/>
                <a:gd name="connsiteY52" fmla="*/ 209550 h 725805"/>
                <a:gd name="connsiteX53" fmla="*/ 23237 w 416519"/>
                <a:gd name="connsiteY53" fmla="*/ 205740 h 725805"/>
                <a:gd name="connsiteX54" fmla="*/ 15617 w 416519"/>
                <a:gd name="connsiteY54" fmla="*/ 196215 h 725805"/>
                <a:gd name="connsiteX55" fmla="*/ 13712 w 416519"/>
                <a:gd name="connsiteY55" fmla="*/ 190500 h 725805"/>
                <a:gd name="connsiteX56" fmla="*/ 17522 w 416519"/>
                <a:gd name="connsiteY56" fmla="*/ 156210 h 725805"/>
                <a:gd name="connsiteX57" fmla="*/ 21332 w 416519"/>
                <a:gd name="connsiteY57" fmla="*/ 150495 h 725805"/>
                <a:gd name="connsiteX58" fmla="*/ 27047 w 416519"/>
                <a:gd name="connsiteY58" fmla="*/ 146685 h 725805"/>
                <a:gd name="connsiteX59" fmla="*/ 34667 w 416519"/>
                <a:gd name="connsiteY59" fmla="*/ 135255 h 725805"/>
                <a:gd name="connsiteX60" fmla="*/ 38477 w 416519"/>
                <a:gd name="connsiteY60" fmla="*/ 129540 h 725805"/>
                <a:gd name="connsiteX61" fmla="*/ 40382 w 416519"/>
                <a:gd name="connsiteY61" fmla="*/ 123825 h 725805"/>
                <a:gd name="connsiteX62" fmla="*/ 36572 w 416519"/>
                <a:gd name="connsiteY62" fmla="*/ 102870 h 725805"/>
                <a:gd name="connsiteX63" fmla="*/ 32762 w 416519"/>
                <a:gd name="connsiteY63" fmla="*/ 97155 h 725805"/>
                <a:gd name="connsiteX64" fmla="*/ 27047 w 416519"/>
                <a:gd name="connsiteY64" fmla="*/ 80010 h 725805"/>
                <a:gd name="connsiteX65" fmla="*/ 25142 w 416519"/>
                <a:gd name="connsiteY65" fmla="*/ 72390 h 725805"/>
                <a:gd name="connsiteX66" fmla="*/ 17522 w 416519"/>
                <a:gd name="connsiteY66" fmla="*/ 59055 h 725805"/>
                <a:gd name="connsiteX67" fmla="*/ 15617 w 416519"/>
                <a:gd name="connsiteY67" fmla="*/ 53340 h 725805"/>
                <a:gd name="connsiteX68" fmla="*/ 4187 w 416519"/>
                <a:gd name="connsiteY68" fmla="*/ 43815 h 725805"/>
                <a:gd name="connsiteX69" fmla="*/ 2282 w 416519"/>
                <a:gd name="connsiteY69" fmla="*/ 15240 h 725805"/>
                <a:gd name="connsiteX70" fmla="*/ 7997 w 416519"/>
                <a:gd name="connsiteY70" fmla="*/ 13335 h 725805"/>
                <a:gd name="connsiteX71" fmla="*/ 27047 w 416519"/>
                <a:gd name="connsiteY71" fmla="*/ 3810 h 725805"/>
                <a:gd name="connsiteX72" fmla="*/ 38477 w 416519"/>
                <a:gd name="connsiteY72" fmla="*/ 0 h 725805"/>
                <a:gd name="connsiteX73" fmla="*/ 67052 w 416519"/>
                <a:gd name="connsiteY73" fmla="*/ 1905 h 725805"/>
                <a:gd name="connsiteX74" fmla="*/ 84197 w 416519"/>
                <a:gd name="connsiteY74" fmla="*/ 11430 h 725805"/>
                <a:gd name="connsiteX75" fmla="*/ 135632 w 416519"/>
                <a:gd name="connsiteY75" fmla="*/ 28575 h 725805"/>
                <a:gd name="connsiteX76" fmla="*/ 141347 w 416519"/>
                <a:gd name="connsiteY76" fmla="*/ 30480 h 725805"/>
                <a:gd name="connsiteX77" fmla="*/ 147062 w 416519"/>
                <a:gd name="connsiteY77" fmla="*/ 32385 h 725805"/>
                <a:gd name="connsiteX78" fmla="*/ 152777 w 416519"/>
                <a:gd name="connsiteY78" fmla="*/ 36195 h 725805"/>
                <a:gd name="connsiteX79" fmla="*/ 164207 w 416519"/>
                <a:gd name="connsiteY79" fmla="*/ 40005 h 725805"/>
                <a:gd name="connsiteX80" fmla="*/ 169922 w 416519"/>
                <a:gd name="connsiteY80" fmla="*/ 41910 h 725805"/>
                <a:gd name="connsiteX81" fmla="*/ 181352 w 416519"/>
                <a:gd name="connsiteY81" fmla="*/ 49530 h 725805"/>
                <a:gd name="connsiteX82" fmla="*/ 185162 w 416519"/>
                <a:gd name="connsiteY82" fmla="*/ 55245 h 725805"/>
                <a:gd name="connsiteX83" fmla="*/ 190877 w 416519"/>
                <a:gd name="connsiteY83" fmla="*/ 57150 h 725805"/>
                <a:gd name="connsiteX84" fmla="*/ 202307 w 416519"/>
                <a:gd name="connsiteY84" fmla="*/ 64770 h 725805"/>
                <a:gd name="connsiteX85" fmla="*/ 208022 w 416519"/>
                <a:gd name="connsiteY85" fmla="*/ 68580 h 725805"/>
                <a:gd name="connsiteX86" fmla="*/ 211832 w 416519"/>
                <a:gd name="connsiteY86" fmla="*/ 74295 h 725805"/>
                <a:gd name="connsiteX87" fmla="*/ 223262 w 416519"/>
                <a:gd name="connsiteY87" fmla="*/ 80010 h 725805"/>
                <a:gd name="connsiteX88" fmla="*/ 234692 w 416519"/>
                <a:gd name="connsiteY88" fmla="*/ 87630 h 725805"/>
                <a:gd name="connsiteX89" fmla="*/ 240407 w 416519"/>
                <a:gd name="connsiteY89" fmla="*/ 93345 h 725805"/>
                <a:gd name="connsiteX90" fmla="*/ 251837 w 416519"/>
                <a:gd name="connsiteY90" fmla="*/ 100965 h 725805"/>
                <a:gd name="connsiteX91" fmla="*/ 261362 w 416519"/>
                <a:gd name="connsiteY91" fmla="*/ 108585 h 725805"/>
                <a:gd name="connsiteX92" fmla="*/ 272792 w 416519"/>
                <a:gd name="connsiteY92" fmla="*/ 116205 h 725805"/>
                <a:gd name="connsiteX93" fmla="*/ 276602 w 416519"/>
                <a:gd name="connsiteY93" fmla="*/ 121920 h 725805"/>
                <a:gd name="connsiteX94" fmla="*/ 282317 w 416519"/>
                <a:gd name="connsiteY94" fmla="*/ 125730 h 725805"/>
                <a:gd name="connsiteX95" fmla="*/ 289937 w 416519"/>
                <a:gd name="connsiteY95" fmla="*/ 137160 h 725805"/>
                <a:gd name="connsiteX96" fmla="*/ 293747 w 416519"/>
                <a:gd name="connsiteY96" fmla="*/ 142875 h 725805"/>
                <a:gd name="connsiteX97" fmla="*/ 297557 w 416519"/>
                <a:gd name="connsiteY97" fmla="*/ 148590 h 725805"/>
                <a:gd name="connsiteX98" fmla="*/ 303272 w 416519"/>
                <a:gd name="connsiteY98" fmla="*/ 152400 h 725805"/>
                <a:gd name="connsiteX99" fmla="*/ 312797 w 416519"/>
                <a:gd name="connsiteY99" fmla="*/ 169545 h 725805"/>
                <a:gd name="connsiteX100" fmla="*/ 316607 w 416519"/>
                <a:gd name="connsiteY100" fmla="*/ 175260 h 725805"/>
                <a:gd name="connsiteX101" fmla="*/ 318512 w 416519"/>
                <a:gd name="connsiteY101" fmla="*/ 180975 h 725805"/>
                <a:gd name="connsiteX102" fmla="*/ 324227 w 416519"/>
                <a:gd name="connsiteY102" fmla="*/ 184785 h 725805"/>
                <a:gd name="connsiteX103" fmla="*/ 333752 w 416519"/>
                <a:gd name="connsiteY103" fmla="*/ 200025 h 725805"/>
                <a:gd name="connsiteX104" fmla="*/ 337562 w 416519"/>
                <a:gd name="connsiteY104" fmla="*/ 211455 h 725805"/>
                <a:gd name="connsiteX105" fmla="*/ 345182 w 416519"/>
                <a:gd name="connsiteY105" fmla="*/ 222885 h 725805"/>
                <a:gd name="connsiteX106" fmla="*/ 347087 w 416519"/>
                <a:gd name="connsiteY106" fmla="*/ 228600 h 725805"/>
                <a:gd name="connsiteX107" fmla="*/ 352802 w 416519"/>
                <a:gd name="connsiteY107" fmla="*/ 230505 h 725805"/>
                <a:gd name="connsiteX108" fmla="*/ 358517 w 416519"/>
                <a:gd name="connsiteY108" fmla="*/ 249555 h 725805"/>
                <a:gd name="connsiteX109" fmla="*/ 362327 w 416519"/>
                <a:gd name="connsiteY109" fmla="*/ 255270 h 725805"/>
                <a:gd name="connsiteX110" fmla="*/ 366137 w 416519"/>
                <a:gd name="connsiteY110" fmla="*/ 266700 h 725805"/>
                <a:gd name="connsiteX111" fmla="*/ 368042 w 416519"/>
                <a:gd name="connsiteY111" fmla="*/ 272415 h 725805"/>
                <a:gd name="connsiteX112" fmla="*/ 369947 w 416519"/>
                <a:gd name="connsiteY112" fmla="*/ 278130 h 725805"/>
                <a:gd name="connsiteX113" fmla="*/ 377567 w 416519"/>
                <a:gd name="connsiteY113" fmla="*/ 289560 h 725805"/>
                <a:gd name="connsiteX114" fmla="*/ 379472 w 416519"/>
                <a:gd name="connsiteY114" fmla="*/ 295275 h 725805"/>
                <a:gd name="connsiteX115" fmla="*/ 383282 w 416519"/>
                <a:gd name="connsiteY115" fmla="*/ 300990 h 725805"/>
                <a:gd name="connsiteX116" fmla="*/ 387092 w 416519"/>
                <a:gd name="connsiteY116" fmla="*/ 312420 h 725805"/>
                <a:gd name="connsiteX117" fmla="*/ 388997 w 416519"/>
                <a:gd name="connsiteY117" fmla="*/ 318135 h 725805"/>
                <a:gd name="connsiteX118" fmla="*/ 390902 w 416519"/>
                <a:gd name="connsiteY118" fmla="*/ 323850 h 725805"/>
                <a:gd name="connsiteX119" fmla="*/ 394712 w 416519"/>
                <a:gd name="connsiteY119" fmla="*/ 329565 h 725805"/>
                <a:gd name="connsiteX120" fmla="*/ 396617 w 416519"/>
                <a:gd name="connsiteY120" fmla="*/ 339090 h 725805"/>
                <a:gd name="connsiteX121" fmla="*/ 398522 w 416519"/>
                <a:gd name="connsiteY121" fmla="*/ 344805 h 725805"/>
                <a:gd name="connsiteX122" fmla="*/ 400427 w 416519"/>
                <a:gd name="connsiteY122" fmla="*/ 358140 h 725805"/>
                <a:gd name="connsiteX123" fmla="*/ 402332 w 416519"/>
                <a:gd name="connsiteY123" fmla="*/ 363855 h 725805"/>
                <a:gd name="connsiteX124" fmla="*/ 404237 w 416519"/>
                <a:gd name="connsiteY124" fmla="*/ 373380 h 725805"/>
                <a:gd name="connsiteX125" fmla="*/ 408047 w 416519"/>
                <a:gd name="connsiteY125" fmla="*/ 396240 h 725805"/>
                <a:gd name="connsiteX126" fmla="*/ 409952 w 416519"/>
                <a:gd name="connsiteY126" fmla="*/ 415290 h 725805"/>
                <a:gd name="connsiteX127" fmla="*/ 413762 w 416519"/>
                <a:gd name="connsiteY127" fmla="*/ 430530 h 725805"/>
                <a:gd name="connsiteX128" fmla="*/ 413762 w 416519"/>
                <a:gd name="connsiteY128" fmla="*/ 523875 h 725805"/>
                <a:gd name="connsiteX129" fmla="*/ 411857 w 416519"/>
                <a:gd name="connsiteY129" fmla="*/ 529590 h 725805"/>
                <a:gd name="connsiteX130" fmla="*/ 409952 w 416519"/>
                <a:gd name="connsiteY130" fmla="*/ 537210 h 725805"/>
                <a:gd name="connsiteX131" fmla="*/ 408047 w 416519"/>
                <a:gd name="connsiteY131" fmla="*/ 556260 h 725805"/>
                <a:gd name="connsiteX132" fmla="*/ 406142 w 416519"/>
                <a:gd name="connsiteY132" fmla="*/ 561975 h 725805"/>
                <a:gd name="connsiteX133" fmla="*/ 404237 w 416519"/>
                <a:gd name="connsiteY133" fmla="*/ 588645 h 725805"/>
                <a:gd name="connsiteX134" fmla="*/ 402332 w 416519"/>
                <a:gd name="connsiteY134" fmla="*/ 594360 h 725805"/>
                <a:gd name="connsiteX135" fmla="*/ 396617 w 416519"/>
                <a:gd name="connsiteY135" fmla="*/ 615315 h 725805"/>
                <a:gd name="connsiteX136" fmla="*/ 379472 w 416519"/>
                <a:gd name="connsiteY136" fmla="*/ 666750 h 725805"/>
                <a:gd name="connsiteX137" fmla="*/ 377567 w 416519"/>
                <a:gd name="connsiteY137" fmla="*/ 672465 h 725805"/>
                <a:gd name="connsiteX138" fmla="*/ 375662 w 416519"/>
                <a:gd name="connsiteY138" fmla="*/ 678180 h 725805"/>
                <a:gd name="connsiteX139" fmla="*/ 368042 w 416519"/>
                <a:gd name="connsiteY139" fmla="*/ 695325 h 725805"/>
                <a:gd name="connsiteX140" fmla="*/ 350897 w 416519"/>
                <a:gd name="connsiteY140" fmla="*/ 725805 h 7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</a:cxnLst>
              <a:rect l="l" t="t" r="r" b="b"/>
              <a:pathLst>
                <a:path w="416519" h="725805">
                  <a:moveTo>
                    <a:pt x="350897" y="725805"/>
                  </a:moveTo>
                  <a:lnTo>
                    <a:pt x="350897" y="725805"/>
                  </a:lnTo>
                  <a:lnTo>
                    <a:pt x="329942" y="695325"/>
                  </a:lnTo>
                  <a:cubicBezTo>
                    <a:pt x="325141" y="688308"/>
                    <a:pt x="326748" y="691458"/>
                    <a:pt x="324227" y="683895"/>
                  </a:cubicBezTo>
                  <a:cubicBezTo>
                    <a:pt x="323592" y="659130"/>
                    <a:pt x="324046" y="634313"/>
                    <a:pt x="322322" y="609600"/>
                  </a:cubicBezTo>
                  <a:cubicBezTo>
                    <a:pt x="322124" y="606767"/>
                    <a:pt x="319631" y="604590"/>
                    <a:pt x="318512" y="601980"/>
                  </a:cubicBezTo>
                  <a:cubicBezTo>
                    <a:pt x="317721" y="600134"/>
                    <a:pt x="317603" y="598008"/>
                    <a:pt x="316607" y="596265"/>
                  </a:cubicBezTo>
                  <a:cubicBezTo>
                    <a:pt x="315032" y="593508"/>
                    <a:pt x="312797" y="591185"/>
                    <a:pt x="310892" y="588645"/>
                  </a:cubicBezTo>
                  <a:cubicBezTo>
                    <a:pt x="310257" y="586740"/>
                    <a:pt x="310407" y="584350"/>
                    <a:pt x="308987" y="582930"/>
                  </a:cubicBezTo>
                  <a:cubicBezTo>
                    <a:pt x="307567" y="581510"/>
                    <a:pt x="305027" y="582000"/>
                    <a:pt x="303272" y="581025"/>
                  </a:cubicBezTo>
                  <a:cubicBezTo>
                    <a:pt x="299269" y="578801"/>
                    <a:pt x="295652" y="575945"/>
                    <a:pt x="291842" y="573405"/>
                  </a:cubicBezTo>
                  <a:lnTo>
                    <a:pt x="286127" y="569595"/>
                  </a:lnTo>
                  <a:cubicBezTo>
                    <a:pt x="284857" y="567690"/>
                    <a:pt x="284105" y="565310"/>
                    <a:pt x="282317" y="563880"/>
                  </a:cubicBezTo>
                  <a:cubicBezTo>
                    <a:pt x="280749" y="562626"/>
                    <a:pt x="278398" y="562873"/>
                    <a:pt x="276602" y="561975"/>
                  </a:cubicBezTo>
                  <a:cubicBezTo>
                    <a:pt x="274554" y="560951"/>
                    <a:pt x="272792" y="559435"/>
                    <a:pt x="270887" y="558165"/>
                  </a:cubicBezTo>
                  <a:cubicBezTo>
                    <a:pt x="269617" y="554355"/>
                    <a:pt x="267300" y="550745"/>
                    <a:pt x="267077" y="546735"/>
                  </a:cubicBezTo>
                  <a:cubicBezTo>
                    <a:pt x="265061" y="510440"/>
                    <a:pt x="268792" y="523305"/>
                    <a:pt x="263267" y="506730"/>
                  </a:cubicBezTo>
                  <a:cubicBezTo>
                    <a:pt x="262632" y="501015"/>
                    <a:pt x="262985" y="495102"/>
                    <a:pt x="261362" y="489585"/>
                  </a:cubicBezTo>
                  <a:cubicBezTo>
                    <a:pt x="260573" y="486904"/>
                    <a:pt x="253726" y="473183"/>
                    <a:pt x="249932" y="468630"/>
                  </a:cubicBezTo>
                  <a:cubicBezTo>
                    <a:pt x="248207" y="466560"/>
                    <a:pt x="246344" y="464569"/>
                    <a:pt x="244217" y="462915"/>
                  </a:cubicBezTo>
                  <a:cubicBezTo>
                    <a:pt x="240603" y="460104"/>
                    <a:pt x="236597" y="457835"/>
                    <a:pt x="232787" y="455295"/>
                  </a:cubicBezTo>
                  <a:cubicBezTo>
                    <a:pt x="230882" y="454025"/>
                    <a:pt x="229120" y="452509"/>
                    <a:pt x="227072" y="451485"/>
                  </a:cubicBezTo>
                  <a:cubicBezTo>
                    <a:pt x="224532" y="450215"/>
                    <a:pt x="222062" y="448794"/>
                    <a:pt x="219452" y="447675"/>
                  </a:cubicBezTo>
                  <a:cubicBezTo>
                    <a:pt x="217606" y="446884"/>
                    <a:pt x="215533" y="446668"/>
                    <a:pt x="213737" y="445770"/>
                  </a:cubicBezTo>
                  <a:cubicBezTo>
                    <a:pt x="200581" y="439192"/>
                    <a:pt x="216261" y="444020"/>
                    <a:pt x="200402" y="440055"/>
                  </a:cubicBezTo>
                  <a:cubicBezTo>
                    <a:pt x="186054" y="430490"/>
                    <a:pt x="204289" y="441721"/>
                    <a:pt x="187067" y="434340"/>
                  </a:cubicBezTo>
                  <a:cubicBezTo>
                    <a:pt x="179508" y="431101"/>
                    <a:pt x="182503" y="429719"/>
                    <a:pt x="175637" y="424815"/>
                  </a:cubicBezTo>
                  <a:cubicBezTo>
                    <a:pt x="173326" y="423164"/>
                    <a:pt x="170557" y="422275"/>
                    <a:pt x="168017" y="421005"/>
                  </a:cubicBezTo>
                  <a:cubicBezTo>
                    <a:pt x="166747" y="419100"/>
                    <a:pt x="165826" y="416909"/>
                    <a:pt x="164207" y="415290"/>
                  </a:cubicBezTo>
                  <a:cubicBezTo>
                    <a:pt x="162588" y="413671"/>
                    <a:pt x="160251" y="412946"/>
                    <a:pt x="158492" y="411480"/>
                  </a:cubicBezTo>
                  <a:cubicBezTo>
                    <a:pt x="156422" y="409755"/>
                    <a:pt x="154682" y="407670"/>
                    <a:pt x="152777" y="405765"/>
                  </a:cubicBezTo>
                  <a:cubicBezTo>
                    <a:pt x="151507" y="401955"/>
                    <a:pt x="148399" y="398311"/>
                    <a:pt x="148967" y="394335"/>
                  </a:cubicBezTo>
                  <a:cubicBezTo>
                    <a:pt x="149602" y="389890"/>
                    <a:pt x="149991" y="385403"/>
                    <a:pt x="150872" y="381000"/>
                  </a:cubicBezTo>
                  <a:cubicBezTo>
                    <a:pt x="153264" y="369040"/>
                    <a:pt x="154861" y="365224"/>
                    <a:pt x="158492" y="354330"/>
                  </a:cubicBezTo>
                  <a:lnTo>
                    <a:pt x="160397" y="348615"/>
                  </a:lnTo>
                  <a:cubicBezTo>
                    <a:pt x="161032" y="346710"/>
                    <a:pt x="161188" y="344571"/>
                    <a:pt x="162302" y="342900"/>
                  </a:cubicBezTo>
                  <a:lnTo>
                    <a:pt x="166112" y="337185"/>
                  </a:lnTo>
                  <a:cubicBezTo>
                    <a:pt x="165477" y="323850"/>
                    <a:pt x="166402" y="310348"/>
                    <a:pt x="164207" y="297180"/>
                  </a:cubicBezTo>
                  <a:cubicBezTo>
                    <a:pt x="163764" y="294523"/>
                    <a:pt x="160217" y="293535"/>
                    <a:pt x="158492" y="291465"/>
                  </a:cubicBezTo>
                  <a:cubicBezTo>
                    <a:pt x="154099" y="286194"/>
                    <a:pt x="155228" y="284209"/>
                    <a:pt x="148967" y="280035"/>
                  </a:cubicBezTo>
                  <a:cubicBezTo>
                    <a:pt x="147296" y="278921"/>
                    <a:pt x="145157" y="278765"/>
                    <a:pt x="143252" y="278130"/>
                  </a:cubicBezTo>
                  <a:cubicBezTo>
                    <a:pt x="126556" y="261434"/>
                    <a:pt x="147735" y="281866"/>
                    <a:pt x="131822" y="268605"/>
                  </a:cubicBezTo>
                  <a:cubicBezTo>
                    <a:pt x="129752" y="266880"/>
                    <a:pt x="128349" y="264384"/>
                    <a:pt x="126107" y="262890"/>
                  </a:cubicBezTo>
                  <a:cubicBezTo>
                    <a:pt x="124436" y="261776"/>
                    <a:pt x="122238" y="261776"/>
                    <a:pt x="120392" y="260985"/>
                  </a:cubicBezTo>
                  <a:cubicBezTo>
                    <a:pt x="117782" y="259866"/>
                    <a:pt x="115083" y="258826"/>
                    <a:pt x="112772" y="257175"/>
                  </a:cubicBezTo>
                  <a:cubicBezTo>
                    <a:pt x="110580" y="255609"/>
                    <a:pt x="109127" y="253185"/>
                    <a:pt x="107057" y="251460"/>
                  </a:cubicBezTo>
                  <a:cubicBezTo>
                    <a:pt x="102133" y="247357"/>
                    <a:pt x="101355" y="247654"/>
                    <a:pt x="95627" y="245745"/>
                  </a:cubicBezTo>
                  <a:cubicBezTo>
                    <a:pt x="78931" y="229049"/>
                    <a:pt x="100110" y="249481"/>
                    <a:pt x="84197" y="236220"/>
                  </a:cubicBezTo>
                  <a:cubicBezTo>
                    <a:pt x="82127" y="234495"/>
                    <a:pt x="80724" y="231999"/>
                    <a:pt x="78482" y="230505"/>
                  </a:cubicBezTo>
                  <a:cubicBezTo>
                    <a:pt x="76811" y="229391"/>
                    <a:pt x="74522" y="229575"/>
                    <a:pt x="72767" y="228600"/>
                  </a:cubicBezTo>
                  <a:cubicBezTo>
                    <a:pt x="68764" y="226376"/>
                    <a:pt x="65681" y="222428"/>
                    <a:pt x="61337" y="220980"/>
                  </a:cubicBezTo>
                  <a:cubicBezTo>
                    <a:pt x="57527" y="219710"/>
                    <a:pt x="53499" y="218966"/>
                    <a:pt x="49907" y="217170"/>
                  </a:cubicBezTo>
                  <a:cubicBezTo>
                    <a:pt x="44827" y="214630"/>
                    <a:pt x="40055" y="211346"/>
                    <a:pt x="34667" y="209550"/>
                  </a:cubicBezTo>
                  <a:lnTo>
                    <a:pt x="23237" y="205740"/>
                  </a:lnTo>
                  <a:cubicBezTo>
                    <a:pt x="18449" y="191375"/>
                    <a:pt x="25465" y="208525"/>
                    <a:pt x="15617" y="196215"/>
                  </a:cubicBezTo>
                  <a:cubicBezTo>
                    <a:pt x="14363" y="194647"/>
                    <a:pt x="14347" y="192405"/>
                    <a:pt x="13712" y="190500"/>
                  </a:cubicBezTo>
                  <a:cubicBezTo>
                    <a:pt x="13950" y="186930"/>
                    <a:pt x="12977" y="165300"/>
                    <a:pt x="17522" y="156210"/>
                  </a:cubicBezTo>
                  <a:cubicBezTo>
                    <a:pt x="18546" y="154162"/>
                    <a:pt x="19713" y="152114"/>
                    <a:pt x="21332" y="150495"/>
                  </a:cubicBezTo>
                  <a:cubicBezTo>
                    <a:pt x="22951" y="148876"/>
                    <a:pt x="25142" y="147955"/>
                    <a:pt x="27047" y="146685"/>
                  </a:cubicBezTo>
                  <a:lnTo>
                    <a:pt x="34667" y="135255"/>
                  </a:lnTo>
                  <a:cubicBezTo>
                    <a:pt x="35937" y="133350"/>
                    <a:pt x="37753" y="131712"/>
                    <a:pt x="38477" y="129540"/>
                  </a:cubicBezTo>
                  <a:lnTo>
                    <a:pt x="40382" y="123825"/>
                  </a:lnTo>
                  <a:cubicBezTo>
                    <a:pt x="39941" y="120735"/>
                    <a:pt x="38497" y="107361"/>
                    <a:pt x="36572" y="102870"/>
                  </a:cubicBezTo>
                  <a:cubicBezTo>
                    <a:pt x="35670" y="100766"/>
                    <a:pt x="34032" y="99060"/>
                    <a:pt x="32762" y="97155"/>
                  </a:cubicBezTo>
                  <a:cubicBezTo>
                    <a:pt x="28587" y="76281"/>
                    <a:pt x="33807" y="98038"/>
                    <a:pt x="27047" y="80010"/>
                  </a:cubicBezTo>
                  <a:cubicBezTo>
                    <a:pt x="26128" y="77559"/>
                    <a:pt x="26061" y="74841"/>
                    <a:pt x="25142" y="72390"/>
                  </a:cubicBezTo>
                  <a:cubicBezTo>
                    <a:pt x="20132" y="59031"/>
                    <a:pt x="23049" y="70109"/>
                    <a:pt x="17522" y="59055"/>
                  </a:cubicBezTo>
                  <a:cubicBezTo>
                    <a:pt x="16624" y="57259"/>
                    <a:pt x="16731" y="55011"/>
                    <a:pt x="15617" y="53340"/>
                  </a:cubicBezTo>
                  <a:cubicBezTo>
                    <a:pt x="12683" y="48940"/>
                    <a:pt x="8404" y="46626"/>
                    <a:pt x="4187" y="43815"/>
                  </a:cubicBezTo>
                  <a:cubicBezTo>
                    <a:pt x="999" y="34251"/>
                    <a:pt x="-2356" y="25676"/>
                    <a:pt x="2282" y="15240"/>
                  </a:cubicBezTo>
                  <a:cubicBezTo>
                    <a:pt x="3098" y="13405"/>
                    <a:pt x="6242" y="14310"/>
                    <a:pt x="7997" y="13335"/>
                  </a:cubicBezTo>
                  <a:cubicBezTo>
                    <a:pt x="31650" y="195"/>
                    <a:pt x="9242" y="9152"/>
                    <a:pt x="27047" y="3810"/>
                  </a:cubicBezTo>
                  <a:cubicBezTo>
                    <a:pt x="30894" y="2656"/>
                    <a:pt x="38477" y="0"/>
                    <a:pt x="38477" y="0"/>
                  </a:cubicBezTo>
                  <a:cubicBezTo>
                    <a:pt x="48002" y="635"/>
                    <a:pt x="57564" y="851"/>
                    <a:pt x="67052" y="1905"/>
                  </a:cubicBezTo>
                  <a:cubicBezTo>
                    <a:pt x="75670" y="2863"/>
                    <a:pt x="74383" y="8159"/>
                    <a:pt x="84197" y="11430"/>
                  </a:cubicBezTo>
                  <a:lnTo>
                    <a:pt x="135632" y="28575"/>
                  </a:lnTo>
                  <a:lnTo>
                    <a:pt x="141347" y="30480"/>
                  </a:lnTo>
                  <a:cubicBezTo>
                    <a:pt x="143252" y="31115"/>
                    <a:pt x="145391" y="31271"/>
                    <a:pt x="147062" y="32385"/>
                  </a:cubicBezTo>
                  <a:cubicBezTo>
                    <a:pt x="148967" y="33655"/>
                    <a:pt x="150685" y="35265"/>
                    <a:pt x="152777" y="36195"/>
                  </a:cubicBezTo>
                  <a:cubicBezTo>
                    <a:pt x="156447" y="37826"/>
                    <a:pt x="160397" y="38735"/>
                    <a:pt x="164207" y="40005"/>
                  </a:cubicBezTo>
                  <a:cubicBezTo>
                    <a:pt x="166112" y="40640"/>
                    <a:pt x="168251" y="40796"/>
                    <a:pt x="169922" y="41910"/>
                  </a:cubicBezTo>
                  <a:lnTo>
                    <a:pt x="181352" y="49530"/>
                  </a:lnTo>
                  <a:cubicBezTo>
                    <a:pt x="182622" y="51435"/>
                    <a:pt x="183374" y="53815"/>
                    <a:pt x="185162" y="55245"/>
                  </a:cubicBezTo>
                  <a:cubicBezTo>
                    <a:pt x="186730" y="56499"/>
                    <a:pt x="189122" y="56175"/>
                    <a:pt x="190877" y="57150"/>
                  </a:cubicBezTo>
                  <a:cubicBezTo>
                    <a:pt x="194880" y="59374"/>
                    <a:pt x="198497" y="62230"/>
                    <a:pt x="202307" y="64770"/>
                  </a:cubicBezTo>
                  <a:lnTo>
                    <a:pt x="208022" y="68580"/>
                  </a:lnTo>
                  <a:cubicBezTo>
                    <a:pt x="209292" y="70485"/>
                    <a:pt x="210213" y="72676"/>
                    <a:pt x="211832" y="74295"/>
                  </a:cubicBezTo>
                  <a:cubicBezTo>
                    <a:pt x="218175" y="80638"/>
                    <a:pt x="216290" y="76137"/>
                    <a:pt x="223262" y="80010"/>
                  </a:cubicBezTo>
                  <a:cubicBezTo>
                    <a:pt x="227265" y="82234"/>
                    <a:pt x="231454" y="84392"/>
                    <a:pt x="234692" y="87630"/>
                  </a:cubicBezTo>
                  <a:cubicBezTo>
                    <a:pt x="236597" y="89535"/>
                    <a:pt x="238280" y="91691"/>
                    <a:pt x="240407" y="93345"/>
                  </a:cubicBezTo>
                  <a:cubicBezTo>
                    <a:pt x="244021" y="96156"/>
                    <a:pt x="251837" y="100965"/>
                    <a:pt x="251837" y="100965"/>
                  </a:cubicBezTo>
                  <a:cubicBezTo>
                    <a:pt x="258877" y="111525"/>
                    <a:pt x="251619" y="103172"/>
                    <a:pt x="261362" y="108585"/>
                  </a:cubicBezTo>
                  <a:cubicBezTo>
                    <a:pt x="265365" y="110809"/>
                    <a:pt x="272792" y="116205"/>
                    <a:pt x="272792" y="116205"/>
                  </a:cubicBezTo>
                  <a:cubicBezTo>
                    <a:pt x="274062" y="118110"/>
                    <a:pt x="274983" y="120301"/>
                    <a:pt x="276602" y="121920"/>
                  </a:cubicBezTo>
                  <a:cubicBezTo>
                    <a:pt x="278221" y="123539"/>
                    <a:pt x="280809" y="124007"/>
                    <a:pt x="282317" y="125730"/>
                  </a:cubicBezTo>
                  <a:cubicBezTo>
                    <a:pt x="285332" y="129176"/>
                    <a:pt x="287397" y="133350"/>
                    <a:pt x="289937" y="137160"/>
                  </a:cubicBezTo>
                  <a:lnTo>
                    <a:pt x="293747" y="142875"/>
                  </a:lnTo>
                  <a:cubicBezTo>
                    <a:pt x="295017" y="144780"/>
                    <a:pt x="295652" y="147320"/>
                    <a:pt x="297557" y="148590"/>
                  </a:cubicBezTo>
                  <a:lnTo>
                    <a:pt x="303272" y="152400"/>
                  </a:lnTo>
                  <a:cubicBezTo>
                    <a:pt x="306625" y="162459"/>
                    <a:pt x="304063" y="156444"/>
                    <a:pt x="312797" y="169545"/>
                  </a:cubicBezTo>
                  <a:cubicBezTo>
                    <a:pt x="314067" y="171450"/>
                    <a:pt x="315883" y="173088"/>
                    <a:pt x="316607" y="175260"/>
                  </a:cubicBezTo>
                  <a:cubicBezTo>
                    <a:pt x="317242" y="177165"/>
                    <a:pt x="317258" y="179407"/>
                    <a:pt x="318512" y="180975"/>
                  </a:cubicBezTo>
                  <a:cubicBezTo>
                    <a:pt x="319942" y="182763"/>
                    <a:pt x="322322" y="183515"/>
                    <a:pt x="324227" y="184785"/>
                  </a:cubicBezTo>
                  <a:cubicBezTo>
                    <a:pt x="328761" y="198387"/>
                    <a:pt x="324695" y="193987"/>
                    <a:pt x="333752" y="200025"/>
                  </a:cubicBezTo>
                  <a:cubicBezTo>
                    <a:pt x="335022" y="203835"/>
                    <a:pt x="335334" y="208113"/>
                    <a:pt x="337562" y="211455"/>
                  </a:cubicBezTo>
                  <a:cubicBezTo>
                    <a:pt x="340102" y="215265"/>
                    <a:pt x="343734" y="218541"/>
                    <a:pt x="345182" y="222885"/>
                  </a:cubicBezTo>
                  <a:cubicBezTo>
                    <a:pt x="345817" y="224790"/>
                    <a:pt x="345667" y="227180"/>
                    <a:pt x="347087" y="228600"/>
                  </a:cubicBezTo>
                  <a:cubicBezTo>
                    <a:pt x="348507" y="230020"/>
                    <a:pt x="350897" y="229870"/>
                    <a:pt x="352802" y="230505"/>
                  </a:cubicBezTo>
                  <a:cubicBezTo>
                    <a:pt x="353867" y="234765"/>
                    <a:pt x="356662" y="246772"/>
                    <a:pt x="358517" y="249555"/>
                  </a:cubicBezTo>
                  <a:cubicBezTo>
                    <a:pt x="359787" y="251460"/>
                    <a:pt x="361397" y="253178"/>
                    <a:pt x="362327" y="255270"/>
                  </a:cubicBezTo>
                  <a:cubicBezTo>
                    <a:pt x="363958" y="258940"/>
                    <a:pt x="364867" y="262890"/>
                    <a:pt x="366137" y="266700"/>
                  </a:cubicBezTo>
                  <a:lnTo>
                    <a:pt x="368042" y="272415"/>
                  </a:lnTo>
                  <a:cubicBezTo>
                    <a:pt x="368677" y="274320"/>
                    <a:pt x="368833" y="276459"/>
                    <a:pt x="369947" y="278130"/>
                  </a:cubicBezTo>
                  <a:cubicBezTo>
                    <a:pt x="372487" y="281940"/>
                    <a:pt x="376119" y="285216"/>
                    <a:pt x="377567" y="289560"/>
                  </a:cubicBezTo>
                  <a:cubicBezTo>
                    <a:pt x="378202" y="291465"/>
                    <a:pt x="378574" y="293479"/>
                    <a:pt x="379472" y="295275"/>
                  </a:cubicBezTo>
                  <a:cubicBezTo>
                    <a:pt x="380496" y="297323"/>
                    <a:pt x="382352" y="298898"/>
                    <a:pt x="383282" y="300990"/>
                  </a:cubicBezTo>
                  <a:cubicBezTo>
                    <a:pt x="384913" y="304660"/>
                    <a:pt x="385822" y="308610"/>
                    <a:pt x="387092" y="312420"/>
                  </a:cubicBezTo>
                  <a:lnTo>
                    <a:pt x="388997" y="318135"/>
                  </a:lnTo>
                  <a:cubicBezTo>
                    <a:pt x="389632" y="320040"/>
                    <a:pt x="389788" y="322179"/>
                    <a:pt x="390902" y="323850"/>
                  </a:cubicBezTo>
                  <a:lnTo>
                    <a:pt x="394712" y="329565"/>
                  </a:lnTo>
                  <a:cubicBezTo>
                    <a:pt x="395347" y="332740"/>
                    <a:pt x="395832" y="335949"/>
                    <a:pt x="396617" y="339090"/>
                  </a:cubicBezTo>
                  <a:cubicBezTo>
                    <a:pt x="397104" y="341038"/>
                    <a:pt x="398128" y="342836"/>
                    <a:pt x="398522" y="344805"/>
                  </a:cubicBezTo>
                  <a:cubicBezTo>
                    <a:pt x="399403" y="349208"/>
                    <a:pt x="399546" y="353737"/>
                    <a:pt x="400427" y="358140"/>
                  </a:cubicBezTo>
                  <a:cubicBezTo>
                    <a:pt x="400821" y="360109"/>
                    <a:pt x="401845" y="361907"/>
                    <a:pt x="402332" y="363855"/>
                  </a:cubicBezTo>
                  <a:cubicBezTo>
                    <a:pt x="403117" y="366996"/>
                    <a:pt x="403745" y="370180"/>
                    <a:pt x="404237" y="373380"/>
                  </a:cubicBezTo>
                  <a:cubicBezTo>
                    <a:pt x="407805" y="396569"/>
                    <a:pt x="404216" y="380917"/>
                    <a:pt x="408047" y="396240"/>
                  </a:cubicBezTo>
                  <a:cubicBezTo>
                    <a:pt x="408682" y="402590"/>
                    <a:pt x="408903" y="408995"/>
                    <a:pt x="409952" y="415290"/>
                  </a:cubicBezTo>
                  <a:cubicBezTo>
                    <a:pt x="410813" y="420455"/>
                    <a:pt x="413762" y="430530"/>
                    <a:pt x="413762" y="430530"/>
                  </a:cubicBezTo>
                  <a:cubicBezTo>
                    <a:pt x="417823" y="471136"/>
                    <a:pt x="417032" y="455212"/>
                    <a:pt x="413762" y="523875"/>
                  </a:cubicBezTo>
                  <a:cubicBezTo>
                    <a:pt x="413666" y="525881"/>
                    <a:pt x="412409" y="527659"/>
                    <a:pt x="411857" y="529590"/>
                  </a:cubicBezTo>
                  <a:cubicBezTo>
                    <a:pt x="411138" y="532107"/>
                    <a:pt x="410587" y="534670"/>
                    <a:pt x="409952" y="537210"/>
                  </a:cubicBezTo>
                  <a:cubicBezTo>
                    <a:pt x="409317" y="543560"/>
                    <a:pt x="409017" y="549953"/>
                    <a:pt x="408047" y="556260"/>
                  </a:cubicBezTo>
                  <a:cubicBezTo>
                    <a:pt x="407742" y="558245"/>
                    <a:pt x="406377" y="559981"/>
                    <a:pt x="406142" y="561975"/>
                  </a:cubicBezTo>
                  <a:cubicBezTo>
                    <a:pt x="405101" y="570827"/>
                    <a:pt x="405278" y="579793"/>
                    <a:pt x="404237" y="588645"/>
                  </a:cubicBezTo>
                  <a:cubicBezTo>
                    <a:pt x="404002" y="590639"/>
                    <a:pt x="402819" y="592412"/>
                    <a:pt x="402332" y="594360"/>
                  </a:cubicBezTo>
                  <a:cubicBezTo>
                    <a:pt x="396947" y="615901"/>
                    <a:pt x="404791" y="590794"/>
                    <a:pt x="396617" y="615315"/>
                  </a:cubicBezTo>
                  <a:lnTo>
                    <a:pt x="379472" y="666750"/>
                  </a:lnTo>
                  <a:lnTo>
                    <a:pt x="377567" y="672465"/>
                  </a:lnTo>
                  <a:cubicBezTo>
                    <a:pt x="376932" y="674370"/>
                    <a:pt x="376776" y="676509"/>
                    <a:pt x="375662" y="678180"/>
                  </a:cubicBezTo>
                  <a:cubicBezTo>
                    <a:pt x="369624" y="687237"/>
                    <a:pt x="372576" y="681723"/>
                    <a:pt x="368042" y="695325"/>
                  </a:cubicBezTo>
                  <a:cubicBezTo>
                    <a:pt x="365936" y="701642"/>
                    <a:pt x="368145" y="701040"/>
                    <a:pt x="350897" y="725805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5" name="Oval 114"/>
            <p:cNvSpPr/>
            <p:nvPr/>
          </p:nvSpPr>
          <p:spPr>
            <a:xfrm rot="7354908">
              <a:off x="3951901" y="1719983"/>
              <a:ext cx="100965" cy="121949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6" name="Oval 115"/>
            <p:cNvSpPr/>
            <p:nvPr/>
          </p:nvSpPr>
          <p:spPr>
            <a:xfrm>
              <a:off x="3936961" y="1835264"/>
              <a:ext cx="85863" cy="85754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7" name="Oval 116"/>
            <p:cNvSpPr/>
            <p:nvPr/>
          </p:nvSpPr>
          <p:spPr>
            <a:xfrm>
              <a:off x="4230345" y="2330730"/>
              <a:ext cx="59625" cy="62894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8" name="Oval 117"/>
            <p:cNvSpPr/>
            <p:nvPr/>
          </p:nvSpPr>
          <p:spPr>
            <a:xfrm>
              <a:off x="4132082" y="1948060"/>
              <a:ext cx="126300" cy="118494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9" name="Oval 118"/>
            <p:cNvSpPr/>
            <p:nvPr/>
          </p:nvSpPr>
          <p:spPr>
            <a:xfrm>
              <a:off x="4063185" y="1780957"/>
              <a:ext cx="74773" cy="71836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0" name="Oval 119"/>
            <p:cNvSpPr/>
            <p:nvPr/>
          </p:nvSpPr>
          <p:spPr>
            <a:xfrm>
              <a:off x="4086173" y="2064344"/>
              <a:ext cx="80912" cy="84686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1" name="Oval 120"/>
            <p:cNvSpPr/>
            <p:nvPr/>
          </p:nvSpPr>
          <p:spPr>
            <a:xfrm>
              <a:off x="4207294" y="2192044"/>
              <a:ext cx="80912" cy="84686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2" name="Oval 121"/>
            <p:cNvSpPr/>
            <p:nvPr/>
          </p:nvSpPr>
          <p:spPr>
            <a:xfrm rot="19797467">
              <a:off x="3385949" y="2321715"/>
              <a:ext cx="80912" cy="134900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3" name="Oval 122"/>
            <p:cNvSpPr/>
            <p:nvPr/>
          </p:nvSpPr>
          <p:spPr>
            <a:xfrm>
              <a:off x="4162975" y="2131338"/>
              <a:ext cx="59625" cy="62894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4" name="Oval 123"/>
            <p:cNvSpPr/>
            <p:nvPr/>
          </p:nvSpPr>
          <p:spPr>
            <a:xfrm>
              <a:off x="4182278" y="2065729"/>
              <a:ext cx="59625" cy="62894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5" name="Oval 124"/>
            <p:cNvSpPr/>
            <p:nvPr/>
          </p:nvSpPr>
          <p:spPr>
            <a:xfrm>
              <a:off x="4235339" y="2117036"/>
              <a:ext cx="59625" cy="62894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6" name="Oval 125"/>
            <p:cNvSpPr/>
            <p:nvPr/>
          </p:nvSpPr>
          <p:spPr>
            <a:xfrm>
              <a:off x="4245406" y="2050390"/>
              <a:ext cx="49558" cy="55600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7" name="Oval 126"/>
            <p:cNvSpPr/>
            <p:nvPr/>
          </p:nvSpPr>
          <p:spPr>
            <a:xfrm>
              <a:off x="4028162" y="1835958"/>
              <a:ext cx="49558" cy="55600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8" name="Oval 127"/>
            <p:cNvSpPr/>
            <p:nvPr/>
          </p:nvSpPr>
          <p:spPr>
            <a:xfrm>
              <a:off x="4131420" y="1823753"/>
              <a:ext cx="74773" cy="71836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9" name="Oval 128"/>
            <p:cNvSpPr/>
            <p:nvPr/>
          </p:nvSpPr>
          <p:spPr>
            <a:xfrm>
              <a:off x="4075303" y="1856180"/>
              <a:ext cx="74773" cy="71836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0" name="Oval 129"/>
            <p:cNvSpPr/>
            <p:nvPr/>
          </p:nvSpPr>
          <p:spPr>
            <a:xfrm>
              <a:off x="4011744" y="1900660"/>
              <a:ext cx="74773" cy="71836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1" name="Oval 130"/>
            <p:cNvSpPr/>
            <p:nvPr/>
          </p:nvSpPr>
          <p:spPr>
            <a:xfrm>
              <a:off x="4183676" y="1887589"/>
              <a:ext cx="49558" cy="55600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2" name="Oval 131"/>
            <p:cNvSpPr/>
            <p:nvPr/>
          </p:nvSpPr>
          <p:spPr>
            <a:xfrm>
              <a:off x="4074784" y="1979658"/>
              <a:ext cx="49558" cy="55600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3" name="Oval 132"/>
            <p:cNvSpPr/>
            <p:nvPr/>
          </p:nvSpPr>
          <p:spPr>
            <a:xfrm>
              <a:off x="3723867" y="2528574"/>
              <a:ext cx="59625" cy="62894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4" name="Oval 133"/>
            <p:cNvSpPr/>
            <p:nvPr/>
          </p:nvSpPr>
          <p:spPr>
            <a:xfrm>
              <a:off x="3841390" y="2457305"/>
              <a:ext cx="126300" cy="118494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5" name="Oval 134"/>
            <p:cNvSpPr/>
            <p:nvPr/>
          </p:nvSpPr>
          <p:spPr>
            <a:xfrm>
              <a:off x="3812471" y="2371194"/>
              <a:ext cx="80912" cy="84686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6" name="Oval 135"/>
            <p:cNvSpPr/>
            <p:nvPr/>
          </p:nvSpPr>
          <p:spPr>
            <a:xfrm>
              <a:off x="3641727" y="2574901"/>
              <a:ext cx="80912" cy="84686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7" name="Oval 136"/>
            <p:cNvSpPr/>
            <p:nvPr/>
          </p:nvSpPr>
          <p:spPr>
            <a:xfrm>
              <a:off x="3961303" y="2411228"/>
              <a:ext cx="103296" cy="105324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8" name="Oval 137"/>
            <p:cNvSpPr/>
            <p:nvPr/>
          </p:nvSpPr>
          <p:spPr>
            <a:xfrm>
              <a:off x="3904875" y="2304311"/>
              <a:ext cx="79963" cy="128944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9" name="Oval 138"/>
            <p:cNvSpPr/>
            <p:nvPr/>
          </p:nvSpPr>
          <p:spPr>
            <a:xfrm>
              <a:off x="3991260" y="2267677"/>
              <a:ext cx="56629" cy="116777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0" name="Oval 139"/>
            <p:cNvSpPr/>
            <p:nvPr/>
          </p:nvSpPr>
          <p:spPr>
            <a:xfrm>
              <a:off x="4049770" y="2384613"/>
              <a:ext cx="49558" cy="55600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1" name="Oval 140"/>
            <p:cNvSpPr/>
            <p:nvPr/>
          </p:nvSpPr>
          <p:spPr>
            <a:xfrm>
              <a:off x="3854296" y="2178361"/>
              <a:ext cx="74773" cy="71836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2" name="Oval 141"/>
            <p:cNvSpPr/>
            <p:nvPr/>
          </p:nvSpPr>
          <p:spPr>
            <a:xfrm>
              <a:off x="3790737" y="2222841"/>
              <a:ext cx="74773" cy="71836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3" name="Oval 142"/>
            <p:cNvSpPr/>
            <p:nvPr/>
          </p:nvSpPr>
          <p:spPr>
            <a:xfrm>
              <a:off x="3942404" y="2223935"/>
              <a:ext cx="49558" cy="55600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4" name="Oval 143"/>
            <p:cNvSpPr/>
            <p:nvPr/>
          </p:nvSpPr>
          <p:spPr>
            <a:xfrm>
              <a:off x="3853777" y="2301839"/>
              <a:ext cx="49558" cy="55600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5" name="Oval 144"/>
            <p:cNvSpPr/>
            <p:nvPr/>
          </p:nvSpPr>
          <p:spPr>
            <a:xfrm>
              <a:off x="4021779" y="2525375"/>
              <a:ext cx="80912" cy="84686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6" name="Oval 145"/>
            <p:cNvSpPr/>
            <p:nvPr/>
          </p:nvSpPr>
          <p:spPr>
            <a:xfrm>
              <a:off x="3731112" y="2603721"/>
              <a:ext cx="59625" cy="62894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7" name="Oval 146"/>
            <p:cNvSpPr/>
            <p:nvPr/>
          </p:nvSpPr>
          <p:spPr>
            <a:xfrm>
              <a:off x="3782658" y="2525375"/>
              <a:ext cx="59625" cy="62894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8" name="Oval 147"/>
            <p:cNvSpPr/>
            <p:nvPr/>
          </p:nvSpPr>
          <p:spPr>
            <a:xfrm>
              <a:off x="3962186" y="2522677"/>
              <a:ext cx="49558" cy="55600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9" name="Oval 148"/>
            <p:cNvSpPr/>
            <p:nvPr/>
          </p:nvSpPr>
          <p:spPr>
            <a:xfrm>
              <a:off x="3810325" y="2592226"/>
              <a:ext cx="64219" cy="74002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0" name="Oval 149"/>
            <p:cNvSpPr/>
            <p:nvPr/>
          </p:nvSpPr>
          <p:spPr>
            <a:xfrm rot="6665868">
              <a:off x="3889272" y="2577401"/>
              <a:ext cx="64219" cy="85085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1" name="Oval 150"/>
            <p:cNvSpPr/>
            <p:nvPr/>
          </p:nvSpPr>
          <p:spPr>
            <a:xfrm>
              <a:off x="3560582" y="1749510"/>
              <a:ext cx="59625" cy="62894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2" name="Oval 151"/>
            <p:cNvSpPr/>
            <p:nvPr/>
          </p:nvSpPr>
          <p:spPr>
            <a:xfrm>
              <a:off x="3490205" y="1935677"/>
              <a:ext cx="126300" cy="118494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3" name="Oval 152"/>
            <p:cNvSpPr/>
            <p:nvPr/>
          </p:nvSpPr>
          <p:spPr>
            <a:xfrm>
              <a:off x="4238573" y="2216744"/>
              <a:ext cx="80912" cy="84686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4" name="Oval 153"/>
            <p:cNvSpPr/>
            <p:nvPr/>
          </p:nvSpPr>
          <p:spPr>
            <a:xfrm>
              <a:off x="3651066" y="1768107"/>
              <a:ext cx="80912" cy="84686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5" name="Oval 154"/>
            <p:cNvSpPr/>
            <p:nvPr/>
          </p:nvSpPr>
          <p:spPr>
            <a:xfrm>
              <a:off x="3698832" y="2061184"/>
              <a:ext cx="59625" cy="62894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6" name="Oval 155"/>
            <p:cNvSpPr/>
            <p:nvPr/>
          </p:nvSpPr>
          <p:spPr>
            <a:xfrm>
              <a:off x="3626098" y="2031639"/>
              <a:ext cx="59625" cy="62894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7" name="Oval 156"/>
            <p:cNvSpPr/>
            <p:nvPr/>
          </p:nvSpPr>
          <p:spPr>
            <a:xfrm>
              <a:off x="3806556" y="1921018"/>
              <a:ext cx="73585" cy="78454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8" name="Oval 157"/>
            <p:cNvSpPr/>
            <p:nvPr/>
          </p:nvSpPr>
          <p:spPr>
            <a:xfrm>
              <a:off x="3421185" y="1900216"/>
              <a:ext cx="49558" cy="55600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9" name="Oval 158"/>
            <p:cNvSpPr/>
            <p:nvPr/>
          </p:nvSpPr>
          <p:spPr>
            <a:xfrm>
              <a:off x="4227703" y="2008580"/>
              <a:ext cx="74773" cy="71836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0" name="Oval 159"/>
            <p:cNvSpPr/>
            <p:nvPr/>
          </p:nvSpPr>
          <p:spPr>
            <a:xfrm>
              <a:off x="3733100" y="1959583"/>
              <a:ext cx="49558" cy="55600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1" name="Oval 160"/>
            <p:cNvSpPr/>
            <p:nvPr/>
          </p:nvSpPr>
          <p:spPr>
            <a:xfrm>
              <a:off x="4227184" y="2132058"/>
              <a:ext cx="49558" cy="55600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2" name="Oval 161"/>
            <p:cNvSpPr/>
            <p:nvPr/>
          </p:nvSpPr>
          <p:spPr>
            <a:xfrm rot="659123">
              <a:off x="3609297" y="1875269"/>
              <a:ext cx="129815" cy="122610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3" name="Oval 162"/>
            <p:cNvSpPr/>
            <p:nvPr/>
          </p:nvSpPr>
          <p:spPr>
            <a:xfrm>
              <a:off x="3493617" y="1811974"/>
              <a:ext cx="105947" cy="113042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4" name="Oval 163"/>
            <p:cNvSpPr/>
            <p:nvPr/>
          </p:nvSpPr>
          <p:spPr>
            <a:xfrm>
              <a:off x="3329334" y="2077747"/>
              <a:ext cx="105947" cy="172450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5" name="Oval 164"/>
            <p:cNvSpPr/>
            <p:nvPr/>
          </p:nvSpPr>
          <p:spPr>
            <a:xfrm>
              <a:off x="3447423" y="2149619"/>
              <a:ext cx="59625" cy="62894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6" name="Oval 165"/>
            <p:cNvSpPr/>
            <p:nvPr/>
          </p:nvSpPr>
          <p:spPr>
            <a:xfrm>
              <a:off x="3360965" y="2248005"/>
              <a:ext cx="59625" cy="62894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7" name="Oval 166"/>
            <p:cNvSpPr/>
            <p:nvPr/>
          </p:nvSpPr>
          <p:spPr>
            <a:xfrm rot="17842558">
              <a:off x="3608930" y="2330444"/>
              <a:ext cx="84268" cy="124596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8" name="Oval 167"/>
            <p:cNvSpPr/>
            <p:nvPr/>
          </p:nvSpPr>
          <p:spPr>
            <a:xfrm>
              <a:off x="3457291" y="2270294"/>
              <a:ext cx="126300" cy="118494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9" name="Oval 168"/>
            <p:cNvSpPr/>
            <p:nvPr/>
          </p:nvSpPr>
          <p:spPr>
            <a:xfrm>
              <a:off x="3588929" y="2256511"/>
              <a:ext cx="49558" cy="55600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0" name="Oval 169"/>
            <p:cNvSpPr/>
            <p:nvPr/>
          </p:nvSpPr>
          <p:spPr>
            <a:xfrm>
              <a:off x="3432512" y="2226032"/>
              <a:ext cx="49558" cy="55600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1" name="Oval 170"/>
            <p:cNvSpPr/>
            <p:nvPr/>
          </p:nvSpPr>
          <p:spPr>
            <a:xfrm>
              <a:off x="3498162" y="2207008"/>
              <a:ext cx="49558" cy="55600"/>
            </a:xfrm>
            <a:prstGeom prst="ellipse">
              <a:avLst/>
            </a:prstGeom>
            <a:pattFill prst="solidDmnd">
              <a:fgClr>
                <a:schemeClr val="tx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172" name="Straight Connector 171"/>
          <p:cNvCxnSpPr/>
          <p:nvPr/>
        </p:nvCxnSpPr>
        <p:spPr>
          <a:xfrm flipH="1">
            <a:off x="4106026" y="2429018"/>
            <a:ext cx="1081153" cy="3854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 flipH="1" flipV="1">
            <a:off x="4106026" y="2886252"/>
            <a:ext cx="1054483" cy="5009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Elbow Connector 173"/>
          <p:cNvCxnSpPr>
            <a:stCxn id="162" idx="0"/>
          </p:cNvCxnSpPr>
          <p:nvPr/>
        </p:nvCxnSpPr>
        <p:spPr>
          <a:xfrm rot="16200000" flipV="1">
            <a:off x="3172184" y="2227212"/>
            <a:ext cx="340352" cy="470925"/>
          </a:xfrm>
          <a:prstGeom prst="bentConnector2">
            <a:avLst/>
          </a:prstGeom>
          <a:ln w="127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TextBox 174"/>
          <p:cNvSpPr txBox="1"/>
          <p:nvPr/>
        </p:nvSpPr>
        <p:spPr>
          <a:xfrm>
            <a:off x="2820858" y="1834739"/>
            <a:ext cx="898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Crystallites </a:t>
            </a:r>
            <a:br>
              <a:rPr lang="en-GB" sz="1200" dirty="0" smtClean="0"/>
            </a:br>
            <a:r>
              <a:rPr lang="en-GB" sz="1200" dirty="0" smtClean="0"/>
              <a:t>and binder </a:t>
            </a:r>
            <a:endParaRPr lang="en-GB" sz="1200" dirty="0"/>
          </a:p>
        </p:txBody>
      </p:sp>
      <p:cxnSp>
        <p:nvCxnSpPr>
          <p:cNvPr id="176" name="Elbow Connector 175"/>
          <p:cNvCxnSpPr/>
          <p:nvPr/>
        </p:nvCxnSpPr>
        <p:spPr>
          <a:xfrm rot="5400000" flipH="1" flipV="1">
            <a:off x="3732377" y="2391361"/>
            <a:ext cx="559300" cy="361574"/>
          </a:xfrm>
          <a:prstGeom prst="bentConnector3">
            <a:avLst>
              <a:gd name="adj1" fmla="val 99728"/>
            </a:avLst>
          </a:prstGeom>
          <a:ln w="127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TextBox 176"/>
          <p:cNvSpPr txBox="1"/>
          <p:nvPr/>
        </p:nvSpPr>
        <p:spPr>
          <a:xfrm>
            <a:off x="3733325" y="2013859"/>
            <a:ext cx="994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Macropores</a:t>
            </a:r>
            <a:endParaRPr lang="en-GB" sz="1200" dirty="0"/>
          </a:p>
        </p:txBody>
      </p:sp>
      <p:sp>
        <p:nvSpPr>
          <p:cNvPr id="178" name="TextBox 177"/>
          <p:cNvSpPr txBox="1"/>
          <p:nvPr/>
        </p:nvSpPr>
        <p:spPr>
          <a:xfrm>
            <a:off x="607646" y="1362859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Column</a:t>
            </a:r>
            <a:endParaRPr lang="en-GB" dirty="0"/>
          </a:p>
        </p:txBody>
      </p:sp>
      <p:sp>
        <p:nvSpPr>
          <p:cNvPr id="179" name="TextBox 178"/>
          <p:cNvSpPr txBox="1"/>
          <p:nvPr/>
        </p:nvSpPr>
        <p:spPr>
          <a:xfrm>
            <a:off x="2814702" y="1362859"/>
            <a:ext cx="711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</a:t>
            </a:r>
            <a:r>
              <a:rPr lang="en-GB" dirty="0" smtClean="0"/>
              <a:t>ellet</a:t>
            </a:r>
            <a:endParaRPr lang="en-GB" dirty="0"/>
          </a:p>
        </p:txBody>
      </p:sp>
      <p:sp>
        <p:nvSpPr>
          <p:cNvPr id="180" name="TextBox 179"/>
          <p:cNvSpPr txBox="1"/>
          <p:nvPr/>
        </p:nvSpPr>
        <p:spPr>
          <a:xfrm>
            <a:off x="4838504" y="1362859"/>
            <a:ext cx="816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Crystal</a:t>
            </a:r>
            <a:endParaRPr lang="en-GB" dirty="0"/>
          </a:p>
        </p:txBody>
      </p:sp>
      <p:sp>
        <p:nvSpPr>
          <p:cNvPr id="181" name="Oval 180"/>
          <p:cNvSpPr>
            <a:spLocks noChangeAspect="1"/>
          </p:cNvSpPr>
          <p:nvPr/>
        </p:nvSpPr>
        <p:spPr>
          <a:xfrm>
            <a:off x="4883865" y="2376372"/>
            <a:ext cx="1080000" cy="1080000"/>
          </a:xfrm>
          <a:prstGeom prst="ellipse">
            <a:avLst/>
          </a:prstGeom>
          <a:noFill/>
          <a:ln w="9525" cap="rnd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82" name="Straight Connector 181"/>
          <p:cNvCxnSpPr/>
          <p:nvPr/>
        </p:nvCxnSpPr>
        <p:spPr>
          <a:xfrm>
            <a:off x="3184894" y="2913801"/>
            <a:ext cx="2214" cy="6896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>
            <a:off x="4266465" y="2913801"/>
            <a:ext cx="2214" cy="6896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/>
          <p:cNvCxnSpPr/>
          <p:nvPr/>
        </p:nvCxnSpPr>
        <p:spPr>
          <a:xfrm flipV="1">
            <a:off x="3181419" y="3541990"/>
            <a:ext cx="1080000" cy="329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184"/>
          <p:cNvSpPr txBox="1"/>
          <p:nvPr/>
        </p:nvSpPr>
        <p:spPr>
          <a:xfrm>
            <a:off x="3579412" y="3478628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/>
              <a:t>R</a:t>
            </a:r>
            <a:r>
              <a:rPr lang="en-GB" sz="1400" i="1" baseline="-25000" dirty="0" smtClean="0"/>
              <a:t>p</a:t>
            </a:r>
            <a:endParaRPr lang="en-GB" sz="1400" i="1" baseline="-25000" dirty="0"/>
          </a:p>
        </p:txBody>
      </p:sp>
      <p:sp>
        <p:nvSpPr>
          <p:cNvPr id="186" name="TextBox 185"/>
          <p:cNvSpPr txBox="1"/>
          <p:nvPr/>
        </p:nvSpPr>
        <p:spPr>
          <a:xfrm>
            <a:off x="3442544" y="3781873"/>
            <a:ext cx="554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i="1" dirty="0" smtClean="0"/>
              <a:t>ε</a:t>
            </a:r>
            <a:r>
              <a:rPr lang="en-GB" sz="1600" i="1" dirty="0" smtClean="0"/>
              <a:t>, </a:t>
            </a:r>
            <a:r>
              <a:rPr lang="el-GR" sz="1600" i="1" dirty="0"/>
              <a:t>ε</a:t>
            </a:r>
            <a:r>
              <a:rPr lang="en-GB" sz="1600" i="1" baseline="-25000" dirty="0" smtClean="0"/>
              <a:t>p</a:t>
            </a:r>
            <a:endParaRPr lang="en-GB" sz="1600" dirty="0"/>
          </a:p>
        </p:txBody>
      </p:sp>
      <p:sp>
        <p:nvSpPr>
          <p:cNvPr id="187" name="TextBox 186"/>
          <p:cNvSpPr txBox="1"/>
          <p:nvPr/>
        </p:nvSpPr>
        <p:spPr>
          <a:xfrm>
            <a:off x="5051652" y="3790186"/>
            <a:ext cx="10507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i="1" dirty="0" smtClean="0"/>
              <a:t>ρ</a:t>
            </a:r>
            <a:r>
              <a:rPr lang="en-GB" sz="1600" i="1" baseline="-25000" dirty="0" smtClean="0"/>
              <a:t>cr</a:t>
            </a:r>
            <a:r>
              <a:rPr lang="en-GB" sz="1600" i="1" dirty="0" smtClean="0"/>
              <a:t>, V</a:t>
            </a:r>
            <a:r>
              <a:rPr lang="en-GB" sz="1600" i="1" baseline="-25000" dirty="0" smtClean="0"/>
              <a:t>micro</a:t>
            </a:r>
            <a:r>
              <a:rPr lang="en-GB" sz="1600" dirty="0" smtClean="0"/>
              <a:t> </a:t>
            </a:r>
            <a:endParaRPr lang="en-GB" sz="1600" dirty="0"/>
          </a:p>
        </p:txBody>
      </p:sp>
      <p:cxnSp>
        <p:nvCxnSpPr>
          <p:cNvPr id="188" name="Straight Connector 187"/>
          <p:cNvCxnSpPr/>
          <p:nvPr/>
        </p:nvCxnSpPr>
        <p:spPr>
          <a:xfrm>
            <a:off x="4883865" y="2879462"/>
            <a:ext cx="2214" cy="6896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>
            <a:off x="5965436" y="2879462"/>
            <a:ext cx="2214" cy="6896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TextBox 189"/>
          <p:cNvSpPr txBox="1"/>
          <p:nvPr/>
        </p:nvSpPr>
        <p:spPr>
          <a:xfrm>
            <a:off x="5261113" y="3456372"/>
            <a:ext cx="309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/>
              <a:t>r</a:t>
            </a:r>
            <a:r>
              <a:rPr lang="en-GB" sz="1400" i="1" baseline="-25000" dirty="0" smtClean="0"/>
              <a:t>p</a:t>
            </a:r>
            <a:endParaRPr lang="en-GB" sz="1400" i="1" baseline="-25000" dirty="0"/>
          </a:p>
        </p:txBody>
      </p:sp>
      <p:cxnSp>
        <p:nvCxnSpPr>
          <p:cNvPr id="191" name="Straight Arrow Connector 190"/>
          <p:cNvCxnSpPr/>
          <p:nvPr/>
        </p:nvCxnSpPr>
        <p:spPr>
          <a:xfrm flipV="1">
            <a:off x="4876392" y="3522669"/>
            <a:ext cx="1080000" cy="329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41292" y="4243995"/>
            <a:ext cx="69743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PSA model: </a:t>
            </a:r>
            <a:r>
              <a:rPr lang="en-GB" dirty="0" smtClean="0"/>
              <a:t>a system of differential equations describing mass and energy balance in the column, with appropriate boundary conditions </a:t>
            </a:r>
          </a:p>
          <a:p>
            <a:endParaRPr lang="en-GB" dirty="0"/>
          </a:p>
          <a:p>
            <a:r>
              <a:rPr lang="en-GB" b="1" smtClean="0"/>
              <a:t>Simplifications:</a:t>
            </a:r>
            <a:r>
              <a:rPr lang="en-GB" smtClean="0"/>
              <a:t> no micropore resistance, linear driving force macropore diffusion</a:t>
            </a:r>
            <a:endParaRPr lang="en-GB" dirty="0" smtClean="0"/>
          </a:p>
        </p:txBody>
      </p:sp>
      <p:sp>
        <p:nvSpPr>
          <p:cNvPr id="192" name="Rectangle 2"/>
          <p:cNvSpPr>
            <a:spLocks noChangeArrowheads="1"/>
          </p:cNvSpPr>
          <p:nvPr/>
        </p:nvSpPr>
        <p:spPr bwMode="auto">
          <a:xfrm>
            <a:off x="0" y="65088"/>
            <a:ext cx="9144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0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Step 2: construction of the process model</a:t>
            </a:r>
          </a:p>
        </p:txBody>
      </p:sp>
    </p:spTree>
    <p:extLst>
      <p:ext uri="{BB962C8B-B14F-4D97-AF65-F5344CB8AC3E}">
        <p14:creationId xmlns:p14="http://schemas.microsoft.com/office/powerpoint/2010/main" val="123787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65088"/>
            <a:ext cx="9144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000" dirty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Step 2: </a:t>
            </a:r>
            <a:r>
              <a:rPr lang="en-US" altLang="en-US" sz="30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properties of the pellet</a:t>
            </a:r>
            <a:endParaRPr lang="en-US" altLang="en-US" sz="3000" dirty="0">
              <a:solidFill>
                <a:srgbClr val="4D4D4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765175"/>
            <a:ext cx="9144000" cy="714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sym typeface="Wingdings" panose="05000000000000000000" pitchFamily="2" charset="2"/>
              </a:rPr>
              <a:t>	</a:t>
            </a:r>
            <a:endParaRPr lang="en-GB" altLang="en-US" sz="1600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374" y="1183352"/>
            <a:ext cx="2466975" cy="1847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485" y="1206536"/>
            <a:ext cx="1737023" cy="17823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41621704"/>
                  </p:ext>
                </p:extLst>
              </p:nvPr>
            </p:nvGraphicFramePr>
            <p:xfrm>
              <a:off x="577907" y="3241352"/>
              <a:ext cx="8318443" cy="173424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60836">
                      <a:extLst>
                        <a:ext uri="{9D8B030D-6E8A-4147-A177-3AD203B41FA5}">
                          <a16:colId xmlns:a16="http://schemas.microsoft.com/office/drawing/2014/main" val="3529582337"/>
                        </a:ext>
                      </a:extLst>
                    </a:gridCol>
                    <a:gridCol w="1254753">
                      <a:extLst>
                        <a:ext uri="{9D8B030D-6E8A-4147-A177-3AD203B41FA5}">
                          <a16:colId xmlns:a16="http://schemas.microsoft.com/office/drawing/2014/main" val="379123950"/>
                        </a:ext>
                      </a:extLst>
                    </a:gridCol>
                    <a:gridCol w="1257605">
                      <a:extLst>
                        <a:ext uri="{9D8B030D-6E8A-4147-A177-3AD203B41FA5}">
                          <a16:colId xmlns:a16="http://schemas.microsoft.com/office/drawing/2014/main" val="4284998317"/>
                        </a:ext>
                      </a:extLst>
                    </a:gridCol>
                    <a:gridCol w="1346959">
                      <a:extLst>
                        <a:ext uri="{9D8B030D-6E8A-4147-A177-3AD203B41FA5}">
                          <a16:colId xmlns:a16="http://schemas.microsoft.com/office/drawing/2014/main" val="1093045374"/>
                        </a:ext>
                      </a:extLst>
                    </a:gridCol>
                    <a:gridCol w="1490600">
                      <a:extLst>
                        <a:ext uri="{9D8B030D-6E8A-4147-A177-3AD203B41FA5}">
                          <a16:colId xmlns:a16="http://schemas.microsoft.com/office/drawing/2014/main" val="758390830"/>
                        </a:ext>
                      </a:extLst>
                    </a:gridCol>
                    <a:gridCol w="1907690">
                      <a:extLst>
                        <a:ext uri="{9D8B030D-6E8A-4147-A177-3AD203B41FA5}">
                          <a16:colId xmlns:a16="http://schemas.microsoft.com/office/drawing/2014/main" val="1055382924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solidFill>
                                <a:schemeClr val="tx1"/>
                              </a:solidFill>
                              <a:effectLst/>
                            </a:rPr>
                            <a:t>Pellet diameter, d</a:t>
                          </a:r>
                          <a:r>
                            <a:rPr lang="en-GB" sz="160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p</a:t>
                          </a:r>
                          <a:r>
                            <a:rPr lang="en-GB" sz="1600" dirty="0">
                              <a:solidFill>
                                <a:schemeClr val="tx1"/>
                              </a:solidFill>
                              <a:effectLst/>
                            </a:rPr>
                            <a:t> [mm]</a:t>
                          </a:r>
                          <a:endParaRPr lang="en-GB" sz="16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solidFill>
                                <a:schemeClr val="tx1"/>
                              </a:solidFill>
                              <a:effectLst/>
                            </a:rPr>
                            <a:t>Void fraction, ε</a:t>
                          </a:r>
                          <a:r>
                            <a:rPr lang="en-GB" sz="160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p</a:t>
                          </a:r>
                          <a:endParaRPr lang="en-GB" sz="16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solidFill>
                                <a:schemeClr val="tx1"/>
                              </a:solidFill>
                              <a:effectLst/>
                            </a:rPr>
                            <a:t>Average pore radius, r [µm]</a:t>
                          </a:r>
                          <a:endParaRPr lang="en-GB" sz="16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solidFill>
                                <a:schemeClr val="tx1"/>
                              </a:solidFill>
                              <a:effectLst/>
                            </a:rPr>
                            <a:t>Tortuosity, τ</a:t>
                          </a:r>
                          <a:endParaRPr lang="en-GB" sz="16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6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Macropore diffusivity,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6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GB" sz="16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𝑚𝑎𝑐𝑟𝑜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600" dirty="0">
                              <a:solidFill>
                                <a:schemeClr val="tx1"/>
                              </a:solidFill>
                              <a:effectLst/>
                            </a:rPr>
                            <a:t>[m</a:t>
                          </a:r>
                          <a:r>
                            <a:rPr lang="en-GB" sz="160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GB" sz="1600" dirty="0">
                              <a:solidFill>
                                <a:schemeClr val="tx1"/>
                              </a:solidFill>
                              <a:effectLst/>
                            </a:rPr>
                            <a:t>/s]</a:t>
                          </a:r>
                          <a:endParaRPr lang="en-GB" sz="16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6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Effective macropore diffusivity</a:t>
                          </a:r>
                          <a:endParaRPr lang="en-GB" sz="16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GB" sz="16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16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GB" sz="16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𝑚𝑎𝑐𝑟𝑜</m:t>
                                  </m:r>
                                </m:sub>
                                <m:sup>
                                  <m:r>
                                    <a:rPr lang="en-GB" sz="16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p>
                              </m:sSubSup>
                              <m:r>
                                <a:rPr lang="en-GB" sz="16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16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sz="16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6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  <m:sub>
                                      <m:r>
                                        <a:rPr lang="en-GB" sz="16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sz="16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GB" sz="16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GB" sz="16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𝑚𝑎𝑐𝑟𝑜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600" dirty="0">
                              <a:solidFill>
                                <a:schemeClr val="tx1"/>
                              </a:solidFill>
                              <a:effectLst/>
                            </a:rPr>
                            <a:t> [m</a:t>
                          </a:r>
                          <a:r>
                            <a:rPr lang="en-GB" sz="160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GB" sz="1600" dirty="0">
                              <a:solidFill>
                                <a:schemeClr val="tx1"/>
                              </a:solidFill>
                              <a:effectLst/>
                            </a:rPr>
                            <a:t>/s]</a:t>
                          </a:r>
                          <a:endParaRPr lang="en-GB" sz="16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16759933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en-GB" sz="20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0.269</a:t>
                          </a:r>
                          <a:endParaRPr lang="en-GB" sz="20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0.294</a:t>
                          </a:r>
                          <a:endParaRPr lang="en-GB" sz="20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2.61</a:t>
                          </a:r>
                          <a:endParaRPr lang="en-GB" sz="20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1.26·10</a:t>
                          </a:r>
                          <a:r>
                            <a:rPr lang="en-GB" sz="2000" baseline="300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-5</a:t>
                          </a:r>
                          <a:endParaRPr lang="en-GB" sz="20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1.3·10</a:t>
                          </a:r>
                          <a:r>
                            <a:rPr lang="en-GB" sz="200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-6</a:t>
                          </a:r>
                          <a:endParaRPr lang="en-GB" sz="20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3420816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41621704"/>
                  </p:ext>
                </p:extLst>
              </p:nvPr>
            </p:nvGraphicFramePr>
            <p:xfrm>
              <a:off x="577907" y="3241352"/>
              <a:ext cx="8318443" cy="173424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60836">
                      <a:extLst>
                        <a:ext uri="{9D8B030D-6E8A-4147-A177-3AD203B41FA5}">
                          <a16:colId xmlns:a16="http://schemas.microsoft.com/office/drawing/2014/main" val="3529582337"/>
                        </a:ext>
                      </a:extLst>
                    </a:gridCol>
                    <a:gridCol w="1254753">
                      <a:extLst>
                        <a:ext uri="{9D8B030D-6E8A-4147-A177-3AD203B41FA5}">
                          <a16:colId xmlns:a16="http://schemas.microsoft.com/office/drawing/2014/main" val="379123950"/>
                        </a:ext>
                      </a:extLst>
                    </a:gridCol>
                    <a:gridCol w="1257605">
                      <a:extLst>
                        <a:ext uri="{9D8B030D-6E8A-4147-A177-3AD203B41FA5}">
                          <a16:colId xmlns:a16="http://schemas.microsoft.com/office/drawing/2014/main" val="4284998317"/>
                        </a:ext>
                      </a:extLst>
                    </a:gridCol>
                    <a:gridCol w="1346959">
                      <a:extLst>
                        <a:ext uri="{9D8B030D-6E8A-4147-A177-3AD203B41FA5}">
                          <a16:colId xmlns:a16="http://schemas.microsoft.com/office/drawing/2014/main" val="1093045374"/>
                        </a:ext>
                      </a:extLst>
                    </a:gridCol>
                    <a:gridCol w="1490600">
                      <a:extLst>
                        <a:ext uri="{9D8B030D-6E8A-4147-A177-3AD203B41FA5}">
                          <a16:colId xmlns:a16="http://schemas.microsoft.com/office/drawing/2014/main" val="758390830"/>
                        </a:ext>
                      </a:extLst>
                    </a:gridCol>
                    <a:gridCol w="1907690">
                      <a:extLst>
                        <a:ext uri="{9D8B030D-6E8A-4147-A177-3AD203B41FA5}">
                          <a16:colId xmlns:a16="http://schemas.microsoft.com/office/drawing/2014/main" val="1055382924"/>
                        </a:ext>
                      </a:extLst>
                    </a:gridCol>
                  </a:tblGrid>
                  <a:tr h="140811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solidFill>
                                <a:schemeClr val="tx1"/>
                              </a:solidFill>
                              <a:effectLst/>
                            </a:rPr>
                            <a:t>Pellet diameter, d</a:t>
                          </a:r>
                          <a:r>
                            <a:rPr lang="en-GB" sz="160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p</a:t>
                          </a:r>
                          <a:r>
                            <a:rPr lang="en-GB" sz="1600" dirty="0">
                              <a:solidFill>
                                <a:schemeClr val="tx1"/>
                              </a:solidFill>
                              <a:effectLst/>
                            </a:rPr>
                            <a:t> [mm]</a:t>
                          </a:r>
                          <a:endParaRPr lang="en-GB" sz="16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solidFill>
                                <a:schemeClr val="tx1"/>
                              </a:solidFill>
                              <a:effectLst/>
                            </a:rPr>
                            <a:t>Void fraction, ε</a:t>
                          </a:r>
                          <a:r>
                            <a:rPr lang="en-GB" sz="160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p</a:t>
                          </a:r>
                          <a:endParaRPr lang="en-GB" sz="16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solidFill>
                                <a:schemeClr val="tx1"/>
                              </a:solidFill>
                              <a:effectLst/>
                            </a:rPr>
                            <a:t>Average pore radius, r [µm]</a:t>
                          </a:r>
                          <a:endParaRPr lang="en-GB" sz="16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solidFill>
                                <a:schemeClr val="tx1"/>
                              </a:solidFill>
                              <a:effectLst/>
                            </a:rPr>
                            <a:t>Tortuosity, τ</a:t>
                          </a:r>
                          <a:endParaRPr lang="en-GB" sz="16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330204" t="-4310" r="-129388" b="-323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336741" t="-4310" r="-1278" b="-323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67599331"/>
                      </a:ext>
                    </a:extLst>
                  </a:tr>
                  <a:tr h="32613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en-GB" sz="20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0.269</a:t>
                          </a:r>
                          <a:endParaRPr lang="en-GB" sz="20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0.294</a:t>
                          </a:r>
                          <a:endParaRPr lang="en-GB" sz="20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2.61</a:t>
                          </a:r>
                          <a:endParaRPr lang="en-GB" sz="20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1.26·10</a:t>
                          </a:r>
                          <a:r>
                            <a:rPr lang="en-GB" sz="2000" baseline="300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-5</a:t>
                          </a:r>
                          <a:endParaRPr lang="en-GB" sz="20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1.3·10</a:t>
                          </a:r>
                          <a:r>
                            <a:rPr lang="en-GB" sz="200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-6</a:t>
                          </a:r>
                          <a:endParaRPr lang="en-GB" sz="20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3420816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5153025" y="2124075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Contains 15-20% binder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4714875" y="5092184"/>
            <a:ext cx="42888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b="0" i="0" u="none" strike="noStrike" baseline="0" dirty="0" smtClean="0">
                <a:latin typeface="AdvPTimes"/>
              </a:rPr>
              <a:t>Hu </a:t>
            </a:r>
            <a:r>
              <a:rPr lang="en-GB" dirty="0">
                <a:latin typeface="AdvPTimes"/>
              </a:rPr>
              <a:t>e</a:t>
            </a:r>
            <a:r>
              <a:rPr lang="en-GB" sz="1800" b="0" i="0" u="none" strike="noStrike" baseline="0" dirty="0" smtClean="0">
                <a:latin typeface="AdvPTimes"/>
              </a:rPr>
              <a:t>t al.,</a:t>
            </a:r>
            <a:r>
              <a:rPr lang="en-GB" sz="1800" b="0" i="0" u="none" strike="noStrike" dirty="0" smtClean="0">
                <a:latin typeface="AdvPTimes"/>
              </a:rPr>
              <a:t> </a:t>
            </a:r>
            <a:r>
              <a:rPr lang="en-GB" sz="1800" b="0" i="0" u="none" strike="noStrike" baseline="0" dirty="0" smtClean="0">
                <a:latin typeface="AdvPTimes"/>
              </a:rPr>
              <a:t>Adsorption (2014) 20:121–135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941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65088"/>
            <a:ext cx="9144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0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Step 3: process optimization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765175"/>
            <a:ext cx="9144000" cy="714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sym typeface="Wingdings" panose="05000000000000000000" pitchFamily="2" charset="2"/>
              </a:rPr>
              <a:t>	</a:t>
            </a:r>
            <a:endParaRPr lang="en-GB" altLang="en-US" sz="1600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grpSp>
        <p:nvGrpSpPr>
          <p:cNvPr id="18436" name="Group 2"/>
          <p:cNvGrpSpPr>
            <a:grpSpLocks/>
          </p:cNvGrpSpPr>
          <p:nvPr/>
        </p:nvGrpSpPr>
        <p:grpSpPr bwMode="auto">
          <a:xfrm>
            <a:off x="4521200" y="3336925"/>
            <a:ext cx="327025" cy="776288"/>
            <a:chOff x="4520541" y="3337501"/>
            <a:chExt cx="327171" cy="776425"/>
          </a:xfrm>
        </p:grpSpPr>
        <p:sp>
          <p:nvSpPr>
            <p:cNvPr id="44" name="Trapezoid 43"/>
            <p:cNvSpPr/>
            <p:nvPr/>
          </p:nvSpPr>
          <p:spPr>
            <a:xfrm rot="10800000">
              <a:off x="4520541" y="3585195"/>
              <a:ext cx="327171" cy="293740"/>
            </a:xfrm>
            <a:prstGeom prst="trapezoid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flipV="1">
              <a:off x="4684127" y="3878935"/>
              <a:ext cx="0" cy="23499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V="1">
              <a:off x="4684127" y="3337501"/>
              <a:ext cx="0" cy="23499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ounded Rectangle 46"/>
          <p:cNvSpPr/>
          <p:nvPr/>
        </p:nvSpPr>
        <p:spPr>
          <a:xfrm rot="5400000">
            <a:off x="3967956" y="2282032"/>
            <a:ext cx="1433513" cy="70485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4684713" y="1125538"/>
            <a:ext cx="0" cy="7826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9" name="TextBox 40"/>
          <p:cNvSpPr txBox="1">
            <a:spLocks noChangeArrowheads="1"/>
          </p:cNvSpPr>
          <p:nvPr/>
        </p:nvSpPr>
        <p:spPr bwMode="auto">
          <a:xfrm>
            <a:off x="4208463" y="4159250"/>
            <a:ext cx="9318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CO</a:t>
            </a:r>
            <a:r>
              <a:rPr lang="en-GB" altLang="en-US" baseline="-25000" dirty="0"/>
              <a:t>2</a:t>
            </a:r>
            <a:r>
              <a:rPr lang="en-GB" altLang="en-US" dirty="0"/>
              <a:t>/N</a:t>
            </a:r>
            <a:r>
              <a:rPr lang="en-GB" altLang="en-US" baseline="-25000" dirty="0"/>
              <a:t>2</a:t>
            </a:r>
          </a:p>
        </p:txBody>
      </p:sp>
      <p:sp>
        <p:nvSpPr>
          <p:cNvPr id="18440" name="TextBox 41"/>
          <p:cNvSpPr txBox="1">
            <a:spLocks noChangeArrowheads="1"/>
          </p:cNvSpPr>
          <p:nvPr/>
        </p:nvSpPr>
        <p:spPr bwMode="auto">
          <a:xfrm>
            <a:off x="4235450" y="6080125"/>
            <a:ext cx="8985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1200" dirty="0"/>
              <a:t>adsorption</a:t>
            </a:r>
          </a:p>
        </p:txBody>
      </p:sp>
      <p:sp>
        <p:nvSpPr>
          <p:cNvPr id="18441" name="Rectangle 48"/>
          <p:cNvSpPr>
            <a:spLocks noChangeArrowheads="1"/>
          </p:cNvSpPr>
          <p:nvPr/>
        </p:nvSpPr>
        <p:spPr bwMode="auto">
          <a:xfrm>
            <a:off x="4084638" y="1065213"/>
            <a:ext cx="4365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N</a:t>
            </a:r>
            <a:r>
              <a:rPr lang="en-GB" altLang="en-US" baseline="-25000" dirty="0"/>
              <a:t>2</a:t>
            </a:r>
            <a:endParaRPr lang="en-GB" altLang="en-US" dirty="0"/>
          </a:p>
        </p:txBody>
      </p:sp>
      <p:grpSp>
        <p:nvGrpSpPr>
          <p:cNvPr id="18442" name="Group 4"/>
          <p:cNvGrpSpPr>
            <a:grpSpLocks/>
          </p:cNvGrpSpPr>
          <p:nvPr/>
        </p:nvGrpSpPr>
        <p:grpSpPr bwMode="auto">
          <a:xfrm>
            <a:off x="6675438" y="3362325"/>
            <a:ext cx="327025" cy="776288"/>
            <a:chOff x="6675283" y="3303677"/>
            <a:chExt cx="327171" cy="776425"/>
          </a:xfrm>
        </p:grpSpPr>
        <p:sp>
          <p:nvSpPr>
            <p:cNvPr id="52" name="Trapezoid 51"/>
            <p:cNvSpPr/>
            <p:nvPr/>
          </p:nvSpPr>
          <p:spPr>
            <a:xfrm rot="10800000" flipV="1">
              <a:off x="6675283" y="3551371"/>
              <a:ext cx="327171" cy="293740"/>
            </a:xfrm>
            <a:prstGeom prst="trapezoid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6838868" y="3845111"/>
              <a:ext cx="0" cy="23499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6838868" y="3303677"/>
              <a:ext cx="0" cy="23499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Rounded Rectangle 54"/>
          <p:cNvSpPr/>
          <p:nvPr/>
        </p:nvSpPr>
        <p:spPr>
          <a:xfrm rot="5400000">
            <a:off x="6122193" y="2282032"/>
            <a:ext cx="1433513" cy="70485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grpSp>
        <p:nvGrpSpPr>
          <p:cNvPr id="18444" name="Group 1"/>
          <p:cNvGrpSpPr>
            <a:grpSpLocks/>
          </p:cNvGrpSpPr>
          <p:nvPr/>
        </p:nvGrpSpPr>
        <p:grpSpPr bwMode="auto">
          <a:xfrm>
            <a:off x="5589588" y="1138238"/>
            <a:ext cx="327025" cy="776287"/>
            <a:chOff x="5589522" y="1087146"/>
            <a:chExt cx="327171" cy="776425"/>
          </a:xfrm>
        </p:grpSpPr>
        <p:sp>
          <p:nvSpPr>
            <p:cNvPr id="56" name="Trapezoid 55"/>
            <p:cNvSpPr/>
            <p:nvPr/>
          </p:nvSpPr>
          <p:spPr>
            <a:xfrm rot="10800000">
              <a:off x="5589522" y="1334840"/>
              <a:ext cx="327171" cy="293739"/>
            </a:xfrm>
            <a:prstGeom prst="trapezoid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 flipV="1">
              <a:off x="5753107" y="1628579"/>
              <a:ext cx="0" cy="23499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V="1">
              <a:off x="5753107" y="1087146"/>
              <a:ext cx="0" cy="23499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Rounded Rectangle 58"/>
          <p:cNvSpPr/>
          <p:nvPr/>
        </p:nvSpPr>
        <p:spPr>
          <a:xfrm rot="5400000">
            <a:off x="5044281" y="2282032"/>
            <a:ext cx="1433513" cy="70485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60" name="Rounded Rectangle 59"/>
          <p:cNvSpPr/>
          <p:nvPr/>
        </p:nvSpPr>
        <p:spPr>
          <a:xfrm rot="5400000">
            <a:off x="7222331" y="2282032"/>
            <a:ext cx="1433513" cy="70485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4684713" y="1249363"/>
            <a:ext cx="32543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60" idx="1"/>
          </p:cNvCxnSpPr>
          <p:nvPr/>
        </p:nvCxnSpPr>
        <p:spPr>
          <a:xfrm>
            <a:off x="7939088" y="1249363"/>
            <a:ext cx="0" cy="66833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761" name="Straight Arrow Connector 117760"/>
          <p:cNvCxnSpPr/>
          <p:nvPr/>
        </p:nvCxnSpPr>
        <p:spPr>
          <a:xfrm flipV="1">
            <a:off x="4038600" y="4848225"/>
            <a:ext cx="0" cy="16271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764" name="Straight Arrow Connector 117763"/>
          <p:cNvCxnSpPr/>
          <p:nvPr/>
        </p:nvCxnSpPr>
        <p:spPr>
          <a:xfrm>
            <a:off x="4038600" y="6475413"/>
            <a:ext cx="4560888" cy="15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767" name="Straight Connector 117766"/>
          <p:cNvCxnSpPr/>
          <p:nvPr/>
        </p:nvCxnSpPr>
        <p:spPr>
          <a:xfrm>
            <a:off x="4041775" y="5133975"/>
            <a:ext cx="131286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769" name="Freeform 117768"/>
          <p:cNvSpPr/>
          <p:nvPr/>
        </p:nvSpPr>
        <p:spPr>
          <a:xfrm>
            <a:off x="5354638" y="5133975"/>
            <a:ext cx="957262" cy="561975"/>
          </a:xfrm>
          <a:custGeom>
            <a:avLst/>
            <a:gdLst>
              <a:gd name="connsiteX0" fmla="*/ 0 w 956345"/>
              <a:gd name="connsiteY0" fmla="*/ 0 h 562062"/>
              <a:gd name="connsiteX1" fmla="*/ 209725 w 956345"/>
              <a:gd name="connsiteY1" fmla="*/ 234892 h 562062"/>
              <a:gd name="connsiteX2" fmla="*/ 536895 w 956345"/>
              <a:gd name="connsiteY2" fmla="*/ 461395 h 562062"/>
              <a:gd name="connsiteX3" fmla="*/ 813732 w 956345"/>
              <a:gd name="connsiteY3" fmla="*/ 545285 h 562062"/>
              <a:gd name="connsiteX4" fmla="*/ 956345 w 956345"/>
              <a:gd name="connsiteY4" fmla="*/ 562062 h 562062"/>
              <a:gd name="connsiteX0" fmla="*/ 0 w 956345"/>
              <a:gd name="connsiteY0" fmla="*/ 0 h 563021"/>
              <a:gd name="connsiteX1" fmla="*/ 209725 w 956345"/>
              <a:gd name="connsiteY1" fmla="*/ 234892 h 563021"/>
              <a:gd name="connsiteX2" fmla="*/ 469783 w 956345"/>
              <a:gd name="connsiteY2" fmla="*/ 419450 h 563021"/>
              <a:gd name="connsiteX3" fmla="*/ 813732 w 956345"/>
              <a:gd name="connsiteY3" fmla="*/ 545285 h 563021"/>
              <a:gd name="connsiteX4" fmla="*/ 956345 w 956345"/>
              <a:gd name="connsiteY4" fmla="*/ 562062 h 563021"/>
              <a:gd name="connsiteX0" fmla="*/ 0 w 956345"/>
              <a:gd name="connsiteY0" fmla="*/ 0 h 562062"/>
              <a:gd name="connsiteX1" fmla="*/ 209725 w 956345"/>
              <a:gd name="connsiteY1" fmla="*/ 234892 h 562062"/>
              <a:gd name="connsiteX2" fmla="*/ 469783 w 956345"/>
              <a:gd name="connsiteY2" fmla="*/ 419450 h 562062"/>
              <a:gd name="connsiteX3" fmla="*/ 956345 w 956345"/>
              <a:gd name="connsiteY3" fmla="*/ 562062 h 562062"/>
              <a:gd name="connsiteX0" fmla="*/ 0 w 956345"/>
              <a:gd name="connsiteY0" fmla="*/ 0 h 562062"/>
              <a:gd name="connsiteX1" fmla="*/ 209725 w 956345"/>
              <a:gd name="connsiteY1" fmla="*/ 234892 h 562062"/>
              <a:gd name="connsiteX2" fmla="*/ 562062 w 956345"/>
              <a:gd name="connsiteY2" fmla="*/ 461395 h 562062"/>
              <a:gd name="connsiteX3" fmla="*/ 956345 w 956345"/>
              <a:gd name="connsiteY3" fmla="*/ 562062 h 562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6345" h="562062">
                <a:moveTo>
                  <a:pt x="0" y="0"/>
                </a:moveTo>
                <a:cubicBezTo>
                  <a:pt x="60121" y="78996"/>
                  <a:pt x="116048" y="157993"/>
                  <a:pt x="209725" y="234892"/>
                </a:cubicBezTo>
                <a:cubicBezTo>
                  <a:pt x="303402" y="311791"/>
                  <a:pt x="437625" y="406867"/>
                  <a:pt x="562062" y="461395"/>
                </a:cubicBezTo>
                <a:cubicBezTo>
                  <a:pt x="686499" y="515923"/>
                  <a:pt x="854978" y="532351"/>
                  <a:pt x="956345" y="56206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17772" name="Freeform 117771"/>
          <p:cNvSpPr/>
          <p:nvPr/>
        </p:nvSpPr>
        <p:spPr>
          <a:xfrm>
            <a:off x="6300788" y="5688013"/>
            <a:ext cx="1073150" cy="319087"/>
          </a:xfrm>
          <a:custGeom>
            <a:avLst/>
            <a:gdLst>
              <a:gd name="connsiteX0" fmla="*/ 0 w 1073791"/>
              <a:gd name="connsiteY0" fmla="*/ 0 h 318782"/>
              <a:gd name="connsiteX1" fmla="*/ 117446 w 1073791"/>
              <a:gd name="connsiteY1" fmla="*/ 159391 h 318782"/>
              <a:gd name="connsiteX2" fmla="*/ 461395 w 1073791"/>
              <a:gd name="connsiteY2" fmla="*/ 260059 h 318782"/>
              <a:gd name="connsiteX3" fmla="*/ 1073791 w 1073791"/>
              <a:gd name="connsiteY3" fmla="*/ 318782 h 318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3791" h="318782">
                <a:moveTo>
                  <a:pt x="0" y="0"/>
                </a:moveTo>
                <a:cubicBezTo>
                  <a:pt x="20273" y="58024"/>
                  <a:pt x="40547" y="116048"/>
                  <a:pt x="117446" y="159391"/>
                </a:cubicBezTo>
                <a:cubicBezTo>
                  <a:pt x="194345" y="202734"/>
                  <a:pt x="302004" y="233494"/>
                  <a:pt x="461395" y="260059"/>
                </a:cubicBezTo>
                <a:cubicBezTo>
                  <a:pt x="620786" y="286624"/>
                  <a:pt x="847288" y="302703"/>
                  <a:pt x="1073791" y="31878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17774" name="Freeform 117773"/>
          <p:cNvSpPr/>
          <p:nvPr/>
        </p:nvSpPr>
        <p:spPr>
          <a:xfrm>
            <a:off x="7391400" y="5135563"/>
            <a:ext cx="1055688" cy="871537"/>
          </a:xfrm>
          <a:custGeom>
            <a:avLst/>
            <a:gdLst>
              <a:gd name="connsiteX0" fmla="*/ 0 w 1057013"/>
              <a:gd name="connsiteY0" fmla="*/ 1067016 h 1067016"/>
              <a:gd name="connsiteX1" fmla="*/ 159391 w 1057013"/>
              <a:gd name="connsiteY1" fmla="*/ 546899 h 1067016"/>
              <a:gd name="connsiteX2" fmla="*/ 377505 w 1057013"/>
              <a:gd name="connsiteY2" fmla="*/ 186172 h 1067016"/>
              <a:gd name="connsiteX3" fmla="*/ 604007 w 1057013"/>
              <a:gd name="connsiteY3" fmla="*/ 26781 h 1067016"/>
              <a:gd name="connsiteX4" fmla="*/ 1057013 w 1057013"/>
              <a:gd name="connsiteY4" fmla="*/ 1614 h 1067016"/>
              <a:gd name="connsiteX0" fmla="*/ 0 w 1057013"/>
              <a:gd name="connsiteY0" fmla="*/ 1070691 h 1070691"/>
              <a:gd name="connsiteX1" fmla="*/ 159391 w 1057013"/>
              <a:gd name="connsiteY1" fmla="*/ 550574 h 1070691"/>
              <a:gd name="connsiteX2" fmla="*/ 394283 w 1057013"/>
              <a:gd name="connsiteY2" fmla="*/ 271960 h 1070691"/>
              <a:gd name="connsiteX3" fmla="*/ 604007 w 1057013"/>
              <a:gd name="connsiteY3" fmla="*/ 30456 h 1070691"/>
              <a:gd name="connsiteX4" fmla="*/ 1057013 w 1057013"/>
              <a:gd name="connsiteY4" fmla="*/ 5289 h 1070691"/>
              <a:gd name="connsiteX0" fmla="*/ 0 w 1057013"/>
              <a:gd name="connsiteY0" fmla="*/ 1070692 h 1070692"/>
              <a:gd name="connsiteX1" fmla="*/ 218114 w 1057013"/>
              <a:gd name="connsiteY1" fmla="*/ 591631 h 1070692"/>
              <a:gd name="connsiteX2" fmla="*/ 394283 w 1057013"/>
              <a:gd name="connsiteY2" fmla="*/ 271961 h 1070692"/>
              <a:gd name="connsiteX3" fmla="*/ 604007 w 1057013"/>
              <a:gd name="connsiteY3" fmla="*/ 30457 h 1070692"/>
              <a:gd name="connsiteX4" fmla="*/ 1057013 w 1057013"/>
              <a:gd name="connsiteY4" fmla="*/ 5290 h 1070692"/>
              <a:gd name="connsiteX0" fmla="*/ 0 w 1057013"/>
              <a:gd name="connsiteY0" fmla="*/ 1065526 h 1065526"/>
              <a:gd name="connsiteX1" fmla="*/ 218114 w 1057013"/>
              <a:gd name="connsiteY1" fmla="*/ 586465 h 1065526"/>
              <a:gd name="connsiteX2" fmla="*/ 394283 w 1057013"/>
              <a:gd name="connsiteY2" fmla="*/ 266795 h 1065526"/>
              <a:gd name="connsiteX3" fmla="*/ 595618 w 1057013"/>
              <a:gd name="connsiteY3" fmla="*/ 86876 h 1065526"/>
              <a:gd name="connsiteX4" fmla="*/ 1057013 w 1057013"/>
              <a:gd name="connsiteY4" fmla="*/ 124 h 1065526"/>
              <a:gd name="connsiteX0" fmla="*/ 0 w 1057013"/>
              <a:gd name="connsiteY0" fmla="*/ 1065526 h 1065526"/>
              <a:gd name="connsiteX1" fmla="*/ 176169 w 1057013"/>
              <a:gd name="connsiteY1" fmla="*/ 617257 h 1065526"/>
              <a:gd name="connsiteX2" fmla="*/ 394283 w 1057013"/>
              <a:gd name="connsiteY2" fmla="*/ 266795 h 1065526"/>
              <a:gd name="connsiteX3" fmla="*/ 595618 w 1057013"/>
              <a:gd name="connsiteY3" fmla="*/ 86876 h 1065526"/>
              <a:gd name="connsiteX4" fmla="*/ 1057013 w 1057013"/>
              <a:gd name="connsiteY4" fmla="*/ 124 h 1065526"/>
              <a:gd name="connsiteX0" fmla="*/ 0 w 1057013"/>
              <a:gd name="connsiteY0" fmla="*/ 1065546 h 1065546"/>
              <a:gd name="connsiteX1" fmla="*/ 176169 w 1057013"/>
              <a:gd name="connsiteY1" fmla="*/ 617277 h 1065546"/>
              <a:gd name="connsiteX2" fmla="*/ 377505 w 1057013"/>
              <a:gd name="connsiteY2" fmla="*/ 307871 h 1065546"/>
              <a:gd name="connsiteX3" fmla="*/ 595618 w 1057013"/>
              <a:gd name="connsiteY3" fmla="*/ 86896 h 1065546"/>
              <a:gd name="connsiteX4" fmla="*/ 1057013 w 1057013"/>
              <a:gd name="connsiteY4" fmla="*/ 144 h 1065546"/>
              <a:gd name="connsiteX0" fmla="*/ 0 w 1057013"/>
              <a:gd name="connsiteY0" fmla="*/ 1065546 h 1065546"/>
              <a:gd name="connsiteX1" fmla="*/ 167780 w 1057013"/>
              <a:gd name="connsiteY1" fmla="*/ 627541 h 1065546"/>
              <a:gd name="connsiteX2" fmla="*/ 377505 w 1057013"/>
              <a:gd name="connsiteY2" fmla="*/ 307871 h 1065546"/>
              <a:gd name="connsiteX3" fmla="*/ 595618 w 1057013"/>
              <a:gd name="connsiteY3" fmla="*/ 86896 h 1065546"/>
              <a:gd name="connsiteX4" fmla="*/ 1057013 w 1057013"/>
              <a:gd name="connsiteY4" fmla="*/ 144 h 1065546"/>
              <a:gd name="connsiteX0" fmla="*/ 0 w 1057013"/>
              <a:gd name="connsiteY0" fmla="*/ 1065536 h 1065536"/>
              <a:gd name="connsiteX1" fmla="*/ 167780 w 1057013"/>
              <a:gd name="connsiteY1" fmla="*/ 627531 h 1065536"/>
              <a:gd name="connsiteX2" fmla="*/ 369117 w 1057013"/>
              <a:gd name="connsiteY2" fmla="*/ 287333 h 1065536"/>
              <a:gd name="connsiteX3" fmla="*/ 595618 w 1057013"/>
              <a:gd name="connsiteY3" fmla="*/ 86886 h 1065536"/>
              <a:gd name="connsiteX4" fmla="*/ 1057013 w 1057013"/>
              <a:gd name="connsiteY4" fmla="*/ 134 h 1065536"/>
              <a:gd name="connsiteX0" fmla="*/ 0 w 1057013"/>
              <a:gd name="connsiteY0" fmla="*/ 1065536 h 1065536"/>
              <a:gd name="connsiteX1" fmla="*/ 167780 w 1057013"/>
              <a:gd name="connsiteY1" fmla="*/ 627531 h 1065536"/>
              <a:gd name="connsiteX2" fmla="*/ 369117 w 1057013"/>
              <a:gd name="connsiteY2" fmla="*/ 287333 h 1065536"/>
              <a:gd name="connsiteX3" fmla="*/ 595618 w 1057013"/>
              <a:gd name="connsiteY3" fmla="*/ 86886 h 1065536"/>
              <a:gd name="connsiteX4" fmla="*/ 1057013 w 1057013"/>
              <a:gd name="connsiteY4" fmla="*/ 134 h 1065536"/>
              <a:gd name="connsiteX0" fmla="*/ 0 w 1057013"/>
              <a:gd name="connsiteY0" fmla="*/ 1065536 h 1065536"/>
              <a:gd name="connsiteX1" fmla="*/ 159391 w 1057013"/>
              <a:gd name="connsiteY1" fmla="*/ 627532 h 1065536"/>
              <a:gd name="connsiteX2" fmla="*/ 369117 w 1057013"/>
              <a:gd name="connsiteY2" fmla="*/ 287333 h 1065536"/>
              <a:gd name="connsiteX3" fmla="*/ 595618 w 1057013"/>
              <a:gd name="connsiteY3" fmla="*/ 86886 h 1065536"/>
              <a:gd name="connsiteX4" fmla="*/ 1057013 w 1057013"/>
              <a:gd name="connsiteY4" fmla="*/ 134 h 1065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7013" h="1065536">
                <a:moveTo>
                  <a:pt x="0" y="1065536"/>
                </a:moveTo>
                <a:cubicBezTo>
                  <a:pt x="48236" y="878881"/>
                  <a:pt x="97872" y="757232"/>
                  <a:pt x="159391" y="627532"/>
                </a:cubicBezTo>
                <a:cubicBezTo>
                  <a:pt x="220910" y="497832"/>
                  <a:pt x="296413" y="377441"/>
                  <a:pt x="369117" y="287333"/>
                </a:cubicBezTo>
                <a:cubicBezTo>
                  <a:pt x="441821" y="197225"/>
                  <a:pt x="480969" y="134752"/>
                  <a:pt x="595618" y="86886"/>
                </a:cubicBezTo>
                <a:cubicBezTo>
                  <a:pt x="710267" y="39020"/>
                  <a:pt x="887135" y="-2663"/>
                  <a:pt x="1057013" y="13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cxnSp>
        <p:nvCxnSpPr>
          <p:cNvPr id="117778" name="Straight Connector 117777"/>
          <p:cNvCxnSpPr>
            <a:stCxn id="117774" idx="4"/>
          </p:cNvCxnSpPr>
          <p:nvPr/>
        </p:nvCxnSpPr>
        <p:spPr>
          <a:xfrm flipH="1" flipV="1">
            <a:off x="4038600" y="5133975"/>
            <a:ext cx="4408488" cy="15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117772" idx="0"/>
          </p:cNvCxnSpPr>
          <p:nvPr/>
        </p:nvCxnSpPr>
        <p:spPr>
          <a:xfrm flipH="1">
            <a:off x="4027488" y="5688013"/>
            <a:ext cx="2273300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>
            <a:off x="4038600" y="6005513"/>
            <a:ext cx="3151188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790" name="Straight Connector 117789"/>
          <p:cNvCxnSpPr/>
          <p:nvPr/>
        </p:nvCxnSpPr>
        <p:spPr>
          <a:xfrm>
            <a:off x="5354638" y="3702050"/>
            <a:ext cx="0" cy="277336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6303963" y="3702050"/>
            <a:ext cx="0" cy="277336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7391400" y="3702050"/>
            <a:ext cx="0" cy="277336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8447088" y="3702050"/>
            <a:ext cx="0" cy="277336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4038600" y="6400800"/>
            <a:ext cx="1316038" cy="0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5354638" y="6400800"/>
            <a:ext cx="963612" cy="0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6311900" y="6400800"/>
            <a:ext cx="1062038" cy="0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7407275" y="6400800"/>
            <a:ext cx="1062038" cy="0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66" name="TextBox 108"/>
          <p:cNvSpPr txBox="1">
            <a:spLocks noChangeArrowheads="1"/>
          </p:cNvSpPr>
          <p:nvPr/>
        </p:nvSpPr>
        <p:spPr bwMode="auto">
          <a:xfrm>
            <a:off x="5372100" y="6072188"/>
            <a:ext cx="8636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1200" dirty="0"/>
              <a:t>blowdown</a:t>
            </a:r>
          </a:p>
        </p:txBody>
      </p:sp>
      <p:sp>
        <p:nvSpPr>
          <p:cNvPr id="18467" name="TextBox 109"/>
          <p:cNvSpPr txBox="1">
            <a:spLocks noChangeArrowheads="1"/>
          </p:cNvSpPr>
          <p:nvPr/>
        </p:nvSpPr>
        <p:spPr bwMode="auto">
          <a:xfrm>
            <a:off x="6405563" y="6064250"/>
            <a:ext cx="9239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1200" dirty="0"/>
              <a:t>evacuation</a:t>
            </a:r>
          </a:p>
        </p:txBody>
      </p:sp>
      <p:sp>
        <p:nvSpPr>
          <p:cNvPr id="18468" name="TextBox 110"/>
          <p:cNvSpPr txBox="1">
            <a:spLocks noChangeArrowheads="1"/>
          </p:cNvSpPr>
          <p:nvPr/>
        </p:nvSpPr>
        <p:spPr bwMode="auto">
          <a:xfrm>
            <a:off x="7445375" y="6038850"/>
            <a:ext cx="12747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1200" dirty="0"/>
              <a:t>repressurization</a:t>
            </a:r>
          </a:p>
        </p:txBody>
      </p:sp>
      <p:sp>
        <p:nvSpPr>
          <p:cNvPr id="18469" name="TextBox 8"/>
          <p:cNvSpPr txBox="1">
            <a:spLocks noChangeArrowheads="1"/>
          </p:cNvSpPr>
          <p:nvPr/>
        </p:nvSpPr>
        <p:spPr bwMode="auto">
          <a:xfrm>
            <a:off x="3632200" y="4814888"/>
            <a:ext cx="355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P</a:t>
            </a:r>
          </a:p>
        </p:txBody>
      </p:sp>
      <p:sp>
        <p:nvSpPr>
          <p:cNvPr id="18470" name="TextBox 9"/>
          <p:cNvSpPr txBox="1">
            <a:spLocks noChangeArrowheads="1"/>
          </p:cNvSpPr>
          <p:nvPr/>
        </p:nvSpPr>
        <p:spPr bwMode="auto">
          <a:xfrm>
            <a:off x="7935913" y="6488113"/>
            <a:ext cx="6207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time</a:t>
            </a:r>
          </a:p>
        </p:txBody>
      </p:sp>
      <p:sp>
        <p:nvSpPr>
          <p:cNvPr id="18471" name="TextBox 69"/>
          <p:cNvSpPr txBox="1">
            <a:spLocks noChangeArrowheads="1"/>
          </p:cNvSpPr>
          <p:nvPr/>
        </p:nvSpPr>
        <p:spPr bwMode="auto">
          <a:xfrm>
            <a:off x="818198" y="2130425"/>
            <a:ext cx="333375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200" dirty="0" smtClean="0"/>
              <a:t>4-step process with</a:t>
            </a:r>
            <a:br>
              <a:rPr lang="en-GB" altLang="en-US" sz="2200" dirty="0" smtClean="0"/>
            </a:br>
            <a:r>
              <a:rPr lang="en-GB" altLang="en-US" sz="2200" dirty="0" smtClean="0"/>
              <a:t>light product pressurization</a:t>
            </a:r>
            <a:endParaRPr lang="en-GB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13832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/>
      <p:bldP spid="117769" grpId="0" animBg="1"/>
      <p:bldP spid="117772" grpId="0" animBg="1"/>
      <p:bldP spid="117774" grpId="0" animBg="1"/>
      <p:bldP spid="18466" grpId="0"/>
      <p:bldP spid="18467" grpId="0"/>
      <p:bldP spid="1846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65088"/>
            <a:ext cx="9144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000" dirty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Step 3: process optimization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765175"/>
            <a:ext cx="9144000" cy="714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sym typeface="Wingdings" panose="05000000000000000000" pitchFamily="2" charset="2"/>
              </a:rPr>
              <a:t>	</a:t>
            </a:r>
            <a:endParaRPr lang="en-GB" altLang="en-US" sz="1600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grpSp>
        <p:nvGrpSpPr>
          <p:cNvPr id="19460" name="Group 2"/>
          <p:cNvGrpSpPr>
            <a:grpSpLocks/>
          </p:cNvGrpSpPr>
          <p:nvPr/>
        </p:nvGrpSpPr>
        <p:grpSpPr bwMode="auto">
          <a:xfrm>
            <a:off x="4521200" y="3336925"/>
            <a:ext cx="327025" cy="776288"/>
            <a:chOff x="4520541" y="3337501"/>
            <a:chExt cx="327171" cy="776425"/>
          </a:xfrm>
        </p:grpSpPr>
        <p:sp>
          <p:nvSpPr>
            <p:cNvPr id="44" name="Trapezoid 43"/>
            <p:cNvSpPr/>
            <p:nvPr/>
          </p:nvSpPr>
          <p:spPr>
            <a:xfrm rot="10800000">
              <a:off x="4520541" y="3585195"/>
              <a:ext cx="327171" cy="293740"/>
            </a:xfrm>
            <a:prstGeom prst="trapezoid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flipV="1">
              <a:off x="4684127" y="3878935"/>
              <a:ext cx="0" cy="23499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V="1">
              <a:off x="4684127" y="3337501"/>
              <a:ext cx="0" cy="23499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ounded Rectangle 46"/>
          <p:cNvSpPr/>
          <p:nvPr/>
        </p:nvSpPr>
        <p:spPr>
          <a:xfrm rot="5400000">
            <a:off x="3967956" y="2282032"/>
            <a:ext cx="1433513" cy="70485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4684713" y="1125538"/>
            <a:ext cx="0" cy="7826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3" name="TextBox 40"/>
          <p:cNvSpPr txBox="1">
            <a:spLocks noChangeArrowheads="1"/>
          </p:cNvSpPr>
          <p:nvPr/>
        </p:nvSpPr>
        <p:spPr bwMode="auto">
          <a:xfrm>
            <a:off x="4208463" y="4159250"/>
            <a:ext cx="9318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CO</a:t>
            </a:r>
            <a:r>
              <a:rPr lang="en-GB" altLang="en-US" baseline="-25000" dirty="0"/>
              <a:t>2</a:t>
            </a:r>
            <a:r>
              <a:rPr lang="en-GB" altLang="en-US" dirty="0"/>
              <a:t>/N</a:t>
            </a:r>
            <a:r>
              <a:rPr lang="en-GB" altLang="en-US" baseline="-25000" dirty="0"/>
              <a:t>2</a:t>
            </a:r>
          </a:p>
        </p:txBody>
      </p:sp>
      <p:sp>
        <p:nvSpPr>
          <p:cNvPr id="19465" name="Rectangle 48"/>
          <p:cNvSpPr>
            <a:spLocks noChangeArrowheads="1"/>
          </p:cNvSpPr>
          <p:nvPr/>
        </p:nvSpPr>
        <p:spPr bwMode="auto">
          <a:xfrm>
            <a:off x="4084638" y="1065213"/>
            <a:ext cx="4365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N</a:t>
            </a:r>
            <a:r>
              <a:rPr lang="en-GB" altLang="en-US" baseline="-25000" dirty="0"/>
              <a:t>2</a:t>
            </a:r>
            <a:endParaRPr lang="en-GB" altLang="en-US" dirty="0"/>
          </a:p>
        </p:txBody>
      </p:sp>
      <p:grpSp>
        <p:nvGrpSpPr>
          <p:cNvPr id="19466" name="Group 4"/>
          <p:cNvGrpSpPr>
            <a:grpSpLocks/>
          </p:cNvGrpSpPr>
          <p:nvPr/>
        </p:nvGrpSpPr>
        <p:grpSpPr bwMode="auto">
          <a:xfrm>
            <a:off x="6675438" y="3362325"/>
            <a:ext cx="327025" cy="776288"/>
            <a:chOff x="6675283" y="3303677"/>
            <a:chExt cx="327171" cy="776425"/>
          </a:xfrm>
        </p:grpSpPr>
        <p:sp>
          <p:nvSpPr>
            <p:cNvPr id="52" name="Trapezoid 51"/>
            <p:cNvSpPr/>
            <p:nvPr/>
          </p:nvSpPr>
          <p:spPr>
            <a:xfrm rot="10800000" flipV="1">
              <a:off x="6675283" y="3551371"/>
              <a:ext cx="327171" cy="293740"/>
            </a:xfrm>
            <a:prstGeom prst="trapezoid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6838868" y="3845111"/>
              <a:ext cx="0" cy="23499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6838868" y="3303677"/>
              <a:ext cx="0" cy="23499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Rounded Rectangle 54"/>
          <p:cNvSpPr/>
          <p:nvPr/>
        </p:nvSpPr>
        <p:spPr>
          <a:xfrm rot="5400000">
            <a:off x="6122193" y="2282032"/>
            <a:ext cx="1433513" cy="70485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grpSp>
        <p:nvGrpSpPr>
          <p:cNvPr id="19468" name="Group 1"/>
          <p:cNvGrpSpPr>
            <a:grpSpLocks/>
          </p:cNvGrpSpPr>
          <p:nvPr/>
        </p:nvGrpSpPr>
        <p:grpSpPr bwMode="auto">
          <a:xfrm>
            <a:off x="5589588" y="1138238"/>
            <a:ext cx="327025" cy="776287"/>
            <a:chOff x="5589522" y="1087146"/>
            <a:chExt cx="327171" cy="776425"/>
          </a:xfrm>
        </p:grpSpPr>
        <p:sp>
          <p:nvSpPr>
            <p:cNvPr id="56" name="Trapezoid 55"/>
            <p:cNvSpPr/>
            <p:nvPr/>
          </p:nvSpPr>
          <p:spPr>
            <a:xfrm rot="10800000">
              <a:off x="5589522" y="1334840"/>
              <a:ext cx="327171" cy="293739"/>
            </a:xfrm>
            <a:prstGeom prst="trapezoid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 flipV="1">
              <a:off x="5753107" y="1628579"/>
              <a:ext cx="0" cy="23499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V="1">
              <a:off x="5753107" y="1087146"/>
              <a:ext cx="0" cy="23499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Rounded Rectangle 58"/>
          <p:cNvSpPr/>
          <p:nvPr/>
        </p:nvSpPr>
        <p:spPr>
          <a:xfrm rot="5400000">
            <a:off x="5044281" y="2282032"/>
            <a:ext cx="1433513" cy="70485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60" name="Rounded Rectangle 59"/>
          <p:cNvSpPr/>
          <p:nvPr/>
        </p:nvSpPr>
        <p:spPr>
          <a:xfrm rot="5400000">
            <a:off x="7222331" y="2282032"/>
            <a:ext cx="1433513" cy="70485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4684713" y="1249363"/>
            <a:ext cx="32543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60" idx="1"/>
          </p:cNvCxnSpPr>
          <p:nvPr/>
        </p:nvCxnSpPr>
        <p:spPr>
          <a:xfrm>
            <a:off x="7939088" y="1249363"/>
            <a:ext cx="0" cy="66833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761" name="Straight Arrow Connector 117760"/>
          <p:cNvCxnSpPr/>
          <p:nvPr/>
        </p:nvCxnSpPr>
        <p:spPr>
          <a:xfrm flipV="1">
            <a:off x="4038600" y="4848225"/>
            <a:ext cx="0" cy="16271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764" name="Straight Arrow Connector 117763"/>
          <p:cNvCxnSpPr/>
          <p:nvPr/>
        </p:nvCxnSpPr>
        <p:spPr>
          <a:xfrm>
            <a:off x="4038600" y="6475413"/>
            <a:ext cx="4560888" cy="15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>
            <a:off x="4068763" y="6089650"/>
            <a:ext cx="2911475" cy="17463"/>
          </a:xfrm>
          <a:prstGeom prst="line">
            <a:avLst/>
          </a:prstGeom>
          <a:ln>
            <a:solidFill>
              <a:srgbClr val="6699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4041775" y="3702050"/>
            <a:ext cx="4405313" cy="2773363"/>
            <a:chOff x="4041775" y="3702050"/>
            <a:chExt cx="4405313" cy="2773363"/>
          </a:xfrm>
        </p:grpSpPr>
        <p:cxnSp>
          <p:nvCxnSpPr>
            <p:cNvPr id="117767" name="Straight Connector 117766"/>
            <p:cNvCxnSpPr/>
            <p:nvPr/>
          </p:nvCxnSpPr>
          <p:spPr>
            <a:xfrm>
              <a:off x="4041775" y="5133975"/>
              <a:ext cx="1312863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769" name="Freeform 117768"/>
            <p:cNvSpPr/>
            <p:nvPr/>
          </p:nvSpPr>
          <p:spPr>
            <a:xfrm>
              <a:off x="5354638" y="5133975"/>
              <a:ext cx="957262" cy="561975"/>
            </a:xfrm>
            <a:custGeom>
              <a:avLst/>
              <a:gdLst>
                <a:gd name="connsiteX0" fmla="*/ 0 w 956345"/>
                <a:gd name="connsiteY0" fmla="*/ 0 h 562062"/>
                <a:gd name="connsiteX1" fmla="*/ 209725 w 956345"/>
                <a:gd name="connsiteY1" fmla="*/ 234892 h 562062"/>
                <a:gd name="connsiteX2" fmla="*/ 536895 w 956345"/>
                <a:gd name="connsiteY2" fmla="*/ 461395 h 562062"/>
                <a:gd name="connsiteX3" fmla="*/ 813732 w 956345"/>
                <a:gd name="connsiteY3" fmla="*/ 545285 h 562062"/>
                <a:gd name="connsiteX4" fmla="*/ 956345 w 956345"/>
                <a:gd name="connsiteY4" fmla="*/ 562062 h 562062"/>
                <a:gd name="connsiteX0" fmla="*/ 0 w 956345"/>
                <a:gd name="connsiteY0" fmla="*/ 0 h 563021"/>
                <a:gd name="connsiteX1" fmla="*/ 209725 w 956345"/>
                <a:gd name="connsiteY1" fmla="*/ 234892 h 563021"/>
                <a:gd name="connsiteX2" fmla="*/ 469783 w 956345"/>
                <a:gd name="connsiteY2" fmla="*/ 419450 h 563021"/>
                <a:gd name="connsiteX3" fmla="*/ 813732 w 956345"/>
                <a:gd name="connsiteY3" fmla="*/ 545285 h 563021"/>
                <a:gd name="connsiteX4" fmla="*/ 956345 w 956345"/>
                <a:gd name="connsiteY4" fmla="*/ 562062 h 563021"/>
                <a:gd name="connsiteX0" fmla="*/ 0 w 956345"/>
                <a:gd name="connsiteY0" fmla="*/ 0 h 562062"/>
                <a:gd name="connsiteX1" fmla="*/ 209725 w 956345"/>
                <a:gd name="connsiteY1" fmla="*/ 234892 h 562062"/>
                <a:gd name="connsiteX2" fmla="*/ 469783 w 956345"/>
                <a:gd name="connsiteY2" fmla="*/ 419450 h 562062"/>
                <a:gd name="connsiteX3" fmla="*/ 956345 w 956345"/>
                <a:gd name="connsiteY3" fmla="*/ 562062 h 562062"/>
                <a:gd name="connsiteX0" fmla="*/ 0 w 956345"/>
                <a:gd name="connsiteY0" fmla="*/ 0 h 562062"/>
                <a:gd name="connsiteX1" fmla="*/ 209725 w 956345"/>
                <a:gd name="connsiteY1" fmla="*/ 234892 h 562062"/>
                <a:gd name="connsiteX2" fmla="*/ 562062 w 956345"/>
                <a:gd name="connsiteY2" fmla="*/ 461395 h 562062"/>
                <a:gd name="connsiteX3" fmla="*/ 956345 w 956345"/>
                <a:gd name="connsiteY3" fmla="*/ 562062 h 56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6345" h="562062">
                  <a:moveTo>
                    <a:pt x="0" y="0"/>
                  </a:moveTo>
                  <a:cubicBezTo>
                    <a:pt x="60121" y="78996"/>
                    <a:pt x="116048" y="157993"/>
                    <a:pt x="209725" y="234892"/>
                  </a:cubicBezTo>
                  <a:cubicBezTo>
                    <a:pt x="303402" y="311791"/>
                    <a:pt x="437625" y="406867"/>
                    <a:pt x="562062" y="461395"/>
                  </a:cubicBezTo>
                  <a:cubicBezTo>
                    <a:pt x="686499" y="515923"/>
                    <a:pt x="854978" y="532351"/>
                    <a:pt x="956345" y="562062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117772" name="Freeform 117771"/>
            <p:cNvSpPr/>
            <p:nvPr/>
          </p:nvSpPr>
          <p:spPr>
            <a:xfrm>
              <a:off x="6300788" y="5688013"/>
              <a:ext cx="1073150" cy="319087"/>
            </a:xfrm>
            <a:custGeom>
              <a:avLst/>
              <a:gdLst>
                <a:gd name="connsiteX0" fmla="*/ 0 w 1073791"/>
                <a:gd name="connsiteY0" fmla="*/ 0 h 318782"/>
                <a:gd name="connsiteX1" fmla="*/ 117446 w 1073791"/>
                <a:gd name="connsiteY1" fmla="*/ 159391 h 318782"/>
                <a:gd name="connsiteX2" fmla="*/ 461395 w 1073791"/>
                <a:gd name="connsiteY2" fmla="*/ 260059 h 318782"/>
                <a:gd name="connsiteX3" fmla="*/ 1073791 w 1073791"/>
                <a:gd name="connsiteY3" fmla="*/ 318782 h 318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3791" h="318782">
                  <a:moveTo>
                    <a:pt x="0" y="0"/>
                  </a:moveTo>
                  <a:cubicBezTo>
                    <a:pt x="20273" y="58024"/>
                    <a:pt x="40547" y="116048"/>
                    <a:pt x="117446" y="159391"/>
                  </a:cubicBezTo>
                  <a:cubicBezTo>
                    <a:pt x="194345" y="202734"/>
                    <a:pt x="302004" y="233494"/>
                    <a:pt x="461395" y="260059"/>
                  </a:cubicBezTo>
                  <a:cubicBezTo>
                    <a:pt x="620786" y="286624"/>
                    <a:pt x="847288" y="302703"/>
                    <a:pt x="1073791" y="318782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117774" name="Freeform 117773"/>
            <p:cNvSpPr/>
            <p:nvPr/>
          </p:nvSpPr>
          <p:spPr>
            <a:xfrm>
              <a:off x="7391400" y="5135563"/>
              <a:ext cx="1055688" cy="871537"/>
            </a:xfrm>
            <a:custGeom>
              <a:avLst/>
              <a:gdLst>
                <a:gd name="connsiteX0" fmla="*/ 0 w 1057013"/>
                <a:gd name="connsiteY0" fmla="*/ 1067016 h 1067016"/>
                <a:gd name="connsiteX1" fmla="*/ 159391 w 1057013"/>
                <a:gd name="connsiteY1" fmla="*/ 546899 h 1067016"/>
                <a:gd name="connsiteX2" fmla="*/ 377505 w 1057013"/>
                <a:gd name="connsiteY2" fmla="*/ 186172 h 1067016"/>
                <a:gd name="connsiteX3" fmla="*/ 604007 w 1057013"/>
                <a:gd name="connsiteY3" fmla="*/ 26781 h 1067016"/>
                <a:gd name="connsiteX4" fmla="*/ 1057013 w 1057013"/>
                <a:gd name="connsiteY4" fmla="*/ 1614 h 1067016"/>
                <a:gd name="connsiteX0" fmla="*/ 0 w 1057013"/>
                <a:gd name="connsiteY0" fmla="*/ 1070691 h 1070691"/>
                <a:gd name="connsiteX1" fmla="*/ 159391 w 1057013"/>
                <a:gd name="connsiteY1" fmla="*/ 550574 h 1070691"/>
                <a:gd name="connsiteX2" fmla="*/ 394283 w 1057013"/>
                <a:gd name="connsiteY2" fmla="*/ 271960 h 1070691"/>
                <a:gd name="connsiteX3" fmla="*/ 604007 w 1057013"/>
                <a:gd name="connsiteY3" fmla="*/ 30456 h 1070691"/>
                <a:gd name="connsiteX4" fmla="*/ 1057013 w 1057013"/>
                <a:gd name="connsiteY4" fmla="*/ 5289 h 1070691"/>
                <a:gd name="connsiteX0" fmla="*/ 0 w 1057013"/>
                <a:gd name="connsiteY0" fmla="*/ 1070692 h 1070692"/>
                <a:gd name="connsiteX1" fmla="*/ 218114 w 1057013"/>
                <a:gd name="connsiteY1" fmla="*/ 591631 h 1070692"/>
                <a:gd name="connsiteX2" fmla="*/ 394283 w 1057013"/>
                <a:gd name="connsiteY2" fmla="*/ 271961 h 1070692"/>
                <a:gd name="connsiteX3" fmla="*/ 604007 w 1057013"/>
                <a:gd name="connsiteY3" fmla="*/ 30457 h 1070692"/>
                <a:gd name="connsiteX4" fmla="*/ 1057013 w 1057013"/>
                <a:gd name="connsiteY4" fmla="*/ 5290 h 1070692"/>
                <a:gd name="connsiteX0" fmla="*/ 0 w 1057013"/>
                <a:gd name="connsiteY0" fmla="*/ 1065526 h 1065526"/>
                <a:gd name="connsiteX1" fmla="*/ 218114 w 1057013"/>
                <a:gd name="connsiteY1" fmla="*/ 586465 h 1065526"/>
                <a:gd name="connsiteX2" fmla="*/ 394283 w 1057013"/>
                <a:gd name="connsiteY2" fmla="*/ 266795 h 1065526"/>
                <a:gd name="connsiteX3" fmla="*/ 595618 w 1057013"/>
                <a:gd name="connsiteY3" fmla="*/ 86876 h 1065526"/>
                <a:gd name="connsiteX4" fmla="*/ 1057013 w 1057013"/>
                <a:gd name="connsiteY4" fmla="*/ 124 h 1065526"/>
                <a:gd name="connsiteX0" fmla="*/ 0 w 1057013"/>
                <a:gd name="connsiteY0" fmla="*/ 1065526 h 1065526"/>
                <a:gd name="connsiteX1" fmla="*/ 176169 w 1057013"/>
                <a:gd name="connsiteY1" fmla="*/ 617257 h 1065526"/>
                <a:gd name="connsiteX2" fmla="*/ 394283 w 1057013"/>
                <a:gd name="connsiteY2" fmla="*/ 266795 h 1065526"/>
                <a:gd name="connsiteX3" fmla="*/ 595618 w 1057013"/>
                <a:gd name="connsiteY3" fmla="*/ 86876 h 1065526"/>
                <a:gd name="connsiteX4" fmla="*/ 1057013 w 1057013"/>
                <a:gd name="connsiteY4" fmla="*/ 124 h 1065526"/>
                <a:gd name="connsiteX0" fmla="*/ 0 w 1057013"/>
                <a:gd name="connsiteY0" fmla="*/ 1065546 h 1065546"/>
                <a:gd name="connsiteX1" fmla="*/ 176169 w 1057013"/>
                <a:gd name="connsiteY1" fmla="*/ 617277 h 1065546"/>
                <a:gd name="connsiteX2" fmla="*/ 377505 w 1057013"/>
                <a:gd name="connsiteY2" fmla="*/ 307871 h 1065546"/>
                <a:gd name="connsiteX3" fmla="*/ 595618 w 1057013"/>
                <a:gd name="connsiteY3" fmla="*/ 86896 h 1065546"/>
                <a:gd name="connsiteX4" fmla="*/ 1057013 w 1057013"/>
                <a:gd name="connsiteY4" fmla="*/ 144 h 1065546"/>
                <a:gd name="connsiteX0" fmla="*/ 0 w 1057013"/>
                <a:gd name="connsiteY0" fmla="*/ 1065546 h 1065546"/>
                <a:gd name="connsiteX1" fmla="*/ 167780 w 1057013"/>
                <a:gd name="connsiteY1" fmla="*/ 627541 h 1065546"/>
                <a:gd name="connsiteX2" fmla="*/ 377505 w 1057013"/>
                <a:gd name="connsiteY2" fmla="*/ 307871 h 1065546"/>
                <a:gd name="connsiteX3" fmla="*/ 595618 w 1057013"/>
                <a:gd name="connsiteY3" fmla="*/ 86896 h 1065546"/>
                <a:gd name="connsiteX4" fmla="*/ 1057013 w 1057013"/>
                <a:gd name="connsiteY4" fmla="*/ 144 h 1065546"/>
                <a:gd name="connsiteX0" fmla="*/ 0 w 1057013"/>
                <a:gd name="connsiteY0" fmla="*/ 1065536 h 1065536"/>
                <a:gd name="connsiteX1" fmla="*/ 167780 w 1057013"/>
                <a:gd name="connsiteY1" fmla="*/ 627531 h 1065536"/>
                <a:gd name="connsiteX2" fmla="*/ 369117 w 1057013"/>
                <a:gd name="connsiteY2" fmla="*/ 287333 h 1065536"/>
                <a:gd name="connsiteX3" fmla="*/ 595618 w 1057013"/>
                <a:gd name="connsiteY3" fmla="*/ 86886 h 1065536"/>
                <a:gd name="connsiteX4" fmla="*/ 1057013 w 1057013"/>
                <a:gd name="connsiteY4" fmla="*/ 134 h 1065536"/>
                <a:gd name="connsiteX0" fmla="*/ 0 w 1057013"/>
                <a:gd name="connsiteY0" fmla="*/ 1065536 h 1065536"/>
                <a:gd name="connsiteX1" fmla="*/ 167780 w 1057013"/>
                <a:gd name="connsiteY1" fmla="*/ 627531 h 1065536"/>
                <a:gd name="connsiteX2" fmla="*/ 369117 w 1057013"/>
                <a:gd name="connsiteY2" fmla="*/ 287333 h 1065536"/>
                <a:gd name="connsiteX3" fmla="*/ 595618 w 1057013"/>
                <a:gd name="connsiteY3" fmla="*/ 86886 h 1065536"/>
                <a:gd name="connsiteX4" fmla="*/ 1057013 w 1057013"/>
                <a:gd name="connsiteY4" fmla="*/ 134 h 1065536"/>
                <a:gd name="connsiteX0" fmla="*/ 0 w 1057013"/>
                <a:gd name="connsiteY0" fmla="*/ 1065536 h 1065536"/>
                <a:gd name="connsiteX1" fmla="*/ 159391 w 1057013"/>
                <a:gd name="connsiteY1" fmla="*/ 627532 h 1065536"/>
                <a:gd name="connsiteX2" fmla="*/ 369117 w 1057013"/>
                <a:gd name="connsiteY2" fmla="*/ 287333 h 1065536"/>
                <a:gd name="connsiteX3" fmla="*/ 595618 w 1057013"/>
                <a:gd name="connsiteY3" fmla="*/ 86886 h 1065536"/>
                <a:gd name="connsiteX4" fmla="*/ 1057013 w 1057013"/>
                <a:gd name="connsiteY4" fmla="*/ 134 h 1065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7013" h="1065536">
                  <a:moveTo>
                    <a:pt x="0" y="1065536"/>
                  </a:moveTo>
                  <a:cubicBezTo>
                    <a:pt x="48236" y="878881"/>
                    <a:pt x="97872" y="757232"/>
                    <a:pt x="159391" y="627532"/>
                  </a:cubicBezTo>
                  <a:cubicBezTo>
                    <a:pt x="220910" y="497832"/>
                    <a:pt x="296413" y="377441"/>
                    <a:pt x="369117" y="287333"/>
                  </a:cubicBezTo>
                  <a:cubicBezTo>
                    <a:pt x="441821" y="197225"/>
                    <a:pt x="480969" y="134752"/>
                    <a:pt x="595618" y="86886"/>
                  </a:cubicBezTo>
                  <a:cubicBezTo>
                    <a:pt x="710267" y="39020"/>
                    <a:pt x="887135" y="-2663"/>
                    <a:pt x="1057013" y="134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cxnSp>
          <p:nvCxnSpPr>
            <p:cNvPr id="117790" name="Straight Connector 117789"/>
            <p:cNvCxnSpPr/>
            <p:nvPr/>
          </p:nvCxnSpPr>
          <p:spPr>
            <a:xfrm>
              <a:off x="5354638" y="3702050"/>
              <a:ext cx="0" cy="2773363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6303963" y="3702050"/>
              <a:ext cx="0" cy="2773363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7391400" y="3702050"/>
              <a:ext cx="0" cy="2773363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8447088" y="3702050"/>
              <a:ext cx="0" cy="2773363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4" name="Straight Arrow Connector 103"/>
          <p:cNvCxnSpPr/>
          <p:nvPr/>
        </p:nvCxnSpPr>
        <p:spPr>
          <a:xfrm>
            <a:off x="5133975" y="6400800"/>
            <a:ext cx="1233488" cy="0"/>
          </a:xfrm>
          <a:prstGeom prst="straightConnector1">
            <a:avLst/>
          </a:prstGeom>
          <a:ln w="15875">
            <a:solidFill>
              <a:srgbClr val="6699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93" name="TextBox 8"/>
          <p:cNvSpPr txBox="1">
            <a:spLocks noChangeArrowheads="1"/>
          </p:cNvSpPr>
          <p:nvPr/>
        </p:nvSpPr>
        <p:spPr bwMode="auto">
          <a:xfrm>
            <a:off x="3632200" y="4814888"/>
            <a:ext cx="355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P</a:t>
            </a:r>
          </a:p>
        </p:txBody>
      </p:sp>
      <p:sp>
        <p:nvSpPr>
          <p:cNvPr id="19494" name="TextBox 9"/>
          <p:cNvSpPr txBox="1">
            <a:spLocks noChangeArrowheads="1"/>
          </p:cNvSpPr>
          <p:nvPr/>
        </p:nvSpPr>
        <p:spPr bwMode="auto">
          <a:xfrm>
            <a:off x="7935913" y="6488113"/>
            <a:ext cx="6207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time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027488" y="3695700"/>
            <a:ext cx="4692650" cy="2789238"/>
            <a:chOff x="4027488" y="3695700"/>
            <a:chExt cx="4692650" cy="2789238"/>
          </a:xfrm>
        </p:grpSpPr>
        <p:sp>
          <p:nvSpPr>
            <p:cNvPr id="19464" name="TextBox 41"/>
            <p:cNvSpPr txBox="1">
              <a:spLocks noChangeArrowheads="1"/>
            </p:cNvSpPr>
            <p:nvPr/>
          </p:nvSpPr>
          <p:spPr bwMode="auto">
            <a:xfrm>
              <a:off x="4235450" y="6080125"/>
              <a:ext cx="898525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GB" altLang="en-US" sz="1200" dirty="0"/>
                <a:t>adsorption</a:t>
              </a:r>
            </a:p>
          </p:txBody>
        </p:sp>
        <p:cxnSp>
          <p:nvCxnSpPr>
            <p:cNvPr id="117778" name="Straight Connector 117777"/>
            <p:cNvCxnSpPr/>
            <p:nvPr/>
          </p:nvCxnSpPr>
          <p:spPr>
            <a:xfrm flipH="1" flipV="1">
              <a:off x="4054475" y="5353050"/>
              <a:ext cx="4410075" cy="1588"/>
            </a:xfrm>
            <a:prstGeom prst="line">
              <a:avLst/>
            </a:prstGeom>
            <a:ln>
              <a:solidFill>
                <a:srgbClr val="6699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H="1">
              <a:off x="4027488" y="5930900"/>
              <a:ext cx="2273300" cy="0"/>
            </a:xfrm>
            <a:prstGeom prst="line">
              <a:avLst/>
            </a:prstGeom>
            <a:ln>
              <a:solidFill>
                <a:srgbClr val="6699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4038600" y="6400800"/>
              <a:ext cx="1087438" cy="0"/>
            </a:xfrm>
            <a:prstGeom prst="straightConnector1">
              <a:avLst/>
            </a:prstGeom>
            <a:ln w="15875">
              <a:solidFill>
                <a:srgbClr val="6699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>
              <a:off x="6375400" y="6400800"/>
              <a:ext cx="646113" cy="0"/>
            </a:xfrm>
            <a:prstGeom prst="straightConnector1">
              <a:avLst/>
            </a:prstGeom>
            <a:ln w="15875">
              <a:solidFill>
                <a:srgbClr val="6699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/>
            <p:nvPr/>
          </p:nvCxnSpPr>
          <p:spPr>
            <a:xfrm>
              <a:off x="7021513" y="6400800"/>
              <a:ext cx="1627187" cy="0"/>
            </a:xfrm>
            <a:prstGeom prst="straightConnector1">
              <a:avLst/>
            </a:prstGeom>
            <a:ln w="15875">
              <a:solidFill>
                <a:srgbClr val="6699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90" name="TextBox 108"/>
            <p:cNvSpPr txBox="1">
              <a:spLocks noChangeArrowheads="1"/>
            </p:cNvSpPr>
            <p:nvPr/>
          </p:nvSpPr>
          <p:spPr bwMode="auto">
            <a:xfrm>
              <a:off x="5372100" y="6072188"/>
              <a:ext cx="863600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GB" altLang="en-US" sz="1200" dirty="0"/>
                <a:t>blowdown</a:t>
              </a:r>
            </a:p>
          </p:txBody>
        </p:sp>
        <p:sp>
          <p:nvSpPr>
            <p:cNvPr id="19491" name="TextBox 109"/>
            <p:cNvSpPr txBox="1">
              <a:spLocks noChangeArrowheads="1"/>
            </p:cNvSpPr>
            <p:nvPr/>
          </p:nvSpPr>
          <p:spPr bwMode="auto">
            <a:xfrm>
              <a:off x="6405563" y="6064250"/>
              <a:ext cx="923925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GB" altLang="en-US" sz="1200" dirty="0"/>
                <a:t>evacuation</a:t>
              </a:r>
            </a:p>
          </p:txBody>
        </p:sp>
        <p:sp>
          <p:nvSpPr>
            <p:cNvPr id="19492" name="TextBox 110"/>
            <p:cNvSpPr txBox="1">
              <a:spLocks noChangeArrowheads="1"/>
            </p:cNvSpPr>
            <p:nvPr/>
          </p:nvSpPr>
          <p:spPr bwMode="auto">
            <a:xfrm>
              <a:off x="7445375" y="6038850"/>
              <a:ext cx="1274763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GB" altLang="en-US" sz="1200" dirty="0"/>
                <a:t>repressurization</a:t>
              </a:r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5121275" y="3713163"/>
              <a:ext cx="0" cy="2771775"/>
            </a:xfrm>
            <a:prstGeom prst="line">
              <a:avLst/>
            </a:prstGeom>
            <a:ln w="19050">
              <a:solidFill>
                <a:srgbClr val="6699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4043363" y="5351463"/>
              <a:ext cx="1065212" cy="3175"/>
            </a:xfrm>
            <a:prstGeom prst="line">
              <a:avLst/>
            </a:prstGeom>
            <a:ln w="25400">
              <a:solidFill>
                <a:srgbClr val="66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Freeform 62"/>
            <p:cNvSpPr/>
            <p:nvPr/>
          </p:nvSpPr>
          <p:spPr>
            <a:xfrm>
              <a:off x="5121275" y="5354638"/>
              <a:ext cx="1220788" cy="568325"/>
            </a:xfrm>
            <a:custGeom>
              <a:avLst/>
              <a:gdLst>
                <a:gd name="connsiteX0" fmla="*/ 0 w 956345"/>
                <a:gd name="connsiteY0" fmla="*/ 0 h 562062"/>
                <a:gd name="connsiteX1" fmla="*/ 209725 w 956345"/>
                <a:gd name="connsiteY1" fmla="*/ 234892 h 562062"/>
                <a:gd name="connsiteX2" fmla="*/ 536895 w 956345"/>
                <a:gd name="connsiteY2" fmla="*/ 461395 h 562062"/>
                <a:gd name="connsiteX3" fmla="*/ 813732 w 956345"/>
                <a:gd name="connsiteY3" fmla="*/ 545285 h 562062"/>
                <a:gd name="connsiteX4" fmla="*/ 956345 w 956345"/>
                <a:gd name="connsiteY4" fmla="*/ 562062 h 562062"/>
                <a:gd name="connsiteX0" fmla="*/ 0 w 956345"/>
                <a:gd name="connsiteY0" fmla="*/ 0 h 563021"/>
                <a:gd name="connsiteX1" fmla="*/ 209725 w 956345"/>
                <a:gd name="connsiteY1" fmla="*/ 234892 h 563021"/>
                <a:gd name="connsiteX2" fmla="*/ 469783 w 956345"/>
                <a:gd name="connsiteY2" fmla="*/ 419450 h 563021"/>
                <a:gd name="connsiteX3" fmla="*/ 813732 w 956345"/>
                <a:gd name="connsiteY3" fmla="*/ 545285 h 563021"/>
                <a:gd name="connsiteX4" fmla="*/ 956345 w 956345"/>
                <a:gd name="connsiteY4" fmla="*/ 562062 h 563021"/>
                <a:gd name="connsiteX0" fmla="*/ 0 w 956345"/>
                <a:gd name="connsiteY0" fmla="*/ 0 h 562062"/>
                <a:gd name="connsiteX1" fmla="*/ 209725 w 956345"/>
                <a:gd name="connsiteY1" fmla="*/ 234892 h 562062"/>
                <a:gd name="connsiteX2" fmla="*/ 469783 w 956345"/>
                <a:gd name="connsiteY2" fmla="*/ 419450 h 562062"/>
                <a:gd name="connsiteX3" fmla="*/ 956345 w 956345"/>
                <a:gd name="connsiteY3" fmla="*/ 562062 h 562062"/>
                <a:gd name="connsiteX0" fmla="*/ 0 w 956345"/>
                <a:gd name="connsiteY0" fmla="*/ 0 h 562062"/>
                <a:gd name="connsiteX1" fmla="*/ 209725 w 956345"/>
                <a:gd name="connsiteY1" fmla="*/ 234892 h 562062"/>
                <a:gd name="connsiteX2" fmla="*/ 562062 w 956345"/>
                <a:gd name="connsiteY2" fmla="*/ 461395 h 562062"/>
                <a:gd name="connsiteX3" fmla="*/ 956345 w 956345"/>
                <a:gd name="connsiteY3" fmla="*/ 562062 h 56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6345" h="562062">
                  <a:moveTo>
                    <a:pt x="0" y="0"/>
                  </a:moveTo>
                  <a:cubicBezTo>
                    <a:pt x="60121" y="78996"/>
                    <a:pt x="116048" y="157993"/>
                    <a:pt x="209725" y="234892"/>
                  </a:cubicBezTo>
                  <a:cubicBezTo>
                    <a:pt x="303402" y="311791"/>
                    <a:pt x="437625" y="406867"/>
                    <a:pt x="562062" y="461395"/>
                  </a:cubicBezTo>
                  <a:cubicBezTo>
                    <a:pt x="686499" y="515923"/>
                    <a:pt x="854978" y="532351"/>
                    <a:pt x="956345" y="562062"/>
                  </a:cubicBezTo>
                </a:path>
              </a:pathLst>
            </a:custGeom>
            <a:noFill/>
            <a:ln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6372225" y="3695700"/>
              <a:ext cx="0" cy="2773363"/>
            </a:xfrm>
            <a:prstGeom prst="line">
              <a:avLst/>
            </a:prstGeom>
            <a:ln w="19050">
              <a:solidFill>
                <a:srgbClr val="6699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Freeform 65"/>
            <p:cNvSpPr/>
            <p:nvPr/>
          </p:nvSpPr>
          <p:spPr>
            <a:xfrm>
              <a:off x="6351588" y="5907088"/>
              <a:ext cx="611187" cy="174625"/>
            </a:xfrm>
            <a:custGeom>
              <a:avLst/>
              <a:gdLst>
                <a:gd name="connsiteX0" fmla="*/ 0 w 1073791"/>
                <a:gd name="connsiteY0" fmla="*/ 0 h 318782"/>
                <a:gd name="connsiteX1" fmla="*/ 117446 w 1073791"/>
                <a:gd name="connsiteY1" fmla="*/ 159391 h 318782"/>
                <a:gd name="connsiteX2" fmla="*/ 461395 w 1073791"/>
                <a:gd name="connsiteY2" fmla="*/ 260059 h 318782"/>
                <a:gd name="connsiteX3" fmla="*/ 1073791 w 1073791"/>
                <a:gd name="connsiteY3" fmla="*/ 318782 h 318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3791" h="318782">
                  <a:moveTo>
                    <a:pt x="0" y="0"/>
                  </a:moveTo>
                  <a:cubicBezTo>
                    <a:pt x="20273" y="58024"/>
                    <a:pt x="40547" y="116048"/>
                    <a:pt x="117446" y="159391"/>
                  </a:cubicBezTo>
                  <a:cubicBezTo>
                    <a:pt x="194345" y="202734"/>
                    <a:pt x="302004" y="233494"/>
                    <a:pt x="461395" y="260059"/>
                  </a:cubicBezTo>
                  <a:cubicBezTo>
                    <a:pt x="620786" y="286624"/>
                    <a:pt x="847288" y="302703"/>
                    <a:pt x="1073791" y="318782"/>
                  </a:cubicBezTo>
                </a:path>
              </a:pathLst>
            </a:custGeom>
            <a:noFill/>
            <a:ln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cxnSp>
          <p:nvCxnSpPr>
            <p:cNvPr id="67" name="Straight Connector 66"/>
            <p:cNvCxnSpPr/>
            <p:nvPr/>
          </p:nvCxnSpPr>
          <p:spPr>
            <a:xfrm>
              <a:off x="6989763" y="3713163"/>
              <a:ext cx="0" cy="2771775"/>
            </a:xfrm>
            <a:prstGeom prst="line">
              <a:avLst/>
            </a:prstGeom>
            <a:ln w="19050">
              <a:solidFill>
                <a:srgbClr val="6699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Freeform 67"/>
            <p:cNvSpPr/>
            <p:nvPr/>
          </p:nvSpPr>
          <p:spPr>
            <a:xfrm>
              <a:off x="6989763" y="5360988"/>
              <a:ext cx="1658937" cy="722312"/>
            </a:xfrm>
            <a:custGeom>
              <a:avLst/>
              <a:gdLst>
                <a:gd name="connsiteX0" fmla="*/ 0 w 1057013"/>
                <a:gd name="connsiteY0" fmla="*/ 1067016 h 1067016"/>
                <a:gd name="connsiteX1" fmla="*/ 159391 w 1057013"/>
                <a:gd name="connsiteY1" fmla="*/ 546899 h 1067016"/>
                <a:gd name="connsiteX2" fmla="*/ 377505 w 1057013"/>
                <a:gd name="connsiteY2" fmla="*/ 186172 h 1067016"/>
                <a:gd name="connsiteX3" fmla="*/ 604007 w 1057013"/>
                <a:gd name="connsiteY3" fmla="*/ 26781 h 1067016"/>
                <a:gd name="connsiteX4" fmla="*/ 1057013 w 1057013"/>
                <a:gd name="connsiteY4" fmla="*/ 1614 h 1067016"/>
                <a:gd name="connsiteX0" fmla="*/ 0 w 1057013"/>
                <a:gd name="connsiteY0" fmla="*/ 1070691 h 1070691"/>
                <a:gd name="connsiteX1" fmla="*/ 159391 w 1057013"/>
                <a:gd name="connsiteY1" fmla="*/ 550574 h 1070691"/>
                <a:gd name="connsiteX2" fmla="*/ 394283 w 1057013"/>
                <a:gd name="connsiteY2" fmla="*/ 271960 h 1070691"/>
                <a:gd name="connsiteX3" fmla="*/ 604007 w 1057013"/>
                <a:gd name="connsiteY3" fmla="*/ 30456 h 1070691"/>
                <a:gd name="connsiteX4" fmla="*/ 1057013 w 1057013"/>
                <a:gd name="connsiteY4" fmla="*/ 5289 h 1070691"/>
                <a:gd name="connsiteX0" fmla="*/ 0 w 1057013"/>
                <a:gd name="connsiteY0" fmla="*/ 1070692 h 1070692"/>
                <a:gd name="connsiteX1" fmla="*/ 218114 w 1057013"/>
                <a:gd name="connsiteY1" fmla="*/ 591631 h 1070692"/>
                <a:gd name="connsiteX2" fmla="*/ 394283 w 1057013"/>
                <a:gd name="connsiteY2" fmla="*/ 271961 h 1070692"/>
                <a:gd name="connsiteX3" fmla="*/ 604007 w 1057013"/>
                <a:gd name="connsiteY3" fmla="*/ 30457 h 1070692"/>
                <a:gd name="connsiteX4" fmla="*/ 1057013 w 1057013"/>
                <a:gd name="connsiteY4" fmla="*/ 5290 h 1070692"/>
                <a:gd name="connsiteX0" fmla="*/ 0 w 1057013"/>
                <a:gd name="connsiteY0" fmla="*/ 1065526 h 1065526"/>
                <a:gd name="connsiteX1" fmla="*/ 218114 w 1057013"/>
                <a:gd name="connsiteY1" fmla="*/ 586465 h 1065526"/>
                <a:gd name="connsiteX2" fmla="*/ 394283 w 1057013"/>
                <a:gd name="connsiteY2" fmla="*/ 266795 h 1065526"/>
                <a:gd name="connsiteX3" fmla="*/ 595618 w 1057013"/>
                <a:gd name="connsiteY3" fmla="*/ 86876 h 1065526"/>
                <a:gd name="connsiteX4" fmla="*/ 1057013 w 1057013"/>
                <a:gd name="connsiteY4" fmla="*/ 124 h 1065526"/>
                <a:gd name="connsiteX0" fmla="*/ 0 w 1057013"/>
                <a:gd name="connsiteY0" fmla="*/ 1065526 h 1065526"/>
                <a:gd name="connsiteX1" fmla="*/ 176169 w 1057013"/>
                <a:gd name="connsiteY1" fmla="*/ 617257 h 1065526"/>
                <a:gd name="connsiteX2" fmla="*/ 394283 w 1057013"/>
                <a:gd name="connsiteY2" fmla="*/ 266795 h 1065526"/>
                <a:gd name="connsiteX3" fmla="*/ 595618 w 1057013"/>
                <a:gd name="connsiteY3" fmla="*/ 86876 h 1065526"/>
                <a:gd name="connsiteX4" fmla="*/ 1057013 w 1057013"/>
                <a:gd name="connsiteY4" fmla="*/ 124 h 1065526"/>
                <a:gd name="connsiteX0" fmla="*/ 0 w 1057013"/>
                <a:gd name="connsiteY0" fmla="*/ 1065546 h 1065546"/>
                <a:gd name="connsiteX1" fmla="*/ 176169 w 1057013"/>
                <a:gd name="connsiteY1" fmla="*/ 617277 h 1065546"/>
                <a:gd name="connsiteX2" fmla="*/ 377505 w 1057013"/>
                <a:gd name="connsiteY2" fmla="*/ 307871 h 1065546"/>
                <a:gd name="connsiteX3" fmla="*/ 595618 w 1057013"/>
                <a:gd name="connsiteY3" fmla="*/ 86896 h 1065546"/>
                <a:gd name="connsiteX4" fmla="*/ 1057013 w 1057013"/>
                <a:gd name="connsiteY4" fmla="*/ 144 h 1065546"/>
                <a:gd name="connsiteX0" fmla="*/ 0 w 1057013"/>
                <a:gd name="connsiteY0" fmla="*/ 1065546 h 1065546"/>
                <a:gd name="connsiteX1" fmla="*/ 167780 w 1057013"/>
                <a:gd name="connsiteY1" fmla="*/ 627541 h 1065546"/>
                <a:gd name="connsiteX2" fmla="*/ 377505 w 1057013"/>
                <a:gd name="connsiteY2" fmla="*/ 307871 h 1065546"/>
                <a:gd name="connsiteX3" fmla="*/ 595618 w 1057013"/>
                <a:gd name="connsiteY3" fmla="*/ 86896 h 1065546"/>
                <a:gd name="connsiteX4" fmla="*/ 1057013 w 1057013"/>
                <a:gd name="connsiteY4" fmla="*/ 144 h 1065546"/>
                <a:gd name="connsiteX0" fmla="*/ 0 w 1057013"/>
                <a:gd name="connsiteY0" fmla="*/ 1065536 h 1065536"/>
                <a:gd name="connsiteX1" fmla="*/ 167780 w 1057013"/>
                <a:gd name="connsiteY1" fmla="*/ 627531 h 1065536"/>
                <a:gd name="connsiteX2" fmla="*/ 369117 w 1057013"/>
                <a:gd name="connsiteY2" fmla="*/ 287333 h 1065536"/>
                <a:gd name="connsiteX3" fmla="*/ 595618 w 1057013"/>
                <a:gd name="connsiteY3" fmla="*/ 86886 h 1065536"/>
                <a:gd name="connsiteX4" fmla="*/ 1057013 w 1057013"/>
                <a:gd name="connsiteY4" fmla="*/ 134 h 1065536"/>
                <a:gd name="connsiteX0" fmla="*/ 0 w 1057013"/>
                <a:gd name="connsiteY0" fmla="*/ 1065536 h 1065536"/>
                <a:gd name="connsiteX1" fmla="*/ 167780 w 1057013"/>
                <a:gd name="connsiteY1" fmla="*/ 627531 h 1065536"/>
                <a:gd name="connsiteX2" fmla="*/ 369117 w 1057013"/>
                <a:gd name="connsiteY2" fmla="*/ 287333 h 1065536"/>
                <a:gd name="connsiteX3" fmla="*/ 595618 w 1057013"/>
                <a:gd name="connsiteY3" fmla="*/ 86886 h 1065536"/>
                <a:gd name="connsiteX4" fmla="*/ 1057013 w 1057013"/>
                <a:gd name="connsiteY4" fmla="*/ 134 h 1065536"/>
                <a:gd name="connsiteX0" fmla="*/ 0 w 1057013"/>
                <a:gd name="connsiteY0" fmla="*/ 1065536 h 1065536"/>
                <a:gd name="connsiteX1" fmla="*/ 159391 w 1057013"/>
                <a:gd name="connsiteY1" fmla="*/ 627532 h 1065536"/>
                <a:gd name="connsiteX2" fmla="*/ 369117 w 1057013"/>
                <a:gd name="connsiteY2" fmla="*/ 287333 h 1065536"/>
                <a:gd name="connsiteX3" fmla="*/ 595618 w 1057013"/>
                <a:gd name="connsiteY3" fmla="*/ 86886 h 1065536"/>
                <a:gd name="connsiteX4" fmla="*/ 1057013 w 1057013"/>
                <a:gd name="connsiteY4" fmla="*/ 134 h 1065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7013" h="1065536">
                  <a:moveTo>
                    <a:pt x="0" y="1065536"/>
                  </a:moveTo>
                  <a:cubicBezTo>
                    <a:pt x="48236" y="878881"/>
                    <a:pt x="97872" y="757232"/>
                    <a:pt x="159391" y="627532"/>
                  </a:cubicBezTo>
                  <a:cubicBezTo>
                    <a:pt x="220910" y="497832"/>
                    <a:pt x="296413" y="377441"/>
                    <a:pt x="369117" y="287333"/>
                  </a:cubicBezTo>
                  <a:cubicBezTo>
                    <a:pt x="441821" y="197225"/>
                    <a:pt x="480969" y="134752"/>
                    <a:pt x="595618" y="86886"/>
                  </a:cubicBezTo>
                  <a:cubicBezTo>
                    <a:pt x="710267" y="39020"/>
                    <a:pt x="887135" y="-2663"/>
                    <a:pt x="1057013" y="134"/>
                  </a:cubicBezTo>
                </a:path>
              </a:pathLst>
            </a:custGeom>
            <a:noFill/>
            <a:ln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8650288" y="3695700"/>
              <a:ext cx="0" cy="2773363"/>
            </a:xfrm>
            <a:prstGeom prst="line">
              <a:avLst/>
            </a:prstGeom>
            <a:ln w="19050">
              <a:solidFill>
                <a:srgbClr val="6699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818198" y="2130425"/>
            <a:ext cx="333375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200" dirty="0" smtClean="0"/>
              <a:t>4-step process with</a:t>
            </a:r>
            <a:br>
              <a:rPr lang="en-GB" altLang="en-US" sz="2200" dirty="0" smtClean="0"/>
            </a:br>
            <a:r>
              <a:rPr lang="en-GB" altLang="en-US" sz="2200" dirty="0" smtClean="0"/>
              <a:t>light product pressurization</a:t>
            </a:r>
            <a:endParaRPr lang="en-GB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91154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65088"/>
            <a:ext cx="9144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000" dirty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Step 3: process </a:t>
            </a:r>
            <a:r>
              <a:rPr lang="en-US" altLang="en-US" sz="30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optimization</a:t>
            </a:r>
            <a:endParaRPr lang="en-US" altLang="en-US" sz="3000" dirty="0">
              <a:solidFill>
                <a:srgbClr val="4D4D4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765175"/>
            <a:ext cx="9144000" cy="714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sym typeface="Wingdings" panose="05000000000000000000" pitchFamily="2" charset="2"/>
              </a:rPr>
              <a:t>	</a:t>
            </a:r>
            <a:endParaRPr lang="en-GB" altLang="en-US" sz="1600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grpSp>
        <p:nvGrpSpPr>
          <p:cNvPr id="21508" name="Group 2"/>
          <p:cNvGrpSpPr>
            <a:grpSpLocks/>
          </p:cNvGrpSpPr>
          <p:nvPr/>
        </p:nvGrpSpPr>
        <p:grpSpPr bwMode="auto">
          <a:xfrm>
            <a:off x="4521200" y="3336925"/>
            <a:ext cx="327025" cy="776288"/>
            <a:chOff x="4520541" y="3337501"/>
            <a:chExt cx="327171" cy="776425"/>
          </a:xfrm>
        </p:grpSpPr>
        <p:sp>
          <p:nvSpPr>
            <p:cNvPr id="44" name="Trapezoid 43"/>
            <p:cNvSpPr/>
            <p:nvPr/>
          </p:nvSpPr>
          <p:spPr>
            <a:xfrm rot="10800000">
              <a:off x="4520541" y="3585195"/>
              <a:ext cx="327171" cy="293740"/>
            </a:xfrm>
            <a:prstGeom prst="trapezoid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flipV="1">
              <a:off x="4684127" y="3878935"/>
              <a:ext cx="0" cy="23499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V="1">
              <a:off x="4684127" y="3337501"/>
              <a:ext cx="0" cy="23499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ounded Rectangle 46"/>
          <p:cNvSpPr/>
          <p:nvPr/>
        </p:nvSpPr>
        <p:spPr>
          <a:xfrm rot="5400000">
            <a:off x="3967956" y="2282032"/>
            <a:ext cx="1433513" cy="70485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4684713" y="1125538"/>
            <a:ext cx="0" cy="7826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1" name="TextBox 40"/>
          <p:cNvSpPr txBox="1">
            <a:spLocks noChangeArrowheads="1"/>
          </p:cNvSpPr>
          <p:nvPr/>
        </p:nvSpPr>
        <p:spPr bwMode="auto">
          <a:xfrm>
            <a:off x="4208463" y="4159250"/>
            <a:ext cx="9318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CO</a:t>
            </a:r>
            <a:r>
              <a:rPr lang="en-GB" altLang="en-US" baseline="-25000" dirty="0"/>
              <a:t>2</a:t>
            </a:r>
            <a:r>
              <a:rPr lang="en-GB" altLang="en-US" dirty="0"/>
              <a:t>/N</a:t>
            </a:r>
            <a:r>
              <a:rPr lang="en-GB" altLang="en-US" baseline="-25000" dirty="0"/>
              <a:t>2</a:t>
            </a:r>
          </a:p>
        </p:txBody>
      </p:sp>
      <p:sp>
        <p:nvSpPr>
          <p:cNvPr id="21512" name="TextBox 41"/>
          <p:cNvSpPr txBox="1">
            <a:spLocks noChangeArrowheads="1"/>
          </p:cNvSpPr>
          <p:nvPr/>
        </p:nvSpPr>
        <p:spPr bwMode="auto">
          <a:xfrm>
            <a:off x="4235450" y="6080125"/>
            <a:ext cx="8985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1200" dirty="0"/>
              <a:t>adsorption</a:t>
            </a:r>
          </a:p>
        </p:txBody>
      </p:sp>
      <p:sp>
        <p:nvSpPr>
          <p:cNvPr id="21513" name="Rectangle 48"/>
          <p:cNvSpPr>
            <a:spLocks noChangeArrowheads="1"/>
          </p:cNvSpPr>
          <p:nvPr/>
        </p:nvSpPr>
        <p:spPr bwMode="auto">
          <a:xfrm>
            <a:off x="4084638" y="1065213"/>
            <a:ext cx="4365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N</a:t>
            </a:r>
            <a:r>
              <a:rPr lang="en-GB" altLang="en-US" baseline="-25000" dirty="0"/>
              <a:t>2</a:t>
            </a:r>
            <a:endParaRPr lang="en-GB" altLang="en-US" dirty="0"/>
          </a:p>
        </p:txBody>
      </p:sp>
      <p:grpSp>
        <p:nvGrpSpPr>
          <p:cNvPr id="21514" name="Group 4"/>
          <p:cNvGrpSpPr>
            <a:grpSpLocks/>
          </p:cNvGrpSpPr>
          <p:nvPr/>
        </p:nvGrpSpPr>
        <p:grpSpPr bwMode="auto">
          <a:xfrm>
            <a:off x="6675438" y="3362325"/>
            <a:ext cx="327025" cy="776288"/>
            <a:chOff x="6675283" y="3303677"/>
            <a:chExt cx="327171" cy="776425"/>
          </a:xfrm>
        </p:grpSpPr>
        <p:sp>
          <p:nvSpPr>
            <p:cNvPr id="52" name="Trapezoid 51"/>
            <p:cNvSpPr/>
            <p:nvPr/>
          </p:nvSpPr>
          <p:spPr>
            <a:xfrm rot="10800000" flipV="1">
              <a:off x="6675283" y="3551371"/>
              <a:ext cx="327171" cy="293740"/>
            </a:xfrm>
            <a:prstGeom prst="trapezoid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6838868" y="3845111"/>
              <a:ext cx="0" cy="23499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6838868" y="3303677"/>
              <a:ext cx="0" cy="23499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Rounded Rectangle 54"/>
          <p:cNvSpPr/>
          <p:nvPr/>
        </p:nvSpPr>
        <p:spPr>
          <a:xfrm rot="5400000">
            <a:off x="6122193" y="2282032"/>
            <a:ext cx="1433513" cy="70485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grpSp>
        <p:nvGrpSpPr>
          <p:cNvPr id="21516" name="Group 1"/>
          <p:cNvGrpSpPr>
            <a:grpSpLocks/>
          </p:cNvGrpSpPr>
          <p:nvPr/>
        </p:nvGrpSpPr>
        <p:grpSpPr bwMode="auto">
          <a:xfrm>
            <a:off x="5589588" y="1138238"/>
            <a:ext cx="327025" cy="776287"/>
            <a:chOff x="5589522" y="1087146"/>
            <a:chExt cx="327171" cy="776425"/>
          </a:xfrm>
        </p:grpSpPr>
        <p:sp>
          <p:nvSpPr>
            <p:cNvPr id="56" name="Trapezoid 55"/>
            <p:cNvSpPr/>
            <p:nvPr/>
          </p:nvSpPr>
          <p:spPr>
            <a:xfrm rot="10800000">
              <a:off x="5589522" y="1334840"/>
              <a:ext cx="327171" cy="293739"/>
            </a:xfrm>
            <a:prstGeom prst="trapezoid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 flipV="1">
              <a:off x="5753107" y="1628579"/>
              <a:ext cx="0" cy="23499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V="1">
              <a:off x="5753107" y="1087146"/>
              <a:ext cx="0" cy="23499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Rounded Rectangle 58"/>
          <p:cNvSpPr/>
          <p:nvPr/>
        </p:nvSpPr>
        <p:spPr>
          <a:xfrm rot="5400000">
            <a:off x="5044281" y="2282032"/>
            <a:ext cx="1433513" cy="70485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60" name="Rounded Rectangle 59"/>
          <p:cNvSpPr/>
          <p:nvPr/>
        </p:nvSpPr>
        <p:spPr>
          <a:xfrm rot="5400000">
            <a:off x="7222331" y="2282032"/>
            <a:ext cx="1433513" cy="70485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4684713" y="1249363"/>
            <a:ext cx="32543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60" idx="1"/>
          </p:cNvCxnSpPr>
          <p:nvPr/>
        </p:nvCxnSpPr>
        <p:spPr>
          <a:xfrm>
            <a:off x="7939088" y="1249363"/>
            <a:ext cx="0" cy="66833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761" name="Straight Arrow Connector 117760"/>
          <p:cNvCxnSpPr/>
          <p:nvPr/>
        </p:nvCxnSpPr>
        <p:spPr>
          <a:xfrm flipV="1">
            <a:off x="4038600" y="4848225"/>
            <a:ext cx="0" cy="16271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764" name="Straight Arrow Connector 117763"/>
          <p:cNvCxnSpPr/>
          <p:nvPr/>
        </p:nvCxnSpPr>
        <p:spPr>
          <a:xfrm>
            <a:off x="4038600" y="6475413"/>
            <a:ext cx="4560888" cy="15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767" name="Straight Connector 117766"/>
          <p:cNvCxnSpPr/>
          <p:nvPr/>
        </p:nvCxnSpPr>
        <p:spPr>
          <a:xfrm>
            <a:off x="4041775" y="5133975"/>
            <a:ext cx="131286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769" name="Freeform 117768"/>
          <p:cNvSpPr/>
          <p:nvPr/>
        </p:nvSpPr>
        <p:spPr>
          <a:xfrm>
            <a:off x="5354638" y="5133975"/>
            <a:ext cx="957262" cy="561975"/>
          </a:xfrm>
          <a:custGeom>
            <a:avLst/>
            <a:gdLst>
              <a:gd name="connsiteX0" fmla="*/ 0 w 956345"/>
              <a:gd name="connsiteY0" fmla="*/ 0 h 562062"/>
              <a:gd name="connsiteX1" fmla="*/ 209725 w 956345"/>
              <a:gd name="connsiteY1" fmla="*/ 234892 h 562062"/>
              <a:gd name="connsiteX2" fmla="*/ 536895 w 956345"/>
              <a:gd name="connsiteY2" fmla="*/ 461395 h 562062"/>
              <a:gd name="connsiteX3" fmla="*/ 813732 w 956345"/>
              <a:gd name="connsiteY3" fmla="*/ 545285 h 562062"/>
              <a:gd name="connsiteX4" fmla="*/ 956345 w 956345"/>
              <a:gd name="connsiteY4" fmla="*/ 562062 h 562062"/>
              <a:gd name="connsiteX0" fmla="*/ 0 w 956345"/>
              <a:gd name="connsiteY0" fmla="*/ 0 h 563021"/>
              <a:gd name="connsiteX1" fmla="*/ 209725 w 956345"/>
              <a:gd name="connsiteY1" fmla="*/ 234892 h 563021"/>
              <a:gd name="connsiteX2" fmla="*/ 469783 w 956345"/>
              <a:gd name="connsiteY2" fmla="*/ 419450 h 563021"/>
              <a:gd name="connsiteX3" fmla="*/ 813732 w 956345"/>
              <a:gd name="connsiteY3" fmla="*/ 545285 h 563021"/>
              <a:gd name="connsiteX4" fmla="*/ 956345 w 956345"/>
              <a:gd name="connsiteY4" fmla="*/ 562062 h 563021"/>
              <a:gd name="connsiteX0" fmla="*/ 0 w 956345"/>
              <a:gd name="connsiteY0" fmla="*/ 0 h 562062"/>
              <a:gd name="connsiteX1" fmla="*/ 209725 w 956345"/>
              <a:gd name="connsiteY1" fmla="*/ 234892 h 562062"/>
              <a:gd name="connsiteX2" fmla="*/ 469783 w 956345"/>
              <a:gd name="connsiteY2" fmla="*/ 419450 h 562062"/>
              <a:gd name="connsiteX3" fmla="*/ 956345 w 956345"/>
              <a:gd name="connsiteY3" fmla="*/ 562062 h 562062"/>
              <a:gd name="connsiteX0" fmla="*/ 0 w 956345"/>
              <a:gd name="connsiteY0" fmla="*/ 0 h 562062"/>
              <a:gd name="connsiteX1" fmla="*/ 209725 w 956345"/>
              <a:gd name="connsiteY1" fmla="*/ 234892 h 562062"/>
              <a:gd name="connsiteX2" fmla="*/ 562062 w 956345"/>
              <a:gd name="connsiteY2" fmla="*/ 461395 h 562062"/>
              <a:gd name="connsiteX3" fmla="*/ 956345 w 956345"/>
              <a:gd name="connsiteY3" fmla="*/ 562062 h 562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6345" h="562062">
                <a:moveTo>
                  <a:pt x="0" y="0"/>
                </a:moveTo>
                <a:cubicBezTo>
                  <a:pt x="60121" y="78996"/>
                  <a:pt x="116048" y="157993"/>
                  <a:pt x="209725" y="234892"/>
                </a:cubicBezTo>
                <a:cubicBezTo>
                  <a:pt x="303402" y="311791"/>
                  <a:pt x="437625" y="406867"/>
                  <a:pt x="562062" y="461395"/>
                </a:cubicBezTo>
                <a:cubicBezTo>
                  <a:pt x="686499" y="515923"/>
                  <a:pt x="854978" y="532351"/>
                  <a:pt x="956345" y="56206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17772" name="Freeform 117771"/>
          <p:cNvSpPr/>
          <p:nvPr/>
        </p:nvSpPr>
        <p:spPr>
          <a:xfrm>
            <a:off x="6300788" y="5688013"/>
            <a:ext cx="1073150" cy="319087"/>
          </a:xfrm>
          <a:custGeom>
            <a:avLst/>
            <a:gdLst>
              <a:gd name="connsiteX0" fmla="*/ 0 w 1073791"/>
              <a:gd name="connsiteY0" fmla="*/ 0 h 318782"/>
              <a:gd name="connsiteX1" fmla="*/ 117446 w 1073791"/>
              <a:gd name="connsiteY1" fmla="*/ 159391 h 318782"/>
              <a:gd name="connsiteX2" fmla="*/ 461395 w 1073791"/>
              <a:gd name="connsiteY2" fmla="*/ 260059 h 318782"/>
              <a:gd name="connsiteX3" fmla="*/ 1073791 w 1073791"/>
              <a:gd name="connsiteY3" fmla="*/ 318782 h 318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3791" h="318782">
                <a:moveTo>
                  <a:pt x="0" y="0"/>
                </a:moveTo>
                <a:cubicBezTo>
                  <a:pt x="20273" y="58024"/>
                  <a:pt x="40547" y="116048"/>
                  <a:pt x="117446" y="159391"/>
                </a:cubicBezTo>
                <a:cubicBezTo>
                  <a:pt x="194345" y="202734"/>
                  <a:pt x="302004" y="233494"/>
                  <a:pt x="461395" y="260059"/>
                </a:cubicBezTo>
                <a:cubicBezTo>
                  <a:pt x="620786" y="286624"/>
                  <a:pt x="847288" y="302703"/>
                  <a:pt x="1073791" y="31878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17774" name="Freeform 117773"/>
          <p:cNvSpPr/>
          <p:nvPr/>
        </p:nvSpPr>
        <p:spPr>
          <a:xfrm>
            <a:off x="7391400" y="5135563"/>
            <a:ext cx="1055688" cy="871537"/>
          </a:xfrm>
          <a:custGeom>
            <a:avLst/>
            <a:gdLst>
              <a:gd name="connsiteX0" fmla="*/ 0 w 1057013"/>
              <a:gd name="connsiteY0" fmla="*/ 1067016 h 1067016"/>
              <a:gd name="connsiteX1" fmla="*/ 159391 w 1057013"/>
              <a:gd name="connsiteY1" fmla="*/ 546899 h 1067016"/>
              <a:gd name="connsiteX2" fmla="*/ 377505 w 1057013"/>
              <a:gd name="connsiteY2" fmla="*/ 186172 h 1067016"/>
              <a:gd name="connsiteX3" fmla="*/ 604007 w 1057013"/>
              <a:gd name="connsiteY3" fmla="*/ 26781 h 1067016"/>
              <a:gd name="connsiteX4" fmla="*/ 1057013 w 1057013"/>
              <a:gd name="connsiteY4" fmla="*/ 1614 h 1067016"/>
              <a:gd name="connsiteX0" fmla="*/ 0 w 1057013"/>
              <a:gd name="connsiteY0" fmla="*/ 1070691 h 1070691"/>
              <a:gd name="connsiteX1" fmla="*/ 159391 w 1057013"/>
              <a:gd name="connsiteY1" fmla="*/ 550574 h 1070691"/>
              <a:gd name="connsiteX2" fmla="*/ 394283 w 1057013"/>
              <a:gd name="connsiteY2" fmla="*/ 271960 h 1070691"/>
              <a:gd name="connsiteX3" fmla="*/ 604007 w 1057013"/>
              <a:gd name="connsiteY3" fmla="*/ 30456 h 1070691"/>
              <a:gd name="connsiteX4" fmla="*/ 1057013 w 1057013"/>
              <a:gd name="connsiteY4" fmla="*/ 5289 h 1070691"/>
              <a:gd name="connsiteX0" fmla="*/ 0 w 1057013"/>
              <a:gd name="connsiteY0" fmla="*/ 1070692 h 1070692"/>
              <a:gd name="connsiteX1" fmla="*/ 218114 w 1057013"/>
              <a:gd name="connsiteY1" fmla="*/ 591631 h 1070692"/>
              <a:gd name="connsiteX2" fmla="*/ 394283 w 1057013"/>
              <a:gd name="connsiteY2" fmla="*/ 271961 h 1070692"/>
              <a:gd name="connsiteX3" fmla="*/ 604007 w 1057013"/>
              <a:gd name="connsiteY3" fmla="*/ 30457 h 1070692"/>
              <a:gd name="connsiteX4" fmla="*/ 1057013 w 1057013"/>
              <a:gd name="connsiteY4" fmla="*/ 5290 h 1070692"/>
              <a:gd name="connsiteX0" fmla="*/ 0 w 1057013"/>
              <a:gd name="connsiteY0" fmla="*/ 1065526 h 1065526"/>
              <a:gd name="connsiteX1" fmla="*/ 218114 w 1057013"/>
              <a:gd name="connsiteY1" fmla="*/ 586465 h 1065526"/>
              <a:gd name="connsiteX2" fmla="*/ 394283 w 1057013"/>
              <a:gd name="connsiteY2" fmla="*/ 266795 h 1065526"/>
              <a:gd name="connsiteX3" fmla="*/ 595618 w 1057013"/>
              <a:gd name="connsiteY3" fmla="*/ 86876 h 1065526"/>
              <a:gd name="connsiteX4" fmla="*/ 1057013 w 1057013"/>
              <a:gd name="connsiteY4" fmla="*/ 124 h 1065526"/>
              <a:gd name="connsiteX0" fmla="*/ 0 w 1057013"/>
              <a:gd name="connsiteY0" fmla="*/ 1065526 h 1065526"/>
              <a:gd name="connsiteX1" fmla="*/ 176169 w 1057013"/>
              <a:gd name="connsiteY1" fmla="*/ 617257 h 1065526"/>
              <a:gd name="connsiteX2" fmla="*/ 394283 w 1057013"/>
              <a:gd name="connsiteY2" fmla="*/ 266795 h 1065526"/>
              <a:gd name="connsiteX3" fmla="*/ 595618 w 1057013"/>
              <a:gd name="connsiteY3" fmla="*/ 86876 h 1065526"/>
              <a:gd name="connsiteX4" fmla="*/ 1057013 w 1057013"/>
              <a:gd name="connsiteY4" fmla="*/ 124 h 1065526"/>
              <a:gd name="connsiteX0" fmla="*/ 0 w 1057013"/>
              <a:gd name="connsiteY0" fmla="*/ 1065546 h 1065546"/>
              <a:gd name="connsiteX1" fmla="*/ 176169 w 1057013"/>
              <a:gd name="connsiteY1" fmla="*/ 617277 h 1065546"/>
              <a:gd name="connsiteX2" fmla="*/ 377505 w 1057013"/>
              <a:gd name="connsiteY2" fmla="*/ 307871 h 1065546"/>
              <a:gd name="connsiteX3" fmla="*/ 595618 w 1057013"/>
              <a:gd name="connsiteY3" fmla="*/ 86896 h 1065546"/>
              <a:gd name="connsiteX4" fmla="*/ 1057013 w 1057013"/>
              <a:gd name="connsiteY4" fmla="*/ 144 h 1065546"/>
              <a:gd name="connsiteX0" fmla="*/ 0 w 1057013"/>
              <a:gd name="connsiteY0" fmla="*/ 1065546 h 1065546"/>
              <a:gd name="connsiteX1" fmla="*/ 167780 w 1057013"/>
              <a:gd name="connsiteY1" fmla="*/ 627541 h 1065546"/>
              <a:gd name="connsiteX2" fmla="*/ 377505 w 1057013"/>
              <a:gd name="connsiteY2" fmla="*/ 307871 h 1065546"/>
              <a:gd name="connsiteX3" fmla="*/ 595618 w 1057013"/>
              <a:gd name="connsiteY3" fmla="*/ 86896 h 1065546"/>
              <a:gd name="connsiteX4" fmla="*/ 1057013 w 1057013"/>
              <a:gd name="connsiteY4" fmla="*/ 144 h 1065546"/>
              <a:gd name="connsiteX0" fmla="*/ 0 w 1057013"/>
              <a:gd name="connsiteY0" fmla="*/ 1065536 h 1065536"/>
              <a:gd name="connsiteX1" fmla="*/ 167780 w 1057013"/>
              <a:gd name="connsiteY1" fmla="*/ 627531 h 1065536"/>
              <a:gd name="connsiteX2" fmla="*/ 369117 w 1057013"/>
              <a:gd name="connsiteY2" fmla="*/ 287333 h 1065536"/>
              <a:gd name="connsiteX3" fmla="*/ 595618 w 1057013"/>
              <a:gd name="connsiteY3" fmla="*/ 86886 h 1065536"/>
              <a:gd name="connsiteX4" fmla="*/ 1057013 w 1057013"/>
              <a:gd name="connsiteY4" fmla="*/ 134 h 1065536"/>
              <a:gd name="connsiteX0" fmla="*/ 0 w 1057013"/>
              <a:gd name="connsiteY0" fmla="*/ 1065536 h 1065536"/>
              <a:gd name="connsiteX1" fmla="*/ 167780 w 1057013"/>
              <a:gd name="connsiteY1" fmla="*/ 627531 h 1065536"/>
              <a:gd name="connsiteX2" fmla="*/ 369117 w 1057013"/>
              <a:gd name="connsiteY2" fmla="*/ 287333 h 1065536"/>
              <a:gd name="connsiteX3" fmla="*/ 595618 w 1057013"/>
              <a:gd name="connsiteY3" fmla="*/ 86886 h 1065536"/>
              <a:gd name="connsiteX4" fmla="*/ 1057013 w 1057013"/>
              <a:gd name="connsiteY4" fmla="*/ 134 h 1065536"/>
              <a:gd name="connsiteX0" fmla="*/ 0 w 1057013"/>
              <a:gd name="connsiteY0" fmla="*/ 1065536 h 1065536"/>
              <a:gd name="connsiteX1" fmla="*/ 159391 w 1057013"/>
              <a:gd name="connsiteY1" fmla="*/ 627532 h 1065536"/>
              <a:gd name="connsiteX2" fmla="*/ 369117 w 1057013"/>
              <a:gd name="connsiteY2" fmla="*/ 287333 h 1065536"/>
              <a:gd name="connsiteX3" fmla="*/ 595618 w 1057013"/>
              <a:gd name="connsiteY3" fmla="*/ 86886 h 1065536"/>
              <a:gd name="connsiteX4" fmla="*/ 1057013 w 1057013"/>
              <a:gd name="connsiteY4" fmla="*/ 134 h 1065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7013" h="1065536">
                <a:moveTo>
                  <a:pt x="0" y="1065536"/>
                </a:moveTo>
                <a:cubicBezTo>
                  <a:pt x="48236" y="878881"/>
                  <a:pt x="97872" y="757232"/>
                  <a:pt x="159391" y="627532"/>
                </a:cubicBezTo>
                <a:cubicBezTo>
                  <a:pt x="220910" y="497832"/>
                  <a:pt x="296413" y="377441"/>
                  <a:pt x="369117" y="287333"/>
                </a:cubicBezTo>
                <a:cubicBezTo>
                  <a:pt x="441821" y="197225"/>
                  <a:pt x="480969" y="134752"/>
                  <a:pt x="595618" y="86886"/>
                </a:cubicBezTo>
                <a:cubicBezTo>
                  <a:pt x="710267" y="39020"/>
                  <a:pt x="887135" y="-2663"/>
                  <a:pt x="1057013" y="13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cxnSp>
        <p:nvCxnSpPr>
          <p:cNvPr id="117778" name="Straight Connector 117777"/>
          <p:cNvCxnSpPr>
            <a:stCxn id="117774" idx="4"/>
          </p:cNvCxnSpPr>
          <p:nvPr/>
        </p:nvCxnSpPr>
        <p:spPr>
          <a:xfrm flipH="1" flipV="1">
            <a:off x="4038600" y="5133975"/>
            <a:ext cx="4408488" cy="15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117772" idx="0"/>
          </p:cNvCxnSpPr>
          <p:nvPr/>
        </p:nvCxnSpPr>
        <p:spPr>
          <a:xfrm flipH="1">
            <a:off x="4027488" y="5688013"/>
            <a:ext cx="2273300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>
            <a:off x="4038600" y="6005513"/>
            <a:ext cx="3151188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790" name="Straight Connector 117789"/>
          <p:cNvCxnSpPr/>
          <p:nvPr/>
        </p:nvCxnSpPr>
        <p:spPr>
          <a:xfrm>
            <a:off x="5354638" y="3702050"/>
            <a:ext cx="0" cy="277336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6303963" y="3702050"/>
            <a:ext cx="0" cy="277336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7391400" y="3702050"/>
            <a:ext cx="0" cy="277336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8447088" y="3702050"/>
            <a:ext cx="0" cy="277336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4038600" y="6400800"/>
            <a:ext cx="1316038" cy="0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5354638" y="6400800"/>
            <a:ext cx="963612" cy="0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6311900" y="6400800"/>
            <a:ext cx="1062038" cy="0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7407275" y="6400800"/>
            <a:ext cx="1062038" cy="0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38" name="TextBox 108"/>
          <p:cNvSpPr txBox="1">
            <a:spLocks noChangeArrowheads="1"/>
          </p:cNvSpPr>
          <p:nvPr/>
        </p:nvSpPr>
        <p:spPr bwMode="auto">
          <a:xfrm>
            <a:off x="5372100" y="6072188"/>
            <a:ext cx="8636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1200" dirty="0"/>
              <a:t>blowdown</a:t>
            </a:r>
          </a:p>
        </p:txBody>
      </p:sp>
      <p:sp>
        <p:nvSpPr>
          <p:cNvPr id="21539" name="TextBox 109"/>
          <p:cNvSpPr txBox="1">
            <a:spLocks noChangeArrowheads="1"/>
          </p:cNvSpPr>
          <p:nvPr/>
        </p:nvSpPr>
        <p:spPr bwMode="auto">
          <a:xfrm>
            <a:off x="6405563" y="6064250"/>
            <a:ext cx="9239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1200" dirty="0"/>
              <a:t>evacuation</a:t>
            </a:r>
          </a:p>
        </p:txBody>
      </p:sp>
      <p:sp>
        <p:nvSpPr>
          <p:cNvPr id="21540" name="TextBox 110"/>
          <p:cNvSpPr txBox="1">
            <a:spLocks noChangeArrowheads="1"/>
          </p:cNvSpPr>
          <p:nvPr/>
        </p:nvSpPr>
        <p:spPr bwMode="auto">
          <a:xfrm>
            <a:off x="7445375" y="6038850"/>
            <a:ext cx="12747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1200" dirty="0"/>
              <a:t>repressurization</a:t>
            </a:r>
          </a:p>
        </p:txBody>
      </p:sp>
      <p:sp>
        <p:nvSpPr>
          <p:cNvPr id="21541" name="TextBox 8"/>
          <p:cNvSpPr txBox="1">
            <a:spLocks noChangeArrowheads="1"/>
          </p:cNvSpPr>
          <p:nvPr/>
        </p:nvSpPr>
        <p:spPr bwMode="auto">
          <a:xfrm>
            <a:off x="3632200" y="4814888"/>
            <a:ext cx="355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P</a:t>
            </a:r>
          </a:p>
        </p:txBody>
      </p:sp>
      <p:sp>
        <p:nvSpPr>
          <p:cNvPr id="21542" name="TextBox 9"/>
          <p:cNvSpPr txBox="1">
            <a:spLocks noChangeArrowheads="1"/>
          </p:cNvSpPr>
          <p:nvPr/>
        </p:nvSpPr>
        <p:spPr bwMode="auto">
          <a:xfrm>
            <a:off x="7935913" y="6488113"/>
            <a:ext cx="6207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time</a:t>
            </a:r>
          </a:p>
        </p:txBody>
      </p:sp>
      <p:sp>
        <p:nvSpPr>
          <p:cNvPr id="21543" name="TextBox 69"/>
          <p:cNvSpPr txBox="1">
            <a:spLocks noChangeArrowheads="1"/>
          </p:cNvSpPr>
          <p:nvPr/>
        </p:nvSpPr>
        <p:spPr bwMode="auto">
          <a:xfrm>
            <a:off x="441008" y="1638935"/>
            <a:ext cx="333375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 sz="2200" dirty="0"/>
          </a:p>
          <a:p>
            <a:r>
              <a:rPr lang="en-GB" altLang="en-US" sz="2200" dirty="0" smtClean="0"/>
              <a:t>Decision </a:t>
            </a:r>
            <a:r>
              <a:rPr lang="en-GB" altLang="en-US" sz="2200" dirty="0"/>
              <a:t>variables: evacuation and blowdown pressures, time of steps</a:t>
            </a:r>
          </a:p>
          <a:p>
            <a:endParaRPr lang="en-GB" altLang="en-US" sz="2200" dirty="0"/>
          </a:p>
          <a:p>
            <a:r>
              <a:rPr lang="en-GB" altLang="en-US" sz="2200" dirty="0" smtClean="0"/>
              <a:t>Constraints</a:t>
            </a:r>
            <a:r>
              <a:rPr lang="en-GB" altLang="en-US" sz="2200" dirty="0"/>
              <a:t>: 95% CO</a:t>
            </a:r>
            <a:r>
              <a:rPr lang="en-GB" altLang="en-US" sz="2200" baseline="-25000" dirty="0"/>
              <a:t>2</a:t>
            </a:r>
            <a:r>
              <a:rPr lang="en-GB" altLang="en-US" sz="2200" dirty="0"/>
              <a:t> purity; 90% CO</a:t>
            </a:r>
            <a:r>
              <a:rPr lang="en-GB" altLang="en-US" sz="2200" baseline="-25000" dirty="0"/>
              <a:t>2</a:t>
            </a:r>
            <a:r>
              <a:rPr lang="en-GB" altLang="en-US" sz="2200" dirty="0"/>
              <a:t> recovery</a:t>
            </a:r>
          </a:p>
        </p:txBody>
      </p:sp>
    </p:spTree>
    <p:extLst>
      <p:ext uri="{BB962C8B-B14F-4D97-AF65-F5344CB8AC3E}">
        <p14:creationId xmlns:p14="http://schemas.microsoft.com/office/powerpoint/2010/main" val="241693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65088"/>
            <a:ext cx="9144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000" dirty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Step 3: process optimization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765175"/>
            <a:ext cx="9144000" cy="714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sym typeface="Wingdings" panose="05000000000000000000" pitchFamily="2" charset="2"/>
              </a:rPr>
              <a:t>	</a:t>
            </a:r>
            <a:endParaRPr lang="en-GB" altLang="en-US" sz="1600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sp>
        <p:nvSpPr>
          <p:cNvPr id="22532" name="TextBox 69"/>
          <p:cNvSpPr txBox="1">
            <a:spLocks noChangeArrowheads="1"/>
          </p:cNvSpPr>
          <p:nvPr/>
        </p:nvSpPr>
        <p:spPr bwMode="auto">
          <a:xfrm>
            <a:off x="418148" y="941705"/>
            <a:ext cx="333375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 sz="2200" dirty="0"/>
          </a:p>
          <a:p>
            <a:r>
              <a:rPr lang="en-GB" altLang="en-US" sz="2200" dirty="0" smtClean="0"/>
              <a:t>Decision </a:t>
            </a:r>
            <a:r>
              <a:rPr lang="en-GB" altLang="en-US" sz="2200" dirty="0"/>
              <a:t>variables: evacuation and blowdown pressures, time of steps</a:t>
            </a:r>
          </a:p>
          <a:p>
            <a:endParaRPr lang="en-GB" altLang="en-US" sz="2200" dirty="0"/>
          </a:p>
          <a:p>
            <a:r>
              <a:rPr lang="en-GB" altLang="en-US" sz="2200" dirty="0" smtClean="0"/>
              <a:t>Constraints</a:t>
            </a:r>
            <a:r>
              <a:rPr lang="en-GB" altLang="en-US" sz="2200" dirty="0"/>
              <a:t>: 95% CO</a:t>
            </a:r>
            <a:r>
              <a:rPr lang="en-GB" altLang="en-US" sz="2200" baseline="-25000" dirty="0"/>
              <a:t>2</a:t>
            </a:r>
            <a:r>
              <a:rPr lang="en-GB" altLang="en-US" sz="2200" dirty="0"/>
              <a:t> purity, </a:t>
            </a:r>
            <a:r>
              <a:rPr lang="en-GB" altLang="en-US" sz="2200" b="1" dirty="0">
                <a:solidFill>
                  <a:srgbClr val="FF0000"/>
                </a:solidFill>
              </a:rPr>
              <a:t>P</a:t>
            </a:r>
            <a:r>
              <a:rPr lang="en-GB" altLang="en-US" sz="2200" dirty="0"/>
              <a:t>; 90% CO</a:t>
            </a:r>
            <a:r>
              <a:rPr lang="en-GB" altLang="en-US" sz="2200" baseline="-25000" dirty="0"/>
              <a:t>2</a:t>
            </a:r>
            <a:r>
              <a:rPr lang="en-GB" altLang="en-US" sz="2200" dirty="0"/>
              <a:t> recovery, </a:t>
            </a:r>
            <a:r>
              <a:rPr lang="en-GB" altLang="en-US" sz="2200" b="1" dirty="0">
                <a:solidFill>
                  <a:srgbClr val="FF0000"/>
                </a:solidFill>
              </a:rPr>
              <a:t>R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360988" y="1233488"/>
            <a:ext cx="0" cy="18208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360988" y="3062288"/>
            <a:ext cx="223043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5" name="Rectangle 14"/>
          <p:cNvSpPr>
            <a:spLocks noChangeArrowheads="1"/>
          </p:cNvSpPr>
          <p:nvPr/>
        </p:nvSpPr>
        <p:spPr bwMode="auto">
          <a:xfrm>
            <a:off x="4965700" y="1157288"/>
            <a:ext cx="320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 dirty="0">
                <a:solidFill>
                  <a:srgbClr val="FF0000"/>
                </a:solidFill>
              </a:rPr>
              <a:t>P</a:t>
            </a:r>
            <a:endParaRPr lang="en-GB" alt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5360988" y="1693863"/>
            <a:ext cx="2005012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954838" y="1435100"/>
            <a:ext cx="0" cy="16271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8" name="TextBox 19"/>
          <p:cNvSpPr txBox="1">
            <a:spLocks noChangeArrowheads="1"/>
          </p:cNvSpPr>
          <p:nvPr/>
        </p:nvSpPr>
        <p:spPr bwMode="auto">
          <a:xfrm>
            <a:off x="4730750" y="151765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95%</a:t>
            </a:r>
          </a:p>
        </p:txBody>
      </p:sp>
      <p:sp>
        <p:nvSpPr>
          <p:cNvPr id="22539" name="TextBox 64"/>
          <p:cNvSpPr txBox="1">
            <a:spLocks noChangeArrowheads="1"/>
          </p:cNvSpPr>
          <p:nvPr/>
        </p:nvSpPr>
        <p:spPr bwMode="auto">
          <a:xfrm>
            <a:off x="6729413" y="3089275"/>
            <a:ext cx="646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90%</a:t>
            </a:r>
          </a:p>
        </p:txBody>
      </p:sp>
      <p:sp>
        <p:nvSpPr>
          <p:cNvPr id="22540" name="Rectangle 20"/>
          <p:cNvSpPr>
            <a:spLocks noChangeArrowheads="1"/>
          </p:cNvSpPr>
          <p:nvPr/>
        </p:nvSpPr>
        <p:spPr bwMode="auto">
          <a:xfrm>
            <a:off x="7324725" y="3094038"/>
            <a:ext cx="350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 dirty="0">
                <a:solidFill>
                  <a:srgbClr val="FF0000"/>
                </a:solidFill>
              </a:rPr>
              <a:t>R</a:t>
            </a:r>
            <a:endParaRPr lang="en-GB" altLang="en-US" dirty="0"/>
          </a:p>
        </p:txBody>
      </p:sp>
      <p:sp>
        <p:nvSpPr>
          <p:cNvPr id="22" name="Oval 21"/>
          <p:cNvSpPr/>
          <p:nvPr/>
        </p:nvSpPr>
        <p:spPr>
          <a:xfrm>
            <a:off x="5938838" y="2181225"/>
            <a:ext cx="68262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67" name="Oval 66"/>
          <p:cNvSpPr/>
          <p:nvPr/>
        </p:nvSpPr>
        <p:spPr>
          <a:xfrm>
            <a:off x="6351588" y="1889125"/>
            <a:ext cx="66675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68" name="Oval 67"/>
          <p:cNvSpPr/>
          <p:nvPr/>
        </p:nvSpPr>
        <p:spPr>
          <a:xfrm>
            <a:off x="6411913" y="2133600"/>
            <a:ext cx="66675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69" name="Oval 68"/>
          <p:cNvSpPr/>
          <p:nvPr/>
        </p:nvSpPr>
        <p:spPr>
          <a:xfrm>
            <a:off x="6186488" y="1916113"/>
            <a:ext cx="68262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71" name="Oval 70"/>
          <p:cNvSpPr/>
          <p:nvPr/>
        </p:nvSpPr>
        <p:spPr>
          <a:xfrm>
            <a:off x="6640513" y="2052638"/>
            <a:ext cx="68262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72" name="Oval 71"/>
          <p:cNvSpPr/>
          <p:nvPr/>
        </p:nvSpPr>
        <p:spPr>
          <a:xfrm>
            <a:off x="6792913" y="2205038"/>
            <a:ext cx="68262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73" name="Oval 72"/>
          <p:cNvSpPr/>
          <p:nvPr/>
        </p:nvSpPr>
        <p:spPr>
          <a:xfrm>
            <a:off x="6996113" y="2357438"/>
            <a:ext cx="66675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74" name="Oval 73"/>
          <p:cNvSpPr/>
          <p:nvPr/>
        </p:nvSpPr>
        <p:spPr>
          <a:xfrm>
            <a:off x="5572125" y="1444625"/>
            <a:ext cx="66675" cy="69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75" name="Oval 74"/>
          <p:cNvSpPr/>
          <p:nvPr/>
        </p:nvSpPr>
        <p:spPr>
          <a:xfrm>
            <a:off x="5724525" y="1579563"/>
            <a:ext cx="66675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76" name="Oval 75"/>
          <p:cNvSpPr/>
          <p:nvPr/>
        </p:nvSpPr>
        <p:spPr>
          <a:xfrm>
            <a:off x="6210300" y="1504950"/>
            <a:ext cx="66675" cy="69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77" name="Oval 76"/>
          <p:cNvSpPr/>
          <p:nvPr/>
        </p:nvSpPr>
        <p:spPr>
          <a:xfrm>
            <a:off x="6538913" y="1522413"/>
            <a:ext cx="66675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78" name="Oval 77"/>
          <p:cNvSpPr/>
          <p:nvPr/>
        </p:nvSpPr>
        <p:spPr>
          <a:xfrm>
            <a:off x="6824663" y="1916113"/>
            <a:ext cx="66675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79" name="Oval 78"/>
          <p:cNvSpPr/>
          <p:nvPr/>
        </p:nvSpPr>
        <p:spPr>
          <a:xfrm>
            <a:off x="6599238" y="1809750"/>
            <a:ext cx="66675" cy="69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80" name="Oval 79"/>
          <p:cNvSpPr/>
          <p:nvPr/>
        </p:nvSpPr>
        <p:spPr>
          <a:xfrm>
            <a:off x="7148513" y="1855788"/>
            <a:ext cx="66675" cy="69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81" name="Oval 80"/>
          <p:cNvSpPr/>
          <p:nvPr/>
        </p:nvSpPr>
        <p:spPr>
          <a:xfrm>
            <a:off x="7032625" y="2074863"/>
            <a:ext cx="66675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82" name="Oval 81"/>
          <p:cNvSpPr/>
          <p:nvPr/>
        </p:nvSpPr>
        <p:spPr>
          <a:xfrm>
            <a:off x="7085013" y="1489075"/>
            <a:ext cx="66675" cy="71438"/>
          </a:xfrm>
          <a:prstGeom prst="ellipse">
            <a:avLst/>
          </a:prstGeom>
          <a:solidFill>
            <a:srgbClr val="00B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83" name="Oval 82"/>
          <p:cNvSpPr/>
          <p:nvPr/>
        </p:nvSpPr>
        <p:spPr>
          <a:xfrm>
            <a:off x="7237413" y="1482725"/>
            <a:ext cx="66675" cy="69850"/>
          </a:xfrm>
          <a:prstGeom prst="ellipse">
            <a:avLst/>
          </a:prstGeom>
          <a:solidFill>
            <a:srgbClr val="00B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84" name="Oval 83"/>
          <p:cNvSpPr/>
          <p:nvPr/>
        </p:nvSpPr>
        <p:spPr>
          <a:xfrm>
            <a:off x="7161213" y="1339850"/>
            <a:ext cx="66675" cy="69850"/>
          </a:xfrm>
          <a:prstGeom prst="ellipse">
            <a:avLst/>
          </a:prstGeom>
          <a:solidFill>
            <a:srgbClr val="00B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2559" name="TextBox 22"/>
          <p:cNvSpPr txBox="1">
            <a:spLocks noChangeArrowheads="1"/>
          </p:cNvSpPr>
          <p:nvPr/>
        </p:nvSpPr>
        <p:spPr bwMode="auto">
          <a:xfrm>
            <a:off x="7473950" y="1493838"/>
            <a:ext cx="12430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{t</a:t>
            </a:r>
            <a:r>
              <a:rPr lang="en-GB" altLang="en-US" baseline="-25000" dirty="0"/>
              <a:t>ads</a:t>
            </a:r>
            <a:r>
              <a:rPr lang="en-GB" altLang="en-US" dirty="0"/>
              <a:t>, t</a:t>
            </a:r>
            <a:r>
              <a:rPr lang="en-GB" altLang="en-US" baseline="-25000" dirty="0"/>
              <a:t>bd</a:t>
            </a:r>
            <a:r>
              <a:rPr lang="en-GB" altLang="en-US" dirty="0"/>
              <a:t>…}</a:t>
            </a:r>
          </a:p>
        </p:txBody>
      </p:sp>
      <p:sp>
        <p:nvSpPr>
          <p:cNvPr id="22560" name="TextBox 23"/>
          <p:cNvSpPr txBox="1">
            <a:spLocks noChangeArrowheads="1"/>
          </p:cNvSpPr>
          <p:nvPr/>
        </p:nvSpPr>
        <p:spPr bwMode="auto">
          <a:xfrm>
            <a:off x="4429125" y="3611563"/>
            <a:ext cx="41529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So, which </a:t>
            </a:r>
            <a:r>
              <a:rPr lang="en-GB" altLang="en-US" dirty="0" smtClean="0"/>
              <a:t>configuration </a:t>
            </a:r>
            <a:r>
              <a:rPr lang="en-GB" altLang="en-US" dirty="0"/>
              <a:t>is the best one?</a:t>
            </a:r>
          </a:p>
          <a:p>
            <a:endParaRPr lang="en-GB" altLang="en-US" dirty="0"/>
          </a:p>
          <a:p>
            <a:r>
              <a:rPr lang="en-GB" altLang="en-US" dirty="0"/>
              <a:t>Two </a:t>
            </a:r>
            <a:r>
              <a:rPr lang="en-GB" altLang="en-US" dirty="0" smtClean="0"/>
              <a:t>additional characteristics</a:t>
            </a:r>
            <a:r>
              <a:rPr lang="en-GB" altLang="en-US" dirty="0"/>
              <a:t>:</a:t>
            </a:r>
          </a:p>
          <a:p>
            <a:endParaRPr lang="en-GB" altLang="en-US" dirty="0"/>
          </a:p>
          <a:p>
            <a:r>
              <a:rPr lang="en-GB" altLang="en-US" dirty="0"/>
              <a:t>Productivity: how much CO</a:t>
            </a:r>
            <a:r>
              <a:rPr lang="en-GB" altLang="en-US" baseline="-25000" dirty="0"/>
              <a:t>2</a:t>
            </a:r>
            <a:r>
              <a:rPr lang="en-GB" altLang="en-US" dirty="0"/>
              <a:t> is captured per unit of time per volume of </a:t>
            </a:r>
          </a:p>
          <a:p>
            <a:r>
              <a:rPr lang="en-GB" altLang="en-US" dirty="0"/>
              <a:t>adsorption bed, </a:t>
            </a:r>
            <a:r>
              <a:rPr lang="en-GB" altLang="en-US" b="1" dirty="0">
                <a:solidFill>
                  <a:srgbClr val="00B050"/>
                </a:solidFill>
              </a:rPr>
              <a:t>Pr</a:t>
            </a:r>
          </a:p>
          <a:p>
            <a:endParaRPr lang="en-GB" altLang="en-US" dirty="0"/>
          </a:p>
          <a:p>
            <a:r>
              <a:rPr lang="en-GB" altLang="en-US" dirty="0"/>
              <a:t>Energy penalty: energy cost per mol of CO</a:t>
            </a:r>
            <a:r>
              <a:rPr lang="en-GB" altLang="en-US" baseline="-25000" dirty="0"/>
              <a:t>2 </a:t>
            </a:r>
            <a:r>
              <a:rPr lang="en-GB" altLang="en-US" dirty="0"/>
              <a:t> captured, </a:t>
            </a:r>
            <a:r>
              <a:rPr lang="en-GB" altLang="en-US" b="1" dirty="0">
                <a:solidFill>
                  <a:srgbClr val="00B050"/>
                </a:solidFill>
              </a:rPr>
              <a:t>E</a:t>
            </a:r>
            <a:r>
              <a:rPr lang="en-GB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650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 animBg="1"/>
      <p:bldP spid="84" grpId="0" animBg="1"/>
      <p:bldP spid="22559" grpId="0"/>
      <p:bldP spid="2256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65088"/>
            <a:ext cx="9144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000" dirty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Step 3: process </a:t>
            </a:r>
            <a:r>
              <a:rPr lang="en-US" altLang="en-US" sz="30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optimization</a:t>
            </a:r>
            <a:endParaRPr lang="en-US" altLang="en-US" sz="3000" dirty="0">
              <a:solidFill>
                <a:srgbClr val="4D4D4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765175"/>
            <a:ext cx="9144000" cy="714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sym typeface="Wingdings" panose="05000000000000000000" pitchFamily="2" charset="2"/>
              </a:rPr>
              <a:t>	</a:t>
            </a:r>
            <a:endParaRPr lang="en-GB" altLang="en-US" sz="1600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360988" y="1233488"/>
            <a:ext cx="0" cy="18208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360988" y="3062288"/>
            <a:ext cx="223043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9" name="Rectangle 14"/>
          <p:cNvSpPr>
            <a:spLocks noChangeArrowheads="1"/>
          </p:cNvSpPr>
          <p:nvPr/>
        </p:nvSpPr>
        <p:spPr bwMode="auto">
          <a:xfrm>
            <a:off x="4965700" y="1157288"/>
            <a:ext cx="320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 dirty="0">
                <a:solidFill>
                  <a:srgbClr val="FF0000"/>
                </a:solidFill>
              </a:rPr>
              <a:t>P</a:t>
            </a:r>
            <a:endParaRPr lang="en-GB" alt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5360988" y="1693863"/>
            <a:ext cx="2005012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954838" y="1435100"/>
            <a:ext cx="0" cy="16271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2" name="TextBox 19"/>
          <p:cNvSpPr txBox="1">
            <a:spLocks noChangeArrowheads="1"/>
          </p:cNvSpPr>
          <p:nvPr/>
        </p:nvSpPr>
        <p:spPr bwMode="auto">
          <a:xfrm>
            <a:off x="4730750" y="151765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95%</a:t>
            </a:r>
          </a:p>
        </p:txBody>
      </p:sp>
      <p:sp>
        <p:nvSpPr>
          <p:cNvPr id="23563" name="TextBox 64"/>
          <p:cNvSpPr txBox="1">
            <a:spLocks noChangeArrowheads="1"/>
          </p:cNvSpPr>
          <p:nvPr/>
        </p:nvSpPr>
        <p:spPr bwMode="auto">
          <a:xfrm>
            <a:off x="6729413" y="3089275"/>
            <a:ext cx="646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90%</a:t>
            </a:r>
          </a:p>
        </p:txBody>
      </p:sp>
      <p:sp>
        <p:nvSpPr>
          <p:cNvPr id="23564" name="Rectangle 20"/>
          <p:cNvSpPr>
            <a:spLocks noChangeArrowheads="1"/>
          </p:cNvSpPr>
          <p:nvPr/>
        </p:nvSpPr>
        <p:spPr bwMode="auto">
          <a:xfrm>
            <a:off x="7324725" y="3094038"/>
            <a:ext cx="350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 dirty="0">
                <a:solidFill>
                  <a:srgbClr val="FF0000"/>
                </a:solidFill>
              </a:rPr>
              <a:t>R</a:t>
            </a:r>
            <a:endParaRPr lang="en-GB" altLang="en-US" dirty="0"/>
          </a:p>
        </p:txBody>
      </p:sp>
      <p:sp>
        <p:nvSpPr>
          <p:cNvPr id="22" name="Oval 21"/>
          <p:cNvSpPr/>
          <p:nvPr/>
        </p:nvSpPr>
        <p:spPr>
          <a:xfrm>
            <a:off x="5938838" y="2181225"/>
            <a:ext cx="68262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67" name="Oval 66"/>
          <p:cNvSpPr/>
          <p:nvPr/>
        </p:nvSpPr>
        <p:spPr>
          <a:xfrm>
            <a:off x="6351588" y="1889125"/>
            <a:ext cx="66675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68" name="Oval 67"/>
          <p:cNvSpPr/>
          <p:nvPr/>
        </p:nvSpPr>
        <p:spPr>
          <a:xfrm>
            <a:off x="6411913" y="2133600"/>
            <a:ext cx="66675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69" name="Oval 68"/>
          <p:cNvSpPr/>
          <p:nvPr/>
        </p:nvSpPr>
        <p:spPr>
          <a:xfrm>
            <a:off x="6186488" y="1916113"/>
            <a:ext cx="68262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71" name="Oval 70"/>
          <p:cNvSpPr/>
          <p:nvPr/>
        </p:nvSpPr>
        <p:spPr>
          <a:xfrm>
            <a:off x="6640513" y="2052638"/>
            <a:ext cx="68262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72" name="Oval 71"/>
          <p:cNvSpPr/>
          <p:nvPr/>
        </p:nvSpPr>
        <p:spPr>
          <a:xfrm>
            <a:off x="6792913" y="2205038"/>
            <a:ext cx="68262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73" name="Oval 72"/>
          <p:cNvSpPr/>
          <p:nvPr/>
        </p:nvSpPr>
        <p:spPr>
          <a:xfrm>
            <a:off x="6996113" y="2357438"/>
            <a:ext cx="66675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74" name="Oval 73"/>
          <p:cNvSpPr/>
          <p:nvPr/>
        </p:nvSpPr>
        <p:spPr>
          <a:xfrm>
            <a:off x="5572125" y="1444625"/>
            <a:ext cx="66675" cy="69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75" name="Oval 74"/>
          <p:cNvSpPr/>
          <p:nvPr/>
        </p:nvSpPr>
        <p:spPr>
          <a:xfrm>
            <a:off x="5724525" y="1579563"/>
            <a:ext cx="66675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76" name="Oval 75"/>
          <p:cNvSpPr/>
          <p:nvPr/>
        </p:nvSpPr>
        <p:spPr>
          <a:xfrm>
            <a:off x="6210300" y="1504950"/>
            <a:ext cx="66675" cy="69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77" name="Oval 76"/>
          <p:cNvSpPr/>
          <p:nvPr/>
        </p:nvSpPr>
        <p:spPr>
          <a:xfrm>
            <a:off x="6538913" y="1522413"/>
            <a:ext cx="66675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78" name="Oval 77"/>
          <p:cNvSpPr/>
          <p:nvPr/>
        </p:nvSpPr>
        <p:spPr>
          <a:xfrm>
            <a:off x="6824663" y="1916113"/>
            <a:ext cx="66675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79" name="Oval 78"/>
          <p:cNvSpPr/>
          <p:nvPr/>
        </p:nvSpPr>
        <p:spPr>
          <a:xfrm>
            <a:off x="6599238" y="1809750"/>
            <a:ext cx="66675" cy="69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80" name="Oval 79"/>
          <p:cNvSpPr/>
          <p:nvPr/>
        </p:nvSpPr>
        <p:spPr>
          <a:xfrm>
            <a:off x="7148513" y="1855788"/>
            <a:ext cx="66675" cy="69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81" name="Oval 80"/>
          <p:cNvSpPr/>
          <p:nvPr/>
        </p:nvSpPr>
        <p:spPr>
          <a:xfrm>
            <a:off x="7032625" y="2074863"/>
            <a:ext cx="66675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82" name="Oval 81"/>
          <p:cNvSpPr/>
          <p:nvPr/>
        </p:nvSpPr>
        <p:spPr>
          <a:xfrm>
            <a:off x="7085013" y="1489075"/>
            <a:ext cx="66675" cy="71438"/>
          </a:xfrm>
          <a:prstGeom prst="ellipse">
            <a:avLst/>
          </a:prstGeom>
          <a:solidFill>
            <a:srgbClr val="00B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83" name="Oval 82"/>
          <p:cNvSpPr/>
          <p:nvPr/>
        </p:nvSpPr>
        <p:spPr>
          <a:xfrm>
            <a:off x="7237413" y="1482725"/>
            <a:ext cx="66675" cy="69850"/>
          </a:xfrm>
          <a:prstGeom prst="ellipse">
            <a:avLst/>
          </a:prstGeom>
          <a:solidFill>
            <a:srgbClr val="00B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84" name="Oval 83"/>
          <p:cNvSpPr/>
          <p:nvPr/>
        </p:nvSpPr>
        <p:spPr>
          <a:xfrm>
            <a:off x="7161213" y="1339850"/>
            <a:ext cx="66675" cy="69850"/>
          </a:xfrm>
          <a:prstGeom prst="ellipse">
            <a:avLst/>
          </a:prstGeom>
          <a:solidFill>
            <a:srgbClr val="00B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3583" name="TextBox 22"/>
          <p:cNvSpPr txBox="1">
            <a:spLocks noChangeArrowheads="1"/>
          </p:cNvSpPr>
          <p:nvPr/>
        </p:nvSpPr>
        <p:spPr bwMode="auto">
          <a:xfrm>
            <a:off x="7473950" y="1493838"/>
            <a:ext cx="12430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{t</a:t>
            </a:r>
            <a:r>
              <a:rPr lang="en-GB" altLang="en-US" baseline="-25000" dirty="0"/>
              <a:t>ads</a:t>
            </a:r>
            <a:r>
              <a:rPr lang="en-GB" altLang="en-US" dirty="0"/>
              <a:t>, t</a:t>
            </a:r>
            <a:r>
              <a:rPr lang="en-GB" altLang="en-US" baseline="-25000" dirty="0"/>
              <a:t>bd</a:t>
            </a:r>
            <a:r>
              <a:rPr lang="en-GB" altLang="en-US" dirty="0"/>
              <a:t>…}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5337175" y="4371975"/>
            <a:ext cx="0" cy="18208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337175" y="6200775"/>
            <a:ext cx="223043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86" name="Rectangle 34"/>
          <p:cNvSpPr>
            <a:spLocks noChangeArrowheads="1"/>
          </p:cNvSpPr>
          <p:nvPr/>
        </p:nvSpPr>
        <p:spPr bwMode="auto">
          <a:xfrm>
            <a:off x="4941888" y="4295775"/>
            <a:ext cx="320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 dirty="0">
                <a:solidFill>
                  <a:srgbClr val="00B050"/>
                </a:solidFill>
              </a:rPr>
              <a:t>E</a:t>
            </a:r>
            <a:endParaRPr lang="en-GB" altLang="en-US" dirty="0">
              <a:solidFill>
                <a:srgbClr val="00B050"/>
              </a:solidFill>
            </a:endParaRPr>
          </a:p>
        </p:txBody>
      </p:sp>
      <p:sp>
        <p:nvSpPr>
          <p:cNvPr id="23587" name="Rectangle 39"/>
          <p:cNvSpPr>
            <a:spLocks noChangeArrowheads="1"/>
          </p:cNvSpPr>
          <p:nvPr/>
        </p:nvSpPr>
        <p:spPr bwMode="auto">
          <a:xfrm>
            <a:off x="7300913" y="6232525"/>
            <a:ext cx="427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 dirty="0">
                <a:solidFill>
                  <a:srgbClr val="00B050"/>
                </a:solidFill>
              </a:rPr>
              <a:t>Pr</a:t>
            </a:r>
            <a:endParaRPr lang="en-GB" altLang="en-US" dirty="0">
              <a:solidFill>
                <a:srgbClr val="00B050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5915025" y="5319713"/>
            <a:ext cx="68263" cy="7143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42" name="Oval 41"/>
          <p:cNvSpPr/>
          <p:nvPr/>
        </p:nvSpPr>
        <p:spPr>
          <a:xfrm>
            <a:off x="6327775" y="5027613"/>
            <a:ext cx="66675" cy="7143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43" name="Oval 42"/>
          <p:cNvSpPr/>
          <p:nvPr/>
        </p:nvSpPr>
        <p:spPr>
          <a:xfrm>
            <a:off x="5892800" y="5616575"/>
            <a:ext cx="68263" cy="7143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44" name="Oval 43"/>
          <p:cNvSpPr/>
          <p:nvPr/>
        </p:nvSpPr>
        <p:spPr>
          <a:xfrm>
            <a:off x="6070600" y="4811713"/>
            <a:ext cx="66675" cy="7143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45" name="Oval 44"/>
          <p:cNvSpPr/>
          <p:nvPr/>
        </p:nvSpPr>
        <p:spPr>
          <a:xfrm>
            <a:off x="6315075" y="5326063"/>
            <a:ext cx="68263" cy="6985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46" name="Oval 45"/>
          <p:cNvSpPr/>
          <p:nvPr/>
        </p:nvSpPr>
        <p:spPr>
          <a:xfrm>
            <a:off x="6408738" y="5519738"/>
            <a:ext cx="68262" cy="7143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47" name="Oval 46"/>
          <p:cNvSpPr/>
          <p:nvPr/>
        </p:nvSpPr>
        <p:spPr>
          <a:xfrm>
            <a:off x="6091238" y="5915025"/>
            <a:ext cx="68262" cy="7143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48" name="Oval 47"/>
          <p:cNvSpPr/>
          <p:nvPr/>
        </p:nvSpPr>
        <p:spPr>
          <a:xfrm>
            <a:off x="5900738" y="4826000"/>
            <a:ext cx="66675" cy="7143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49" name="Oval 48"/>
          <p:cNvSpPr/>
          <p:nvPr/>
        </p:nvSpPr>
        <p:spPr>
          <a:xfrm>
            <a:off x="6127750" y="4643438"/>
            <a:ext cx="68263" cy="7143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50" name="Oval 49"/>
          <p:cNvSpPr/>
          <p:nvPr/>
        </p:nvSpPr>
        <p:spPr>
          <a:xfrm>
            <a:off x="6094413" y="5003800"/>
            <a:ext cx="66675" cy="7143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51" name="Oval 50"/>
          <p:cNvSpPr/>
          <p:nvPr/>
        </p:nvSpPr>
        <p:spPr>
          <a:xfrm>
            <a:off x="6515100" y="4660900"/>
            <a:ext cx="66675" cy="7143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52" name="Oval 51"/>
          <p:cNvSpPr/>
          <p:nvPr/>
        </p:nvSpPr>
        <p:spPr>
          <a:xfrm>
            <a:off x="6557963" y="5148263"/>
            <a:ext cx="66675" cy="7143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53" name="Oval 52"/>
          <p:cNvSpPr/>
          <p:nvPr/>
        </p:nvSpPr>
        <p:spPr>
          <a:xfrm>
            <a:off x="6575425" y="4948238"/>
            <a:ext cx="66675" cy="7143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54" name="Oval 53"/>
          <p:cNvSpPr/>
          <p:nvPr/>
        </p:nvSpPr>
        <p:spPr>
          <a:xfrm>
            <a:off x="6831013" y="5019675"/>
            <a:ext cx="68262" cy="6985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55" name="Oval 54"/>
          <p:cNvSpPr/>
          <p:nvPr/>
        </p:nvSpPr>
        <p:spPr>
          <a:xfrm>
            <a:off x="6681788" y="5414963"/>
            <a:ext cx="66675" cy="7143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56" name="Oval 55"/>
          <p:cNvSpPr/>
          <p:nvPr/>
        </p:nvSpPr>
        <p:spPr>
          <a:xfrm>
            <a:off x="6389688" y="5718175"/>
            <a:ext cx="66675" cy="71438"/>
          </a:xfrm>
          <a:prstGeom prst="ellipse">
            <a:avLst/>
          </a:prstGeom>
          <a:solidFill>
            <a:srgbClr val="00B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57" name="Oval 56"/>
          <p:cNvSpPr/>
          <p:nvPr/>
        </p:nvSpPr>
        <p:spPr>
          <a:xfrm>
            <a:off x="6843713" y="5208588"/>
            <a:ext cx="66675" cy="69850"/>
          </a:xfrm>
          <a:prstGeom prst="ellipse">
            <a:avLst/>
          </a:prstGeom>
          <a:solidFill>
            <a:srgbClr val="00B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58" name="Oval 57"/>
          <p:cNvSpPr/>
          <p:nvPr/>
        </p:nvSpPr>
        <p:spPr>
          <a:xfrm>
            <a:off x="7070725" y="4864100"/>
            <a:ext cx="66675" cy="71438"/>
          </a:xfrm>
          <a:prstGeom prst="ellipse">
            <a:avLst/>
          </a:prstGeom>
          <a:solidFill>
            <a:srgbClr val="00B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962775" y="1225550"/>
            <a:ext cx="452438" cy="45243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3" name="Oval 2"/>
          <p:cNvSpPr/>
          <p:nvPr/>
        </p:nvSpPr>
        <p:spPr>
          <a:xfrm>
            <a:off x="5586413" y="4395788"/>
            <a:ext cx="1770062" cy="171926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cxnSp>
        <p:nvCxnSpPr>
          <p:cNvPr id="5" name="Straight Arrow Connector 4"/>
          <p:cNvCxnSpPr>
            <a:stCxn id="2" idx="4"/>
            <a:endCxn id="3" idx="0"/>
          </p:cNvCxnSpPr>
          <p:nvPr/>
        </p:nvCxnSpPr>
        <p:spPr>
          <a:xfrm flipH="1">
            <a:off x="6472238" y="1677988"/>
            <a:ext cx="717550" cy="271780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own Arrow 6"/>
          <p:cNvSpPr/>
          <p:nvPr/>
        </p:nvSpPr>
        <p:spPr>
          <a:xfrm>
            <a:off x="6392863" y="3238500"/>
            <a:ext cx="201612" cy="587375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59" name="TextBox 69"/>
          <p:cNvSpPr txBox="1">
            <a:spLocks noChangeArrowheads="1"/>
          </p:cNvSpPr>
          <p:nvPr/>
        </p:nvSpPr>
        <p:spPr bwMode="auto">
          <a:xfrm>
            <a:off x="418148" y="941705"/>
            <a:ext cx="333375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 sz="2200" dirty="0"/>
          </a:p>
          <a:p>
            <a:r>
              <a:rPr lang="en-GB" altLang="en-US" sz="2200" dirty="0" smtClean="0"/>
              <a:t>Decision </a:t>
            </a:r>
            <a:r>
              <a:rPr lang="en-GB" altLang="en-US" sz="2200" dirty="0"/>
              <a:t>variables: evacuation and blowdown pressures, time of steps</a:t>
            </a:r>
          </a:p>
          <a:p>
            <a:endParaRPr lang="en-GB" altLang="en-US" sz="2200" dirty="0"/>
          </a:p>
          <a:p>
            <a:r>
              <a:rPr lang="en-GB" altLang="en-US" sz="2200" dirty="0" smtClean="0"/>
              <a:t>Constraints</a:t>
            </a:r>
            <a:r>
              <a:rPr lang="en-GB" altLang="en-US" sz="2200" dirty="0"/>
              <a:t>: 95% CO</a:t>
            </a:r>
            <a:r>
              <a:rPr lang="en-GB" altLang="en-US" sz="2200" baseline="-25000" dirty="0"/>
              <a:t>2</a:t>
            </a:r>
            <a:r>
              <a:rPr lang="en-GB" altLang="en-US" sz="2200" dirty="0"/>
              <a:t> purity, </a:t>
            </a:r>
            <a:r>
              <a:rPr lang="en-GB" altLang="en-US" sz="2200" b="1" dirty="0">
                <a:solidFill>
                  <a:srgbClr val="FF0000"/>
                </a:solidFill>
              </a:rPr>
              <a:t>P</a:t>
            </a:r>
            <a:r>
              <a:rPr lang="en-GB" altLang="en-US" sz="2200" dirty="0"/>
              <a:t>; 90% CO</a:t>
            </a:r>
            <a:r>
              <a:rPr lang="en-GB" altLang="en-US" sz="2200" baseline="-25000" dirty="0"/>
              <a:t>2</a:t>
            </a:r>
            <a:r>
              <a:rPr lang="en-GB" altLang="en-US" sz="2200" dirty="0"/>
              <a:t> recovery, </a:t>
            </a:r>
            <a:r>
              <a:rPr lang="en-GB" altLang="en-US" sz="2200" b="1" dirty="0">
                <a:solidFill>
                  <a:srgbClr val="FF0000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4433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86" grpId="0"/>
      <p:bldP spid="23587" grpId="0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2" grpId="0" animBg="1"/>
      <p:bldP spid="3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20638"/>
            <a:ext cx="9144000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27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Few concepts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765175"/>
            <a:ext cx="9144000" cy="714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sym typeface="Wingdings" panose="05000000000000000000" pitchFamily="2" charset="2"/>
              </a:rPr>
              <a:t>	</a:t>
            </a:r>
            <a:endParaRPr lang="en-GB" altLang="en-US" sz="1600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graphicFrame>
        <p:nvGraphicFramePr>
          <p:cNvPr id="59" name="Group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959293"/>
              </p:ext>
            </p:extLst>
          </p:nvPr>
        </p:nvGraphicFramePr>
        <p:xfrm>
          <a:off x="472059" y="1113092"/>
          <a:ext cx="7991475" cy="5299113"/>
        </p:xfrm>
        <a:graphic>
          <a:graphicData uri="http://schemas.openxmlformats.org/drawingml/2006/table">
            <a:tbl>
              <a:tblPr/>
              <a:tblGrid>
                <a:gridCol w="3844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73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16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PHYSISORPTION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B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CHEMISORPTION</a:t>
                      </a:r>
                    </a:p>
                  </a:txBody>
                  <a:tcPr marT="45716" marB="45716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3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WEAK, LONG RANGED </a:t>
                      </a:r>
                      <a:b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van der Waals and electrostatic interactions</a:t>
                      </a:r>
                    </a:p>
                  </a:txBody>
                  <a:tcPr marT="45716" marB="45716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STRONG, SHORT RANGE BONDING</a:t>
                      </a:r>
                      <a:b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Chemical bonding involved</a:t>
                      </a: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marT="45716" marB="45716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60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NOT SURFACE SPECIFIC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Physisorption takes place between all molecules on any surface providing the temperature is low enough.</a:t>
                      </a:r>
                    </a:p>
                  </a:txBody>
                  <a:tcPr marT="45716" marB="45716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SURFACE SPECIFIC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E.g. Chemisorption of hydrogen takes place on transition metals but not on gold or mercury.</a:t>
                      </a:r>
                    </a:p>
                  </a:txBody>
                  <a:tcPr marT="45716" marB="45716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49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Δ</a:t>
                      </a:r>
                      <a:r>
                        <a:rPr kumimoji="0" lang="en-GB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en-GB" sz="18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ads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≈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5 - 50 kJ mol</a:t>
                      </a:r>
                      <a:r>
                        <a:rPr kumimoji="0" lang="en-GB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marT="45716" marB="45716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Δ</a:t>
                      </a: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en-GB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ads</a:t>
                      </a: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≈</a:t>
                      </a: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50 - 500 kJ mol</a:t>
                      </a:r>
                      <a:r>
                        <a:rPr kumimoji="0" lang="en-GB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87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Non activated with equilibrium achieved relatively quickly. Increasing temperature always reduces surface coverage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marT="45716" marB="45716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Can be activated, in which case equilibrium can be slow and increasing temperature can favour adsorption.</a:t>
                      </a:r>
                    </a:p>
                  </a:txBody>
                  <a:tcPr marT="45716" marB="45716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43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No surface reactions.</a:t>
                      </a:r>
                    </a:p>
                  </a:txBody>
                  <a:tcPr marT="45716" marB="45716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Surface reactions may take place:- Dissociation, reconstruction, catalysis.</a:t>
                      </a:r>
                    </a:p>
                  </a:txBody>
                  <a:tcPr marT="45716" marB="45716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689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65088"/>
            <a:ext cx="9144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000" dirty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Step 3: process optimization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765175"/>
            <a:ext cx="9144000" cy="714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sym typeface="Wingdings" panose="05000000000000000000" pitchFamily="2" charset="2"/>
              </a:rPr>
              <a:t>	</a:t>
            </a:r>
            <a:endParaRPr lang="en-GB" altLang="en-US" sz="1600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360988" y="1233488"/>
            <a:ext cx="0" cy="18208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360988" y="3062288"/>
            <a:ext cx="223043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3" name="Rectangle 14"/>
          <p:cNvSpPr>
            <a:spLocks noChangeArrowheads="1"/>
          </p:cNvSpPr>
          <p:nvPr/>
        </p:nvSpPr>
        <p:spPr bwMode="auto">
          <a:xfrm>
            <a:off x="4965700" y="1157288"/>
            <a:ext cx="320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 dirty="0">
                <a:solidFill>
                  <a:srgbClr val="FF0000"/>
                </a:solidFill>
              </a:rPr>
              <a:t>P</a:t>
            </a:r>
            <a:endParaRPr lang="en-GB" alt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5360988" y="1693863"/>
            <a:ext cx="2005012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954838" y="1435100"/>
            <a:ext cx="0" cy="16271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6" name="TextBox 19"/>
          <p:cNvSpPr txBox="1">
            <a:spLocks noChangeArrowheads="1"/>
          </p:cNvSpPr>
          <p:nvPr/>
        </p:nvSpPr>
        <p:spPr bwMode="auto">
          <a:xfrm>
            <a:off x="4730750" y="151765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95%</a:t>
            </a:r>
          </a:p>
        </p:txBody>
      </p:sp>
      <p:sp>
        <p:nvSpPr>
          <p:cNvPr id="24587" name="TextBox 64"/>
          <p:cNvSpPr txBox="1">
            <a:spLocks noChangeArrowheads="1"/>
          </p:cNvSpPr>
          <p:nvPr/>
        </p:nvSpPr>
        <p:spPr bwMode="auto">
          <a:xfrm>
            <a:off x="6729413" y="3089275"/>
            <a:ext cx="646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90%</a:t>
            </a:r>
          </a:p>
        </p:txBody>
      </p:sp>
      <p:sp>
        <p:nvSpPr>
          <p:cNvPr id="24588" name="Rectangle 20"/>
          <p:cNvSpPr>
            <a:spLocks noChangeArrowheads="1"/>
          </p:cNvSpPr>
          <p:nvPr/>
        </p:nvSpPr>
        <p:spPr bwMode="auto">
          <a:xfrm>
            <a:off x="7324725" y="3094038"/>
            <a:ext cx="350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 dirty="0">
                <a:solidFill>
                  <a:srgbClr val="FF0000"/>
                </a:solidFill>
              </a:rPr>
              <a:t>R</a:t>
            </a:r>
            <a:endParaRPr lang="en-GB" altLang="en-US" dirty="0"/>
          </a:p>
        </p:txBody>
      </p:sp>
      <p:sp>
        <p:nvSpPr>
          <p:cNvPr id="22" name="Oval 21"/>
          <p:cNvSpPr/>
          <p:nvPr/>
        </p:nvSpPr>
        <p:spPr>
          <a:xfrm>
            <a:off x="5938838" y="2181225"/>
            <a:ext cx="68262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67" name="Oval 66"/>
          <p:cNvSpPr/>
          <p:nvPr/>
        </p:nvSpPr>
        <p:spPr>
          <a:xfrm>
            <a:off x="6351588" y="1889125"/>
            <a:ext cx="66675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68" name="Oval 67"/>
          <p:cNvSpPr/>
          <p:nvPr/>
        </p:nvSpPr>
        <p:spPr>
          <a:xfrm>
            <a:off x="6411913" y="2133600"/>
            <a:ext cx="66675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69" name="Oval 68"/>
          <p:cNvSpPr/>
          <p:nvPr/>
        </p:nvSpPr>
        <p:spPr>
          <a:xfrm>
            <a:off x="6186488" y="1916113"/>
            <a:ext cx="68262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71" name="Oval 70"/>
          <p:cNvSpPr/>
          <p:nvPr/>
        </p:nvSpPr>
        <p:spPr>
          <a:xfrm>
            <a:off x="6640513" y="2052638"/>
            <a:ext cx="68262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72" name="Oval 71"/>
          <p:cNvSpPr/>
          <p:nvPr/>
        </p:nvSpPr>
        <p:spPr>
          <a:xfrm>
            <a:off x="6792913" y="2205038"/>
            <a:ext cx="68262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73" name="Oval 72"/>
          <p:cNvSpPr/>
          <p:nvPr/>
        </p:nvSpPr>
        <p:spPr>
          <a:xfrm>
            <a:off x="6996113" y="2357438"/>
            <a:ext cx="66675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74" name="Oval 73"/>
          <p:cNvSpPr/>
          <p:nvPr/>
        </p:nvSpPr>
        <p:spPr>
          <a:xfrm>
            <a:off x="5572125" y="1444625"/>
            <a:ext cx="66675" cy="69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75" name="Oval 74"/>
          <p:cNvSpPr/>
          <p:nvPr/>
        </p:nvSpPr>
        <p:spPr>
          <a:xfrm>
            <a:off x="5724525" y="1579563"/>
            <a:ext cx="66675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76" name="Oval 75"/>
          <p:cNvSpPr/>
          <p:nvPr/>
        </p:nvSpPr>
        <p:spPr>
          <a:xfrm>
            <a:off x="6210300" y="1504950"/>
            <a:ext cx="66675" cy="69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77" name="Oval 76"/>
          <p:cNvSpPr/>
          <p:nvPr/>
        </p:nvSpPr>
        <p:spPr>
          <a:xfrm>
            <a:off x="6538913" y="1522413"/>
            <a:ext cx="66675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78" name="Oval 77"/>
          <p:cNvSpPr/>
          <p:nvPr/>
        </p:nvSpPr>
        <p:spPr>
          <a:xfrm>
            <a:off x="6824663" y="1916113"/>
            <a:ext cx="66675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79" name="Oval 78"/>
          <p:cNvSpPr/>
          <p:nvPr/>
        </p:nvSpPr>
        <p:spPr>
          <a:xfrm>
            <a:off x="6599238" y="1809750"/>
            <a:ext cx="66675" cy="69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80" name="Oval 79"/>
          <p:cNvSpPr/>
          <p:nvPr/>
        </p:nvSpPr>
        <p:spPr>
          <a:xfrm>
            <a:off x="7148513" y="1855788"/>
            <a:ext cx="66675" cy="69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81" name="Oval 80"/>
          <p:cNvSpPr/>
          <p:nvPr/>
        </p:nvSpPr>
        <p:spPr>
          <a:xfrm>
            <a:off x="7032625" y="2074863"/>
            <a:ext cx="66675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82" name="Oval 81"/>
          <p:cNvSpPr/>
          <p:nvPr/>
        </p:nvSpPr>
        <p:spPr>
          <a:xfrm>
            <a:off x="7085013" y="1489075"/>
            <a:ext cx="66675" cy="71438"/>
          </a:xfrm>
          <a:prstGeom prst="ellipse">
            <a:avLst/>
          </a:prstGeom>
          <a:solidFill>
            <a:srgbClr val="00B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83" name="Oval 82"/>
          <p:cNvSpPr/>
          <p:nvPr/>
        </p:nvSpPr>
        <p:spPr>
          <a:xfrm>
            <a:off x="7237413" y="1482725"/>
            <a:ext cx="66675" cy="69850"/>
          </a:xfrm>
          <a:prstGeom prst="ellipse">
            <a:avLst/>
          </a:prstGeom>
          <a:solidFill>
            <a:srgbClr val="00B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84" name="Oval 83"/>
          <p:cNvSpPr/>
          <p:nvPr/>
        </p:nvSpPr>
        <p:spPr>
          <a:xfrm>
            <a:off x="7161213" y="1339850"/>
            <a:ext cx="66675" cy="69850"/>
          </a:xfrm>
          <a:prstGeom prst="ellipse">
            <a:avLst/>
          </a:prstGeom>
          <a:solidFill>
            <a:srgbClr val="00B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4607" name="TextBox 22"/>
          <p:cNvSpPr txBox="1">
            <a:spLocks noChangeArrowheads="1"/>
          </p:cNvSpPr>
          <p:nvPr/>
        </p:nvSpPr>
        <p:spPr bwMode="auto">
          <a:xfrm>
            <a:off x="7473950" y="1493838"/>
            <a:ext cx="12430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{t</a:t>
            </a:r>
            <a:r>
              <a:rPr lang="en-GB" altLang="en-US" baseline="-25000" dirty="0"/>
              <a:t>ads</a:t>
            </a:r>
            <a:r>
              <a:rPr lang="en-GB" altLang="en-US" dirty="0"/>
              <a:t>, t</a:t>
            </a:r>
            <a:r>
              <a:rPr lang="en-GB" altLang="en-US" baseline="-25000" dirty="0"/>
              <a:t>bd</a:t>
            </a:r>
            <a:r>
              <a:rPr lang="en-GB" altLang="en-US" dirty="0"/>
              <a:t>…}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5337175" y="4371975"/>
            <a:ext cx="0" cy="18208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337175" y="6200775"/>
            <a:ext cx="223043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10" name="Rectangle 34"/>
          <p:cNvSpPr>
            <a:spLocks noChangeArrowheads="1"/>
          </p:cNvSpPr>
          <p:nvPr/>
        </p:nvSpPr>
        <p:spPr bwMode="auto">
          <a:xfrm>
            <a:off x="4941888" y="4295775"/>
            <a:ext cx="320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 dirty="0">
                <a:solidFill>
                  <a:srgbClr val="00B050"/>
                </a:solidFill>
              </a:rPr>
              <a:t>E</a:t>
            </a:r>
            <a:endParaRPr lang="en-GB" altLang="en-US" dirty="0">
              <a:solidFill>
                <a:srgbClr val="00B050"/>
              </a:solidFill>
            </a:endParaRPr>
          </a:p>
        </p:txBody>
      </p:sp>
      <p:sp>
        <p:nvSpPr>
          <p:cNvPr id="24611" name="Rectangle 39"/>
          <p:cNvSpPr>
            <a:spLocks noChangeArrowheads="1"/>
          </p:cNvSpPr>
          <p:nvPr/>
        </p:nvSpPr>
        <p:spPr bwMode="auto">
          <a:xfrm>
            <a:off x="7300913" y="6232525"/>
            <a:ext cx="427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 dirty="0">
                <a:solidFill>
                  <a:srgbClr val="00B050"/>
                </a:solidFill>
              </a:rPr>
              <a:t>Pr</a:t>
            </a:r>
            <a:endParaRPr lang="en-GB" altLang="en-US" dirty="0">
              <a:solidFill>
                <a:srgbClr val="00B050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5915025" y="5319713"/>
            <a:ext cx="68263" cy="7143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42" name="Oval 41"/>
          <p:cNvSpPr/>
          <p:nvPr/>
        </p:nvSpPr>
        <p:spPr>
          <a:xfrm>
            <a:off x="6327775" y="5027613"/>
            <a:ext cx="66675" cy="7143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43" name="Oval 42"/>
          <p:cNvSpPr/>
          <p:nvPr/>
        </p:nvSpPr>
        <p:spPr>
          <a:xfrm>
            <a:off x="5892800" y="5616575"/>
            <a:ext cx="68263" cy="7143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44" name="Oval 43"/>
          <p:cNvSpPr/>
          <p:nvPr/>
        </p:nvSpPr>
        <p:spPr>
          <a:xfrm>
            <a:off x="6070600" y="4811713"/>
            <a:ext cx="66675" cy="7143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45" name="Oval 44"/>
          <p:cNvSpPr/>
          <p:nvPr/>
        </p:nvSpPr>
        <p:spPr>
          <a:xfrm>
            <a:off x="6315075" y="5326063"/>
            <a:ext cx="68263" cy="6985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46" name="Oval 45"/>
          <p:cNvSpPr/>
          <p:nvPr/>
        </p:nvSpPr>
        <p:spPr>
          <a:xfrm>
            <a:off x="6408738" y="5519738"/>
            <a:ext cx="68262" cy="7143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47" name="Oval 46"/>
          <p:cNvSpPr/>
          <p:nvPr/>
        </p:nvSpPr>
        <p:spPr>
          <a:xfrm>
            <a:off x="6091238" y="5915025"/>
            <a:ext cx="68262" cy="7143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48" name="Oval 47"/>
          <p:cNvSpPr/>
          <p:nvPr/>
        </p:nvSpPr>
        <p:spPr>
          <a:xfrm>
            <a:off x="5900738" y="4826000"/>
            <a:ext cx="66675" cy="7143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49" name="Oval 48"/>
          <p:cNvSpPr/>
          <p:nvPr/>
        </p:nvSpPr>
        <p:spPr>
          <a:xfrm>
            <a:off x="6127750" y="4643438"/>
            <a:ext cx="68263" cy="7143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50" name="Oval 49"/>
          <p:cNvSpPr/>
          <p:nvPr/>
        </p:nvSpPr>
        <p:spPr>
          <a:xfrm>
            <a:off x="6094413" y="5003800"/>
            <a:ext cx="66675" cy="7143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51" name="Oval 50"/>
          <p:cNvSpPr/>
          <p:nvPr/>
        </p:nvSpPr>
        <p:spPr>
          <a:xfrm>
            <a:off x="6515100" y="4660900"/>
            <a:ext cx="66675" cy="7143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52" name="Oval 51"/>
          <p:cNvSpPr/>
          <p:nvPr/>
        </p:nvSpPr>
        <p:spPr>
          <a:xfrm>
            <a:off x="6557963" y="5148263"/>
            <a:ext cx="66675" cy="7143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53" name="Oval 52"/>
          <p:cNvSpPr/>
          <p:nvPr/>
        </p:nvSpPr>
        <p:spPr>
          <a:xfrm>
            <a:off x="6575425" y="4948238"/>
            <a:ext cx="66675" cy="7143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54" name="Oval 53"/>
          <p:cNvSpPr/>
          <p:nvPr/>
        </p:nvSpPr>
        <p:spPr>
          <a:xfrm>
            <a:off x="6831013" y="5019675"/>
            <a:ext cx="68262" cy="6985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55" name="Oval 54"/>
          <p:cNvSpPr/>
          <p:nvPr/>
        </p:nvSpPr>
        <p:spPr>
          <a:xfrm>
            <a:off x="6656388" y="5414963"/>
            <a:ext cx="66675" cy="7143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56" name="Oval 55"/>
          <p:cNvSpPr/>
          <p:nvPr/>
        </p:nvSpPr>
        <p:spPr>
          <a:xfrm>
            <a:off x="6364288" y="5718175"/>
            <a:ext cx="66675" cy="71438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57" name="Oval 56"/>
          <p:cNvSpPr/>
          <p:nvPr/>
        </p:nvSpPr>
        <p:spPr>
          <a:xfrm>
            <a:off x="6818313" y="5208588"/>
            <a:ext cx="68262" cy="69850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58" name="Oval 57"/>
          <p:cNvSpPr/>
          <p:nvPr/>
        </p:nvSpPr>
        <p:spPr>
          <a:xfrm>
            <a:off x="7045325" y="4864100"/>
            <a:ext cx="66675" cy="71438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7" name="Down Arrow 6"/>
          <p:cNvSpPr/>
          <p:nvPr/>
        </p:nvSpPr>
        <p:spPr>
          <a:xfrm>
            <a:off x="6392863" y="3238500"/>
            <a:ext cx="201612" cy="587375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4" name="Freeform 3"/>
          <p:cNvSpPr/>
          <p:nvPr/>
        </p:nvSpPr>
        <p:spPr>
          <a:xfrm>
            <a:off x="5811838" y="4454525"/>
            <a:ext cx="1520825" cy="1676400"/>
          </a:xfrm>
          <a:custGeom>
            <a:avLst/>
            <a:gdLst>
              <a:gd name="connsiteX0" fmla="*/ 1638341 w 1638341"/>
              <a:gd name="connsiteY0" fmla="*/ 0 h 1810780"/>
              <a:gd name="connsiteX1" fmla="*/ 1135001 w 1638341"/>
              <a:gd name="connsiteY1" fmla="*/ 771787 h 1810780"/>
              <a:gd name="connsiteX2" fmla="*/ 916888 w 1638341"/>
              <a:gd name="connsiteY2" fmla="*/ 1107347 h 1810780"/>
              <a:gd name="connsiteX3" fmla="*/ 413548 w 1638341"/>
              <a:gd name="connsiteY3" fmla="*/ 1568742 h 1810780"/>
              <a:gd name="connsiteX4" fmla="*/ 27655 w 1638341"/>
              <a:gd name="connsiteY4" fmla="*/ 1786855 h 1810780"/>
              <a:gd name="connsiteX5" fmla="*/ 61211 w 1638341"/>
              <a:gd name="connsiteY5" fmla="*/ 1795244 h 1810780"/>
              <a:gd name="connsiteX0" fmla="*/ 1520895 w 1520895"/>
              <a:gd name="connsiteY0" fmla="*/ 0 h 1676556"/>
              <a:gd name="connsiteX1" fmla="*/ 1135001 w 1520895"/>
              <a:gd name="connsiteY1" fmla="*/ 637563 h 1676556"/>
              <a:gd name="connsiteX2" fmla="*/ 916888 w 1520895"/>
              <a:gd name="connsiteY2" fmla="*/ 973123 h 1676556"/>
              <a:gd name="connsiteX3" fmla="*/ 413548 w 1520895"/>
              <a:gd name="connsiteY3" fmla="*/ 1434518 h 1676556"/>
              <a:gd name="connsiteX4" fmla="*/ 27655 w 1520895"/>
              <a:gd name="connsiteY4" fmla="*/ 1652631 h 1676556"/>
              <a:gd name="connsiteX5" fmla="*/ 61211 w 1520895"/>
              <a:gd name="connsiteY5" fmla="*/ 1661020 h 1676556"/>
              <a:gd name="connsiteX0" fmla="*/ 1520895 w 1520895"/>
              <a:gd name="connsiteY0" fmla="*/ 0 h 1676556"/>
              <a:gd name="connsiteX1" fmla="*/ 1168557 w 1520895"/>
              <a:gd name="connsiteY1" fmla="*/ 637563 h 1676556"/>
              <a:gd name="connsiteX2" fmla="*/ 916888 w 1520895"/>
              <a:gd name="connsiteY2" fmla="*/ 973123 h 1676556"/>
              <a:gd name="connsiteX3" fmla="*/ 413548 w 1520895"/>
              <a:gd name="connsiteY3" fmla="*/ 1434518 h 1676556"/>
              <a:gd name="connsiteX4" fmla="*/ 27655 w 1520895"/>
              <a:gd name="connsiteY4" fmla="*/ 1652631 h 1676556"/>
              <a:gd name="connsiteX5" fmla="*/ 61211 w 1520895"/>
              <a:gd name="connsiteY5" fmla="*/ 1661020 h 1676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0895" h="1676556">
                <a:moveTo>
                  <a:pt x="1520895" y="0"/>
                </a:moveTo>
                <a:cubicBezTo>
                  <a:pt x="1392264" y="212521"/>
                  <a:pt x="1269225" y="475376"/>
                  <a:pt x="1168557" y="637563"/>
                </a:cubicBezTo>
                <a:cubicBezTo>
                  <a:pt x="1067889" y="799750"/>
                  <a:pt x="1042723" y="840297"/>
                  <a:pt x="916888" y="973123"/>
                </a:cubicBezTo>
                <a:cubicBezTo>
                  <a:pt x="791053" y="1105949"/>
                  <a:pt x="561753" y="1321267"/>
                  <a:pt x="413548" y="1434518"/>
                </a:cubicBezTo>
                <a:cubicBezTo>
                  <a:pt x="265343" y="1547769"/>
                  <a:pt x="27655" y="1652631"/>
                  <a:pt x="27655" y="1652631"/>
                </a:cubicBezTo>
                <a:cubicBezTo>
                  <a:pt x="-31068" y="1690381"/>
                  <a:pt x="15071" y="1675700"/>
                  <a:pt x="61211" y="1661020"/>
                </a:cubicBezTo>
              </a:path>
            </a:pathLst>
          </a:cu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4632" name="TextBox 8"/>
          <p:cNvSpPr txBox="1">
            <a:spLocks noChangeArrowheads="1"/>
          </p:cNvSpPr>
          <p:nvPr/>
        </p:nvSpPr>
        <p:spPr bwMode="auto">
          <a:xfrm>
            <a:off x="2886075" y="5251450"/>
            <a:ext cx="23256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Pareto front: best </a:t>
            </a:r>
          </a:p>
          <a:p>
            <a:r>
              <a:rPr lang="en-GB" altLang="en-US" dirty="0"/>
              <a:t>productivity at lowest</a:t>
            </a:r>
            <a:br>
              <a:rPr lang="en-GB" altLang="en-US" dirty="0"/>
            </a:br>
            <a:r>
              <a:rPr lang="en-GB" altLang="en-US" dirty="0"/>
              <a:t>energy</a:t>
            </a:r>
          </a:p>
        </p:txBody>
      </p:sp>
      <p:sp>
        <p:nvSpPr>
          <p:cNvPr id="59" name="TextBox 69"/>
          <p:cNvSpPr txBox="1">
            <a:spLocks noChangeArrowheads="1"/>
          </p:cNvSpPr>
          <p:nvPr/>
        </p:nvSpPr>
        <p:spPr bwMode="auto">
          <a:xfrm>
            <a:off x="418148" y="941705"/>
            <a:ext cx="333375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 sz="2200" dirty="0"/>
          </a:p>
          <a:p>
            <a:r>
              <a:rPr lang="en-GB" altLang="en-US" sz="2200" dirty="0" smtClean="0"/>
              <a:t>Decision </a:t>
            </a:r>
            <a:r>
              <a:rPr lang="en-GB" altLang="en-US" sz="2200" dirty="0"/>
              <a:t>variables: evacuation and blowdown pressures, time of steps</a:t>
            </a:r>
          </a:p>
          <a:p>
            <a:endParaRPr lang="en-GB" altLang="en-US" sz="2200" dirty="0"/>
          </a:p>
          <a:p>
            <a:r>
              <a:rPr lang="en-GB" altLang="en-US" sz="2200" dirty="0" smtClean="0"/>
              <a:t>Constraints</a:t>
            </a:r>
            <a:r>
              <a:rPr lang="en-GB" altLang="en-US" sz="2200" dirty="0"/>
              <a:t>: 95% CO</a:t>
            </a:r>
            <a:r>
              <a:rPr lang="en-GB" altLang="en-US" sz="2200" baseline="-25000" dirty="0"/>
              <a:t>2</a:t>
            </a:r>
            <a:r>
              <a:rPr lang="en-GB" altLang="en-US" sz="2200" dirty="0"/>
              <a:t> purity, </a:t>
            </a:r>
            <a:r>
              <a:rPr lang="en-GB" altLang="en-US" sz="2200" b="1" dirty="0">
                <a:solidFill>
                  <a:srgbClr val="FF0000"/>
                </a:solidFill>
              </a:rPr>
              <a:t>P</a:t>
            </a:r>
            <a:r>
              <a:rPr lang="en-GB" altLang="en-US" sz="2200" dirty="0"/>
              <a:t>; 90% CO</a:t>
            </a:r>
            <a:r>
              <a:rPr lang="en-GB" altLang="en-US" sz="2200" baseline="-25000" dirty="0"/>
              <a:t>2</a:t>
            </a:r>
            <a:r>
              <a:rPr lang="en-GB" altLang="en-US" sz="2200" dirty="0"/>
              <a:t> recovery, </a:t>
            </a:r>
            <a:r>
              <a:rPr lang="en-GB" altLang="en-US" sz="2200" b="1" dirty="0">
                <a:solidFill>
                  <a:srgbClr val="FF0000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3539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65088"/>
            <a:ext cx="9144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000" dirty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Step 3: process optimization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765175"/>
            <a:ext cx="9144000" cy="714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sym typeface="Wingdings" panose="05000000000000000000" pitchFamily="2" charset="2"/>
              </a:rPr>
              <a:t>	</a:t>
            </a:r>
            <a:endParaRPr lang="en-GB" altLang="en-US" sz="1600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360988" y="1233488"/>
            <a:ext cx="0" cy="18208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360988" y="3062288"/>
            <a:ext cx="223043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7" name="Rectangle 14"/>
          <p:cNvSpPr>
            <a:spLocks noChangeArrowheads="1"/>
          </p:cNvSpPr>
          <p:nvPr/>
        </p:nvSpPr>
        <p:spPr bwMode="auto">
          <a:xfrm>
            <a:off x="4965700" y="1157288"/>
            <a:ext cx="320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 dirty="0">
                <a:solidFill>
                  <a:srgbClr val="FF0000"/>
                </a:solidFill>
              </a:rPr>
              <a:t>P</a:t>
            </a:r>
            <a:endParaRPr lang="en-GB" alt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5360988" y="1693863"/>
            <a:ext cx="2005012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954838" y="1435100"/>
            <a:ext cx="0" cy="16271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0" name="TextBox 19"/>
          <p:cNvSpPr txBox="1">
            <a:spLocks noChangeArrowheads="1"/>
          </p:cNvSpPr>
          <p:nvPr/>
        </p:nvSpPr>
        <p:spPr bwMode="auto">
          <a:xfrm>
            <a:off x="4730750" y="151765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95%</a:t>
            </a:r>
          </a:p>
        </p:txBody>
      </p:sp>
      <p:sp>
        <p:nvSpPr>
          <p:cNvPr id="25611" name="TextBox 64"/>
          <p:cNvSpPr txBox="1">
            <a:spLocks noChangeArrowheads="1"/>
          </p:cNvSpPr>
          <p:nvPr/>
        </p:nvSpPr>
        <p:spPr bwMode="auto">
          <a:xfrm>
            <a:off x="6729413" y="3089275"/>
            <a:ext cx="646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90%</a:t>
            </a:r>
          </a:p>
        </p:txBody>
      </p:sp>
      <p:sp>
        <p:nvSpPr>
          <p:cNvPr id="25612" name="Rectangle 20"/>
          <p:cNvSpPr>
            <a:spLocks noChangeArrowheads="1"/>
          </p:cNvSpPr>
          <p:nvPr/>
        </p:nvSpPr>
        <p:spPr bwMode="auto">
          <a:xfrm>
            <a:off x="7324725" y="3094038"/>
            <a:ext cx="350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 dirty="0">
                <a:solidFill>
                  <a:srgbClr val="FF0000"/>
                </a:solidFill>
              </a:rPr>
              <a:t>R</a:t>
            </a:r>
            <a:endParaRPr lang="en-GB" altLang="en-US" dirty="0"/>
          </a:p>
        </p:txBody>
      </p:sp>
      <p:sp>
        <p:nvSpPr>
          <p:cNvPr id="22" name="Oval 21"/>
          <p:cNvSpPr/>
          <p:nvPr/>
        </p:nvSpPr>
        <p:spPr>
          <a:xfrm>
            <a:off x="5938838" y="2181225"/>
            <a:ext cx="68262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67" name="Oval 66"/>
          <p:cNvSpPr/>
          <p:nvPr/>
        </p:nvSpPr>
        <p:spPr>
          <a:xfrm>
            <a:off x="6351588" y="1889125"/>
            <a:ext cx="66675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68" name="Oval 67"/>
          <p:cNvSpPr/>
          <p:nvPr/>
        </p:nvSpPr>
        <p:spPr>
          <a:xfrm>
            <a:off x="6411913" y="2133600"/>
            <a:ext cx="66675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69" name="Oval 68"/>
          <p:cNvSpPr/>
          <p:nvPr/>
        </p:nvSpPr>
        <p:spPr>
          <a:xfrm>
            <a:off x="6186488" y="1916113"/>
            <a:ext cx="68262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71" name="Oval 70"/>
          <p:cNvSpPr/>
          <p:nvPr/>
        </p:nvSpPr>
        <p:spPr>
          <a:xfrm>
            <a:off x="6640513" y="2052638"/>
            <a:ext cx="68262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72" name="Oval 71"/>
          <p:cNvSpPr/>
          <p:nvPr/>
        </p:nvSpPr>
        <p:spPr>
          <a:xfrm>
            <a:off x="6792913" y="2205038"/>
            <a:ext cx="68262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73" name="Oval 72"/>
          <p:cNvSpPr/>
          <p:nvPr/>
        </p:nvSpPr>
        <p:spPr>
          <a:xfrm>
            <a:off x="6996113" y="2357438"/>
            <a:ext cx="66675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74" name="Oval 73"/>
          <p:cNvSpPr/>
          <p:nvPr/>
        </p:nvSpPr>
        <p:spPr>
          <a:xfrm>
            <a:off x="5572125" y="1444625"/>
            <a:ext cx="66675" cy="69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75" name="Oval 74"/>
          <p:cNvSpPr/>
          <p:nvPr/>
        </p:nvSpPr>
        <p:spPr>
          <a:xfrm>
            <a:off x="5724525" y="1579563"/>
            <a:ext cx="66675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76" name="Oval 75"/>
          <p:cNvSpPr/>
          <p:nvPr/>
        </p:nvSpPr>
        <p:spPr>
          <a:xfrm>
            <a:off x="6210300" y="1504950"/>
            <a:ext cx="66675" cy="69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77" name="Oval 76"/>
          <p:cNvSpPr/>
          <p:nvPr/>
        </p:nvSpPr>
        <p:spPr>
          <a:xfrm>
            <a:off x="6538913" y="1522413"/>
            <a:ext cx="66675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78" name="Oval 77"/>
          <p:cNvSpPr/>
          <p:nvPr/>
        </p:nvSpPr>
        <p:spPr>
          <a:xfrm>
            <a:off x="6824663" y="1916113"/>
            <a:ext cx="66675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79" name="Oval 78"/>
          <p:cNvSpPr/>
          <p:nvPr/>
        </p:nvSpPr>
        <p:spPr>
          <a:xfrm>
            <a:off x="6599238" y="1809750"/>
            <a:ext cx="66675" cy="69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80" name="Oval 79"/>
          <p:cNvSpPr/>
          <p:nvPr/>
        </p:nvSpPr>
        <p:spPr>
          <a:xfrm>
            <a:off x="7148513" y="1855788"/>
            <a:ext cx="66675" cy="69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81" name="Oval 80"/>
          <p:cNvSpPr/>
          <p:nvPr/>
        </p:nvSpPr>
        <p:spPr>
          <a:xfrm>
            <a:off x="7032625" y="2074863"/>
            <a:ext cx="66675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82" name="Oval 81"/>
          <p:cNvSpPr/>
          <p:nvPr/>
        </p:nvSpPr>
        <p:spPr>
          <a:xfrm>
            <a:off x="7085013" y="1489075"/>
            <a:ext cx="66675" cy="71438"/>
          </a:xfrm>
          <a:prstGeom prst="ellipse">
            <a:avLst/>
          </a:prstGeom>
          <a:solidFill>
            <a:srgbClr val="00B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83" name="Oval 82"/>
          <p:cNvSpPr/>
          <p:nvPr/>
        </p:nvSpPr>
        <p:spPr>
          <a:xfrm>
            <a:off x="7237413" y="1482725"/>
            <a:ext cx="66675" cy="69850"/>
          </a:xfrm>
          <a:prstGeom prst="ellipse">
            <a:avLst/>
          </a:prstGeom>
          <a:solidFill>
            <a:srgbClr val="00B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84" name="Oval 83"/>
          <p:cNvSpPr/>
          <p:nvPr/>
        </p:nvSpPr>
        <p:spPr>
          <a:xfrm>
            <a:off x="7161213" y="1339850"/>
            <a:ext cx="66675" cy="69850"/>
          </a:xfrm>
          <a:prstGeom prst="ellipse">
            <a:avLst/>
          </a:prstGeom>
          <a:solidFill>
            <a:srgbClr val="00B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5631" name="TextBox 22"/>
          <p:cNvSpPr txBox="1">
            <a:spLocks noChangeArrowheads="1"/>
          </p:cNvSpPr>
          <p:nvPr/>
        </p:nvSpPr>
        <p:spPr bwMode="auto">
          <a:xfrm>
            <a:off x="7473950" y="1493838"/>
            <a:ext cx="12430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{t</a:t>
            </a:r>
            <a:r>
              <a:rPr lang="en-GB" altLang="en-US" baseline="-25000" dirty="0"/>
              <a:t>ads</a:t>
            </a:r>
            <a:r>
              <a:rPr lang="en-GB" altLang="en-US" dirty="0"/>
              <a:t>, t</a:t>
            </a:r>
            <a:r>
              <a:rPr lang="en-GB" altLang="en-US" baseline="-25000" dirty="0"/>
              <a:t>bd</a:t>
            </a:r>
            <a:r>
              <a:rPr lang="en-GB" altLang="en-US" dirty="0"/>
              <a:t>…}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5337175" y="4371975"/>
            <a:ext cx="0" cy="18208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337175" y="6200775"/>
            <a:ext cx="223043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34" name="Rectangle 34"/>
          <p:cNvSpPr>
            <a:spLocks noChangeArrowheads="1"/>
          </p:cNvSpPr>
          <p:nvPr/>
        </p:nvSpPr>
        <p:spPr bwMode="auto">
          <a:xfrm>
            <a:off x="4941888" y="4295775"/>
            <a:ext cx="320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 dirty="0">
                <a:solidFill>
                  <a:srgbClr val="00B050"/>
                </a:solidFill>
              </a:rPr>
              <a:t>E</a:t>
            </a:r>
            <a:endParaRPr lang="en-GB" altLang="en-US" dirty="0">
              <a:solidFill>
                <a:srgbClr val="00B050"/>
              </a:solidFill>
            </a:endParaRPr>
          </a:p>
        </p:txBody>
      </p:sp>
      <p:sp>
        <p:nvSpPr>
          <p:cNvPr id="25635" name="Rectangle 39"/>
          <p:cNvSpPr>
            <a:spLocks noChangeArrowheads="1"/>
          </p:cNvSpPr>
          <p:nvPr/>
        </p:nvSpPr>
        <p:spPr bwMode="auto">
          <a:xfrm>
            <a:off x="7300913" y="6232525"/>
            <a:ext cx="427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 dirty="0">
                <a:solidFill>
                  <a:srgbClr val="00B050"/>
                </a:solidFill>
              </a:rPr>
              <a:t>Pr</a:t>
            </a:r>
            <a:endParaRPr lang="en-GB" altLang="en-US" dirty="0">
              <a:solidFill>
                <a:srgbClr val="00B050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6392863" y="3238500"/>
            <a:ext cx="201612" cy="587375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4" name="Freeform 3"/>
          <p:cNvSpPr/>
          <p:nvPr/>
        </p:nvSpPr>
        <p:spPr>
          <a:xfrm>
            <a:off x="5811838" y="4454525"/>
            <a:ext cx="1520825" cy="1676400"/>
          </a:xfrm>
          <a:custGeom>
            <a:avLst/>
            <a:gdLst>
              <a:gd name="connsiteX0" fmla="*/ 1638341 w 1638341"/>
              <a:gd name="connsiteY0" fmla="*/ 0 h 1810780"/>
              <a:gd name="connsiteX1" fmla="*/ 1135001 w 1638341"/>
              <a:gd name="connsiteY1" fmla="*/ 771787 h 1810780"/>
              <a:gd name="connsiteX2" fmla="*/ 916888 w 1638341"/>
              <a:gd name="connsiteY2" fmla="*/ 1107347 h 1810780"/>
              <a:gd name="connsiteX3" fmla="*/ 413548 w 1638341"/>
              <a:gd name="connsiteY3" fmla="*/ 1568742 h 1810780"/>
              <a:gd name="connsiteX4" fmla="*/ 27655 w 1638341"/>
              <a:gd name="connsiteY4" fmla="*/ 1786855 h 1810780"/>
              <a:gd name="connsiteX5" fmla="*/ 61211 w 1638341"/>
              <a:gd name="connsiteY5" fmla="*/ 1795244 h 1810780"/>
              <a:gd name="connsiteX0" fmla="*/ 1520895 w 1520895"/>
              <a:gd name="connsiteY0" fmla="*/ 0 h 1676556"/>
              <a:gd name="connsiteX1" fmla="*/ 1135001 w 1520895"/>
              <a:gd name="connsiteY1" fmla="*/ 637563 h 1676556"/>
              <a:gd name="connsiteX2" fmla="*/ 916888 w 1520895"/>
              <a:gd name="connsiteY2" fmla="*/ 973123 h 1676556"/>
              <a:gd name="connsiteX3" fmla="*/ 413548 w 1520895"/>
              <a:gd name="connsiteY3" fmla="*/ 1434518 h 1676556"/>
              <a:gd name="connsiteX4" fmla="*/ 27655 w 1520895"/>
              <a:gd name="connsiteY4" fmla="*/ 1652631 h 1676556"/>
              <a:gd name="connsiteX5" fmla="*/ 61211 w 1520895"/>
              <a:gd name="connsiteY5" fmla="*/ 1661020 h 1676556"/>
              <a:gd name="connsiteX0" fmla="*/ 1520895 w 1520895"/>
              <a:gd name="connsiteY0" fmla="*/ 0 h 1676556"/>
              <a:gd name="connsiteX1" fmla="*/ 1168557 w 1520895"/>
              <a:gd name="connsiteY1" fmla="*/ 637563 h 1676556"/>
              <a:gd name="connsiteX2" fmla="*/ 916888 w 1520895"/>
              <a:gd name="connsiteY2" fmla="*/ 973123 h 1676556"/>
              <a:gd name="connsiteX3" fmla="*/ 413548 w 1520895"/>
              <a:gd name="connsiteY3" fmla="*/ 1434518 h 1676556"/>
              <a:gd name="connsiteX4" fmla="*/ 27655 w 1520895"/>
              <a:gd name="connsiteY4" fmla="*/ 1652631 h 1676556"/>
              <a:gd name="connsiteX5" fmla="*/ 61211 w 1520895"/>
              <a:gd name="connsiteY5" fmla="*/ 1661020 h 1676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0895" h="1676556">
                <a:moveTo>
                  <a:pt x="1520895" y="0"/>
                </a:moveTo>
                <a:cubicBezTo>
                  <a:pt x="1392264" y="212521"/>
                  <a:pt x="1269225" y="475376"/>
                  <a:pt x="1168557" y="637563"/>
                </a:cubicBezTo>
                <a:cubicBezTo>
                  <a:pt x="1067889" y="799750"/>
                  <a:pt x="1042723" y="840297"/>
                  <a:pt x="916888" y="973123"/>
                </a:cubicBezTo>
                <a:cubicBezTo>
                  <a:pt x="791053" y="1105949"/>
                  <a:pt x="561753" y="1321267"/>
                  <a:pt x="413548" y="1434518"/>
                </a:cubicBezTo>
                <a:cubicBezTo>
                  <a:pt x="265343" y="1547769"/>
                  <a:pt x="27655" y="1652631"/>
                  <a:pt x="27655" y="1652631"/>
                </a:cubicBezTo>
                <a:cubicBezTo>
                  <a:pt x="-31068" y="1690381"/>
                  <a:pt x="15071" y="1675700"/>
                  <a:pt x="61211" y="1661020"/>
                </a:cubicBezTo>
              </a:path>
            </a:pathLst>
          </a:cu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5638" name="TextBox 8"/>
          <p:cNvSpPr txBox="1">
            <a:spLocks noChangeArrowheads="1"/>
          </p:cNvSpPr>
          <p:nvPr/>
        </p:nvSpPr>
        <p:spPr bwMode="auto">
          <a:xfrm>
            <a:off x="2500313" y="4706938"/>
            <a:ext cx="295433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Comparison of materials</a:t>
            </a:r>
          </a:p>
          <a:p>
            <a:r>
              <a:rPr lang="en-GB" altLang="en-US" dirty="0" smtClean="0"/>
              <a:t>in </a:t>
            </a:r>
            <a:r>
              <a:rPr lang="en-GB" altLang="en-US" dirty="0"/>
              <a:t>terms of Pareto fronts</a:t>
            </a:r>
          </a:p>
          <a:p>
            <a:endParaRPr lang="en-GB" altLang="en-US" dirty="0"/>
          </a:p>
          <a:p>
            <a:r>
              <a:rPr lang="en-GB" altLang="en-US" dirty="0"/>
              <a:t>Genetic algorithms are</a:t>
            </a:r>
          </a:p>
          <a:p>
            <a:r>
              <a:rPr lang="en-GB" altLang="en-US" dirty="0"/>
              <a:t>used to locate these fronts </a:t>
            </a:r>
          </a:p>
        </p:txBody>
      </p:sp>
      <p:sp>
        <p:nvSpPr>
          <p:cNvPr id="59" name="Freeform 58"/>
          <p:cNvSpPr/>
          <p:nvPr/>
        </p:nvSpPr>
        <p:spPr>
          <a:xfrm>
            <a:off x="5484813" y="3952875"/>
            <a:ext cx="1520825" cy="1676400"/>
          </a:xfrm>
          <a:custGeom>
            <a:avLst/>
            <a:gdLst>
              <a:gd name="connsiteX0" fmla="*/ 1638341 w 1638341"/>
              <a:gd name="connsiteY0" fmla="*/ 0 h 1810780"/>
              <a:gd name="connsiteX1" fmla="*/ 1135001 w 1638341"/>
              <a:gd name="connsiteY1" fmla="*/ 771787 h 1810780"/>
              <a:gd name="connsiteX2" fmla="*/ 916888 w 1638341"/>
              <a:gd name="connsiteY2" fmla="*/ 1107347 h 1810780"/>
              <a:gd name="connsiteX3" fmla="*/ 413548 w 1638341"/>
              <a:gd name="connsiteY3" fmla="*/ 1568742 h 1810780"/>
              <a:gd name="connsiteX4" fmla="*/ 27655 w 1638341"/>
              <a:gd name="connsiteY4" fmla="*/ 1786855 h 1810780"/>
              <a:gd name="connsiteX5" fmla="*/ 61211 w 1638341"/>
              <a:gd name="connsiteY5" fmla="*/ 1795244 h 1810780"/>
              <a:gd name="connsiteX0" fmla="*/ 1520895 w 1520895"/>
              <a:gd name="connsiteY0" fmla="*/ 0 h 1676556"/>
              <a:gd name="connsiteX1" fmla="*/ 1135001 w 1520895"/>
              <a:gd name="connsiteY1" fmla="*/ 637563 h 1676556"/>
              <a:gd name="connsiteX2" fmla="*/ 916888 w 1520895"/>
              <a:gd name="connsiteY2" fmla="*/ 973123 h 1676556"/>
              <a:gd name="connsiteX3" fmla="*/ 413548 w 1520895"/>
              <a:gd name="connsiteY3" fmla="*/ 1434518 h 1676556"/>
              <a:gd name="connsiteX4" fmla="*/ 27655 w 1520895"/>
              <a:gd name="connsiteY4" fmla="*/ 1652631 h 1676556"/>
              <a:gd name="connsiteX5" fmla="*/ 61211 w 1520895"/>
              <a:gd name="connsiteY5" fmla="*/ 1661020 h 1676556"/>
              <a:gd name="connsiteX0" fmla="*/ 1520895 w 1520895"/>
              <a:gd name="connsiteY0" fmla="*/ 0 h 1676556"/>
              <a:gd name="connsiteX1" fmla="*/ 1168557 w 1520895"/>
              <a:gd name="connsiteY1" fmla="*/ 637563 h 1676556"/>
              <a:gd name="connsiteX2" fmla="*/ 916888 w 1520895"/>
              <a:gd name="connsiteY2" fmla="*/ 973123 h 1676556"/>
              <a:gd name="connsiteX3" fmla="*/ 413548 w 1520895"/>
              <a:gd name="connsiteY3" fmla="*/ 1434518 h 1676556"/>
              <a:gd name="connsiteX4" fmla="*/ 27655 w 1520895"/>
              <a:gd name="connsiteY4" fmla="*/ 1652631 h 1676556"/>
              <a:gd name="connsiteX5" fmla="*/ 61211 w 1520895"/>
              <a:gd name="connsiteY5" fmla="*/ 1661020 h 1676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0895" h="1676556">
                <a:moveTo>
                  <a:pt x="1520895" y="0"/>
                </a:moveTo>
                <a:cubicBezTo>
                  <a:pt x="1392264" y="212521"/>
                  <a:pt x="1269225" y="475376"/>
                  <a:pt x="1168557" y="637563"/>
                </a:cubicBezTo>
                <a:cubicBezTo>
                  <a:pt x="1067889" y="799750"/>
                  <a:pt x="1042723" y="840297"/>
                  <a:pt x="916888" y="973123"/>
                </a:cubicBezTo>
                <a:cubicBezTo>
                  <a:pt x="791053" y="1105949"/>
                  <a:pt x="561753" y="1321267"/>
                  <a:pt x="413548" y="1434518"/>
                </a:cubicBezTo>
                <a:cubicBezTo>
                  <a:pt x="265343" y="1547769"/>
                  <a:pt x="27655" y="1652631"/>
                  <a:pt x="27655" y="1652631"/>
                </a:cubicBezTo>
                <a:cubicBezTo>
                  <a:pt x="-31068" y="1690381"/>
                  <a:pt x="15071" y="1675700"/>
                  <a:pt x="61211" y="1661020"/>
                </a:cubicBezTo>
              </a:path>
            </a:pathLst>
          </a:cu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" name="Freeform 1"/>
          <p:cNvSpPr/>
          <p:nvPr/>
        </p:nvSpPr>
        <p:spPr>
          <a:xfrm>
            <a:off x="5595938" y="4730750"/>
            <a:ext cx="2339975" cy="1158875"/>
          </a:xfrm>
          <a:custGeom>
            <a:avLst/>
            <a:gdLst>
              <a:gd name="connsiteX0" fmla="*/ 0 w 2340528"/>
              <a:gd name="connsiteY0" fmla="*/ 1157681 h 1157681"/>
              <a:gd name="connsiteX1" fmla="*/ 478172 w 2340528"/>
              <a:gd name="connsiteY1" fmla="*/ 989901 h 1157681"/>
              <a:gd name="connsiteX2" fmla="*/ 1535185 w 2340528"/>
              <a:gd name="connsiteY2" fmla="*/ 662730 h 1157681"/>
              <a:gd name="connsiteX3" fmla="*/ 2340528 w 2340528"/>
              <a:gd name="connsiteY3" fmla="*/ 0 h 1157681"/>
              <a:gd name="connsiteX0" fmla="*/ 0 w 2340528"/>
              <a:gd name="connsiteY0" fmla="*/ 1157681 h 1157681"/>
              <a:gd name="connsiteX1" fmla="*/ 494950 w 2340528"/>
              <a:gd name="connsiteY1" fmla="*/ 1040235 h 1157681"/>
              <a:gd name="connsiteX2" fmla="*/ 1535185 w 2340528"/>
              <a:gd name="connsiteY2" fmla="*/ 662730 h 1157681"/>
              <a:gd name="connsiteX3" fmla="*/ 2340528 w 2340528"/>
              <a:gd name="connsiteY3" fmla="*/ 0 h 1157681"/>
              <a:gd name="connsiteX0" fmla="*/ 0 w 2340528"/>
              <a:gd name="connsiteY0" fmla="*/ 1157681 h 1157681"/>
              <a:gd name="connsiteX1" fmla="*/ 494950 w 2340528"/>
              <a:gd name="connsiteY1" fmla="*/ 1040235 h 1157681"/>
              <a:gd name="connsiteX2" fmla="*/ 1535185 w 2340528"/>
              <a:gd name="connsiteY2" fmla="*/ 662730 h 1157681"/>
              <a:gd name="connsiteX3" fmla="*/ 2340528 w 2340528"/>
              <a:gd name="connsiteY3" fmla="*/ 0 h 1157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0528" h="1157681">
                <a:moveTo>
                  <a:pt x="0" y="1157681"/>
                </a:moveTo>
                <a:cubicBezTo>
                  <a:pt x="111154" y="1115037"/>
                  <a:pt x="155196" y="1105949"/>
                  <a:pt x="494950" y="1040235"/>
                </a:cubicBezTo>
                <a:cubicBezTo>
                  <a:pt x="834704" y="974521"/>
                  <a:pt x="1227589" y="836102"/>
                  <a:pt x="1535185" y="662730"/>
                </a:cubicBezTo>
                <a:cubicBezTo>
                  <a:pt x="1842781" y="489358"/>
                  <a:pt x="2093053" y="248873"/>
                  <a:pt x="2340528" y="0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41" name="TextBox 69"/>
          <p:cNvSpPr txBox="1">
            <a:spLocks noChangeArrowheads="1"/>
          </p:cNvSpPr>
          <p:nvPr/>
        </p:nvSpPr>
        <p:spPr bwMode="auto">
          <a:xfrm>
            <a:off x="418148" y="941705"/>
            <a:ext cx="333375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 sz="2200" dirty="0"/>
          </a:p>
          <a:p>
            <a:r>
              <a:rPr lang="en-GB" altLang="en-US" sz="2200" dirty="0" smtClean="0"/>
              <a:t>Decision </a:t>
            </a:r>
            <a:r>
              <a:rPr lang="en-GB" altLang="en-US" sz="2200" dirty="0"/>
              <a:t>variables: evacuation and blowdown pressures, time of steps</a:t>
            </a:r>
          </a:p>
          <a:p>
            <a:endParaRPr lang="en-GB" altLang="en-US" sz="2200" dirty="0"/>
          </a:p>
          <a:p>
            <a:r>
              <a:rPr lang="en-GB" altLang="en-US" sz="2200" dirty="0" smtClean="0"/>
              <a:t>Constraints</a:t>
            </a:r>
            <a:r>
              <a:rPr lang="en-GB" altLang="en-US" sz="2200" dirty="0"/>
              <a:t>: 95% CO</a:t>
            </a:r>
            <a:r>
              <a:rPr lang="en-GB" altLang="en-US" sz="2200" baseline="-25000" dirty="0"/>
              <a:t>2</a:t>
            </a:r>
            <a:r>
              <a:rPr lang="en-GB" altLang="en-US" sz="2200" dirty="0"/>
              <a:t> purity, </a:t>
            </a:r>
            <a:r>
              <a:rPr lang="en-GB" altLang="en-US" sz="2200" b="1" dirty="0">
                <a:solidFill>
                  <a:srgbClr val="FF0000"/>
                </a:solidFill>
              </a:rPr>
              <a:t>P</a:t>
            </a:r>
            <a:r>
              <a:rPr lang="en-GB" altLang="en-US" sz="2200" dirty="0"/>
              <a:t>; 90% CO</a:t>
            </a:r>
            <a:r>
              <a:rPr lang="en-GB" altLang="en-US" sz="2200" baseline="-25000" dirty="0"/>
              <a:t>2</a:t>
            </a:r>
            <a:r>
              <a:rPr lang="en-GB" altLang="en-US" sz="2200" dirty="0"/>
              <a:t> recovery, </a:t>
            </a:r>
            <a:r>
              <a:rPr lang="en-GB" altLang="en-US" sz="2200" b="1" dirty="0">
                <a:solidFill>
                  <a:srgbClr val="FF0000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48512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65088"/>
            <a:ext cx="9144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000" dirty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Case study: CO</a:t>
            </a:r>
            <a:r>
              <a:rPr lang="en-US" altLang="en-US" sz="3000" baseline="-25000" dirty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3000" dirty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/N</a:t>
            </a:r>
            <a:r>
              <a:rPr lang="en-US" altLang="en-US" sz="3000" baseline="-25000" dirty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3000" dirty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</a:t>
            </a:r>
            <a:r>
              <a:rPr lang="en-US" altLang="en-US" sz="30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13X</a:t>
            </a:r>
            <a:endParaRPr lang="en-US" altLang="en-US" sz="3000" dirty="0">
              <a:solidFill>
                <a:srgbClr val="4D4D4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765175"/>
            <a:ext cx="9144000" cy="714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sym typeface="Wingdings" panose="05000000000000000000" pitchFamily="2" charset="2"/>
              </a:rPr>
              <a:t>	</a:t>
            </a:r>
            <a:endParaRPr lang="en-GB" altLang="en-US" sz="1600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357" y="1080770"/>
            <a:ext cx="5815013" cy="51714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88920" y="6488668"/>
            <a:ext cx="6355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Nalaparaju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i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et al.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i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Chemical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Engineering Science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2015,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124, 70-78.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15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65088"/>
            <a:ext cx="9144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0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Challenges</a:t>
            </a:r>
            <a:endParaRPr lang="en-US" altLang="en-US" sz="3000" dirty="0">
              <a:solidFill>
                <a:srgbClr val="4D4D4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765175"/>
            <a:ext cx="9144000" cy="714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sym typeface="Wingdings" panose="05000000000000000000" pitchFamily="2" charset="2"/>
              </a:rPr>
              <a:t>	</a:t>
            </a:r>
            <a:endParaRPr lang="en-GB" altLang="en-US" sz="1600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0438" y="1142492"/>
            <a:ext cx="7269162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3400" b="1" kern="0" dirty="0" smtClean="0">
                <a:solidFill>
                  <a:schemeClr val="accent2"/>
                </a:solidFill>
              </a:rPr>
              <a:t>Data organization and databases</a:t>
            </a:r>
          </a:p>
        </p:txBody>
      </p:sp>
      <p:sp>
        <p:nvSpPr>
          <p:cNvPr id="5" name="TextBox 69"/>
          <p:cNvSpPr txBox="1">
            <a:spLocks noChangeArrowheads="1"/>
          </p:cNvSpPr>
          <p:nvPr/>
        </p:nvSpPr>
        <p:spPr bwMode="auto">
          <a:xfrm>
            <a:off x="1015302" y="2214436"/>
            <a:ext cx="7067994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buFontTx/>
              <a:buChar char="-"/>
            </a:pPr>
            <a:r>
              <a:rPr lang="en-GB" altLang="en-US" sz="2400" dirty="0" smtClean="0">
                <a:latin typeface="+mn-lt"/>
              </a:rPr>
              <a:t>Large number of new porous materials</a:t>
            </a:r>
          </a:p>
          <a:p>
            <a:pPr marL="342900" indent="-342900">
              <a:buFontTx/>
              <a:buChar char="-"/>
            </a:pPr>
            <a:r>
              <a:rPr lang="en-GB" altLang="en-US" sz="2400" dirty="0" smtClean="0">
                <a:latin typeface="+mn-lt"/>
              </a:rPr>
              <a:t>Materials designed on a computer </a:t>
            </a:r>
          </a:p>
          <a:p>
            <a:pPr marL="342900" indent="-342900">
              <a:buFontTx/>
              <a:buChar char="-"/>
            </a:pPr>
            <a:endParaRPr lang="en-GB" altLang="en-US" sz="2400" dirty="0">
              <a:latin typeface="+mn-lt"/>
            </a:endParaRPr>
          </a:p>
          <a:p>
            <a:pPr marL="342900" indent="-342900">
              <a:buFontTx/>
              <a:buChar char="-"/>
            </a:pPr>
            <a:r>
              <a:rPr lang="en-GB" altLang="en-US" sz="2400" dirty="0" smtClean="0">
                <a:latin typeface="+mn-lt"/>
              </a:rPr>
              <a:t>Requires systematic organization of the materials according to some principles</a:t>
            </a:r>
          </a:p>
          <a:p>
            <a:pPr marL="342900" indent="-342900">
              <a:buFontTx/>
              <a:buChar char="-"/>
            </a:pPr>
            <a:r>
              <a:rPr lang="en-GB" altLang="en-US" sz="2400" dirty="0" smtClean="0">
                <a:latin typeface="+mn-lt"/>
              </a:rPr>
              <a:t>Is all the data needed for molecular simulations provided in the databases?</a:t>
            </a:r>
          </a:p>
        </p:txBody>
      </p:sp>
    </p:spTree>
    <p:extLst>
      <p:ext uri="{BB962C8B-B14F-4D97-AF65-F5344CB8AC3E}">
        <p14:creationId xmlns:p14="http://schemas.microsoft.com/office/powerpoint/2010/main" val="212397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65088"/>
            <a:ext cx="9144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0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Challenges</a:t>
            </a:r>
            <a:endParaRPr lang="en-US" altLang="en-US" sz="3000" dirty="0">
              <a:solidFill>
                <a:srgbClr val="4D4D4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765175"/>
            <a:ext cx="9144000" cy="714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sym typeface="Wingdings" panose="05000000000000000000" pitchFamily="2" charset="2"/>
              </a:rPr>
              <a:t>	</a:t>
            </a:r>
            <a:endParaRPr lang="en-GB" altLang="en-US" sz="1600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02384" y="3208572"/>
            <a:ext cx="3478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mtClean="0">
                <a:latin typeface="+mn-lt"/>
              </a:rPr>
              <a:t>Chem. Mater. 2014, 26, 6185−6192</a:t>
            </a:r>
            <a:endParaRPr lang="en-GB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02384" y="5166407"/>
            <a:ext cx="3478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+mn-lt"/>
              </a:rPr>
              <a:t>Chem. Mater. 2017, 29, 2618−2625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647" y="2120900"/>
            <a:ext cx="7134885" cy="10772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647" y="3820400"/>
            <a:ext cx="6816353" cy="131209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960438" y="1142492"/>
            <a:ext cx="7269162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3400" b="1" kern="0" dirty="0" smtClean="0">
                <a:solidFill>
                  <a:schemeClr val="accent2"/>
                </a:solidFill>
              </a:rPr>
              <a:t>Data organization and databases</a:t>
            </a:r>
          </a:p>
        </p:txBody>
      </p:sp>
    </p:spTree>
    <p:extLst>
      <p:ext uri="{BB962C8B-B14F-4D97-AF65-F5344CB8AC3E}">
        <p14:creationId xmlns:p14="http://schemas.microsoft.com/office/powerpoint/2010/main" val="2145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65088"/>
            <a:ext cx="9144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0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Challenges</a:t>
            </a:r>
            <a:endParaRPr lang="en-US" altLang="en-US" sz="3000" dirty="0">
              <a:solidFill>
                <a:srgbClr val="4D4D4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765175"/>
            <a:ext cx="9144000" cy="714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sym typeface="Wingdings" panose="05000000000000000000" pitchFamily="2" charset="2"/>
              </a:rPr>
              <a:t>	</a:t>
            </a:r>
            <a:endParaRPr lang="en-GB" altLang="en-US" sz="1600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60438" y="1142492"/>
            <a:ext cx="7269162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altLang="en-US" sz="3400" b="1" kern="0" dirty="0" smtClean="0">
                <a:solidFill>
                  <a:schemeClr val="accent2"/>
                </a:solidFill>
              </a:rPr>
              <a:t>Data reproducibility</a:t>
            </a:r>
          </a:p>
        </p:txBody>
      </p:sp>
      <p:sp>
        <p:nvSpPr>
          <p:cNvPr id="12" name="TextBox 69"/>
          <p:cNvSpPr txBox="1">
            <a:spLocks noChangeArrowheads="1"/>
          </p:cNvSpPr>
          <p:nvPr/>
        </p:nvSpPr>
        <p:spPr bwMode="auto">
          <a:xfrm>
            <a:off x="987870" y="1857820"/>
            <a:ext cx="7067994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buFontTx/>
              <a:buChar char="-"/>
            </a:pPr>
            <a:r>
              <a:rPr lang="en-GB" altLang="en-US" sz="2400" dirty="0" smtClean="0">
                <a:latin typeface="+mn-lt"/>
              </a:rPr>
              <a:t>What should be reported? (parameters, CPU details)</a:t>
            </a:r>
          </a:p>
          <a:p>
            <a:pPr marL="342900" indent="-342900">
              <a:buFontTx/>
              <a:buChar char="-"/>
            </a:pPr>
            <a:r>
              <a:rPr lang="en-GB" altLang="en-US" sz="2400" dirty="0" smtClean="0">
                <a:latin typeface="+mn-lt"/>
              </a:rPr>
              <a:t>How? (SI, GitHub)</a:t>
            </a:r>
          </a:p>
          <a:p>
            <a:pPr marL="342900" indent="-342900">
              <a:buFontTx/>
              <a:buChar char="-"/>
            </a:pPr>
            <a:endParaRPr lang="en-GB" altLang="en-US" sz="2400" dirty="0">
              <a:latin typeface="+mn-lt"/>
            </a:endParaRPr>
          </a:p>
          <a:p>
            <a:pPr marL="342900" indent="-342900">
              <a:buFontTx/>
              <a:buChar char="-"/>
            </a:pPr>
            <a:r>
              <a:rPr lang="en-GB" altLang="en-US" sz="2400" dirty="0" smtClean="0">
                <a:latin typeface="+mn-lt"/>
              </a:rPr>
              <a:t>Can I reproduce a published result given the information provided?</a:t>
            </a:r>
          </a:p>
          <a:p>
            <a:pPr marL="342900" indent="-342900">
              <a:buFontTx/>
              <a:buChar char="-"/>
            </a:pPr>
            <a:r>
              <a:rPr lang="en-GB" altLang="en-US" sz="2400" dirty="0" smtClean="0">
                <a:latin typeface="+mn-lt"/>
              </a:rPr>
              <a:t>Can I reproduce a result from my own group once the PhD/</a:t>
            </a:r>
            <a:r>
              <a:rPr lang="en-GB" altLang="en-US" sz="2400" dirty="0" err="1" smtClean="0">
                <a:latin typeface="+mn-lt"/>
              </a:rPr>
              <a:t>Posdoc</a:t>
            </a:r>
            <a:r>
              <a:rPr lang="en-GB" altLang="en-US" sz="2400" dirty="0" smtClean="0">
                <a:latin typeface="+mn-lt"/>
              </a:rPr>
              <a:t> left</a:t>
            </a:r>
          </a:p>
          <a:p>
            <a:pPr marL="342900" indent="-342900">
              <a:buFontTx/>
              <a:buChar char="-"/>
            </a:pPr>
            <a:endParaRPr lang="en-GB" altLang="en-US" sz="2400" dirty="0">
              <a:latin typeface="+mn-lt"/>
            </a:endParaRPr>
          </a:p>
          <a:p>
            <a:pPr marL="342900" indent="-342900">
              <a:buFontTx/>
              <a:buChar char="-"/>
            </a:pPr>
            <a:r>
              <a:rPr lang="en-GB" altLang="en-US" sz="2400" dirty="0" smtClean="0">
                <a:latin typeface="+mn-lt"/>
              </a:rPr>
              <a:t>Unfortunately, the answer is quite often: no</a:t>
            </a:r>
          </a:p>
          <a:p>
            <a:pPr marL="342900" indent="-342900">
              <a:buFontTx/>
              <a:buChar char="-"/>
            </a:pPr>
            <a:r>
              <a:rPr lang="en-GB" altLang="en-US" sz="2400" dirty="0" smtClean="0">
                <a:latin typeface="+mn-lt"/>
              </a:rPr>
              <a:t>Enormous resources (time, effort) are spent on attempts to reproduce published results</a:t>
            </a:r>
          </a:p>
        </p:txBody>
      </p:sp>
    </p:spTree>
    <p:extLst>
      <p:ext uri="{BB962C8B-B14F-4D97-AF65-F5344CB8AC3E}">
        <p14:creationId xmlns:p14="http://schemas.microsoft.com/office/powerpoint/2010/main" val="257849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65088"/>
            <a:ext cx="9144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0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Challenges</a:t>
            </a:r>
            <a:endParaRPr lang="en-US" altLang="en-US" sz="3000" dirty="0">
              <a:solidFill>
                <a:srgbClr val="4D4D4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765175"/>
            <a:ext cx="9144000" cy="714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sym typeface="Wingdings" panose="05000000000000000000" pitchFamily="2" charset="2"/>
              </a:rPr>
              <a:t>	</a:t>
            </a:r>
            <a:endParaRPr lang="en-GB" altLang="en-US" sz="1600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sp>
        <p:nvSpPr>
          <p:cNvPr id="4" name="TextBox 69"/>
          <p:cNvSpPr txBox="1">
            <a:spLocks noChangeArrowheads="1"/>
          </p:cNvSpPr>
          <p:nvPr/>
        </p:nvSpPr>
        <p:spPr bwMode="auto">
          <a:xfrm>
            <a:off x="1024446" y="2031556"/>
            <a:ext cx="706799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buFontTx/>
              <a:buChar char="-"/>
            </a:pPr>
            <a:r>
              <a:rPr lang="en-GB" altLang="en-US" sz="2400" dirty="0" smtClean="0">
                <a:latin typeface="+mn-lt"/>
              </a:rPr>
              <a:t>Objective challenges for reproducibility of experiments</a:t>
            </a:r>
          </a:p>
          <a:p>
            <a:pPr marL="342900" indent="-342900">
              <a:buFontTx/>
              <a:buChar char="-"/>
            </a:pPr>
            <a:endParaRPr lang="en-GB" altLang="en-US" sz="2400" dirty="0">
              <a:latin typeface="+mn-lt"/>
            </a:endParaRPr>
          </a:p>
          <a:p>
            <a:pPr marL="342900" indent="-342900">
              <a:buFontTx/>
              <a:buChar char="-"/>
            </a:pPr>
            <a:r>
              <a:rPr lang="en-GB" altLang="en-US" sz="2400" dirty="0" smtClean="0">
                <a:latin typeface="+mn-lt"/>
              </a:rPr>
              <a:t>Is it the same problem for simulations?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60438" y="1142492"/>
            <a:ext cx="7269162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altLang="en-US" sz="3400" b="1" kern="0" dirty="0" smtClean="0">
                <a:solidFill>
                  <a:schemeClr val="accent2"/>
                </a:solidFill>
              </a:rPr>
              <a:t>Data reproducibility</a:t>
            </a:r>
          </a:p>
        </p:txBody>
      </p:sp>
    </p:spTree>
    <p:extLst>
      <p:ext uri="{BB962C8B-B14F-4D97-AF65-F5344CB8AC3E}">
        <p14:creationId xmlns:p14="http://schemas.microsoft.com/office/powerpoint/2010/main" val="107647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65088"/>
            <a:ext cx="9144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0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Challenges</a:t>
            </a:r>
            <a:endParaRPr lang="en-US" altLang="en-US" sz="3000" dirty="0">
              <a:solidFill>
                <a:srgbClr val="4D4D4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765175"/>
            <a:ext cx="9144000" cy="714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sym typeface="Wingdings" panose="05000000000000000000" pitchFamily="2" charset="2"/>
              </a:rPr>
              <a:t>	</a:t>
            </a:r>
            <a:endParaRPr lang="en-GB" altLang="en-US" sz="1600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60438" y="1142492"/>
            <a:ext cx="7269162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altLang="en-US" sz="3400" b="1" kern="0" dirty="0" smtClean="0">
                <a:solidFill>
                  <a:schemeClr val="accent2"/>
                </a:solidFill>
              </a:rPr>
              <a:t>Data reproducibility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488" y="2716219"/>
            <a:ext cx="4874843" cy="19419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84062" y="5078315"/>
            <a:ext cx="3820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+mn-lt"/>
              </a:rPr>
              <a:t>Chem</a:t>
            </a:r>
            <a:r>
              <a:rPr lang="en-GB" dirty="0">
                <a:latin typeface="AdvOT65f8a23b.I"/>
              </a:rPr>
              <a:t>. Mater. </a:t>
            </a:r>
            <a:r>
              <a:rPr lang="en-GB" dirty="0">
                <a:latin typeface="AdvOT46dcae81"/>
              </a:rPr>
              <a:t>2017, 29, 2615</a:t>
            </a:r>
            <a:r>
              <a:rPr lang="en-GB" dirty="0">
                <a:latin typeface="AdvOT8608a8d1+22"/>
              </a:rPr>
              <a:t>−</a:t>
            </a:r>
            <a:r>
              <a:rPr lang="en-GB" dirty="0">
                <a:latin typeface="AdvOT46dcae81"/>
              </a:rPr>
              <a:t>2617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061561" y="2474903"/>
            <a:ext cx="1318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F.X. </a:t>
            </a:r>
            <a:r>
              <a:rPr lang="en-GB" dirty="0" err="1" smtClean="0"/>
              <a:t>Coudert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561" y="2071344"/>
            <a:ext cx="7186327" cy="29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62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65088"/>
            <a:ext cx="9144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0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Challenges</a:t>
            </a:r>
            <a:endParaRPr lang="en-US" altLang="en-US" sz="3000" dirty="0">
              <a:solidFill>
                <a:srgbClr val="4D4D4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765175"/>
            <a:ext cx="9144000" cy="714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sym typeface="Wingdings" panose="05000000000000000000" pitchFamily="2" charset="2"/>
              </a:rPr>
              <a:t>	</a:t>
            </a:r>
            <a:endParaRPr lang="en-GB" altLang="en-US" sz="1600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60438" y="1142492"/>
            <a:ext cx="7269162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altLang="en-US" sz="3400" b="1" kern="0" dirty="0" smtClean="0">
                <a:solidFill>
                  <a:schemeClr val="accent2"/>
                </a:solidFill>
              </a:rPr>
              <a:t>Data reproducibility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414016" y="2368296"/>
            <a:ext cx="9144" cy="2487168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423160" y="4855464"/>
            <a:ext cx="4041648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566160" y="3044952"/>
            <a:ext cx="111600" cy="1097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3718560" y="3197352"/>
            <a:ext cx="111600" cy="1097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4172712" y="2883408"/>
            <a:ext cx="111600" cy="1097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3454560" y="3715512"/>
            <a:ext cx="111600" cy="1097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3113184" y="4142232"/>
            <a:ext cx="111600" cy="1097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70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65088"/>
            <a:ext cx="9144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0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Challenges</a:t>
            </a:r>
            <a:endParaRPr lang="en-US" altLang="en-US" sz="3000" dirty="0">
              <a:solidFill>
                <a:srgbClr val="4D4D4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765175"/>
            <a:ext cx="9144000" cy="714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sym typeface="Wingdings" panose="05000000000000000000" pitchFamily="2" charset="2"/>
              </a:rPr>
              <a:t>	</a:t>
            </a:r>
            <a:endParaRPr lang="en-GB" altLang="en-US" sz="1600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60438" y="1142492"/>
            <a:ext cx="7269162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altLang="en-US" sz="3400" b="1" kern="0" dirty="0" smtClean="0">
                <a:solidFill>
                  <a:schemeClr val="accent2"/>
                </a:solidFill>
              </a:rPr>
              <a:t>Data reproducibility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414016" y="2368296"/>
            <a:ext cx="9144" cy="2487168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423160" y="4855464"/>
            <a:ext cx="4041648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566160" y="3044952"/>
            <a:ext cx="111600" cy="1097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3718560" y="3197352"/>
            <a:ext cx="111600" cy="1097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4172712" y="2883408"/>
            <a:ext cx="111600" cy="1097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3454560" y="3715512"/>
            <a:ext cx="111600" cy="1097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3113184" y="4142232"/>
            <a:ext cx="111600" cy="1097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/>
          <a:srcRect l="11721" t="14838" r="16949" b="19114"/>
          <a:stretch/>
        </p:blipFill>
        <p:spPr>
          <a:xfrm>
            <a:off x="4284312" y="2993136"/>
            <a:ext cx="464592" cy="464592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5102352" y="2120900"/>
            <a:ext cx="1435608" cy="2460244"/>
          </a:xfrm>
          <a:prstGeom prst="roundRect">
            <a:avLst>
              <a:gd name="adj" fmla="val 6476"/>
            </a:avLst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5166360" y="2189494"/>
            <a:ext cx="130035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RASPA</a:t>
            </a:r>
          </a:p>
          <a:p>
            <a:r>
              <a:rPr lang="en-GB" dirty="0" smtClean="0"/>
              <a:t>Sarkisov</a:t>
            </a:r>
          </a:p>
          <a:p>
            <a:r>
              <a:rPr lang="en-GB" dirty="0" smtClean="0"/>
              <a:t>29/10/2018</a:t>
            </a:r>
          </a:p>
          <a:p>
            <a:r>
              <a:rPr lang="en-GB" dirty="0" smtClean="0"/>
              <a:t>Parameter</a:t>
            </a:r>
            <a:br>
              <a:rPr lang="en-GB" dirty="0" smtClean="0"/>
            </a:br>
            <a:r>
              <a:rPr lang="en-GB" dirty="0" smtClean="0"/>
              <a:t>set</a:t>
            </a:r>
          </a:p>
          <a:p>
            <a:endParaRPr lang="en-GB" dirty="0"/>
          </a:p>
          <a:p>
            <a:r>
              <a:rPr lang="en-GB" dirty="0" smtClean="0"/>
              <a:t>#331235</a:t>
            </a:r>
          </a:p>
          <a:p>
            <a:r>
              <a:rPr lang="en-GB" dirty="0" smtClean="0">
                <a:solidFill>
                  <a:srgbClr val="0066FF"/>
                </a:solidFill>
              </a:rPr>
              <a:t>download</a:t>
            </a:r>
          </a:p>
        </p:txBody>
      </p:sp>
    </p:spTree>
    <p:extLst>
      <p:ext uri="{BB962C8B-B14F-4D97-AF65-F5344CB8AC3E}">
        <p14:creationId xmlns:p14="http://schemas.microsoft.com/office/powerpoint/2010/main" val="198599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20638"/>
            <a:ext cx="9144000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27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Few concepts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765175"/>
            <a:ext cx="9144000" cy="714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sym typeface="Wingdings" panose="05000000000000000000" pitchFamily="2" charset="2"/>
              </a:rPr>
              <a:t>	</a:t>
            </a:r>
            <a:endParaRPr lang="en-GB" altLang="en-US" sz="1600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23925" y="1014413"/>
            <a:ext cx="2774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u="sng"/>
              <a:t>Mechanisms of selectivity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068388" y="1550988"/>
            <a:ext cx="1349375" cy="1285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Freeform 10"/>
          <p:cNvSpPr>
            <a:spLocks/>
          </p:cNvSpPr>
          <p:nvPr/>
        </p:nvSpPr>
        <p:spPr bwMode="auto">
          <a:xfrm>
            <a:off x="1041400" y="1547813"/>
            <a:ext cx="881063" cy="733425"/>
          </a:xfrm>
          <a:custGeom>
            <a:avLst/>
            <a:gdLst>
              <a:gd name="T0" fmla="*/ 44 w 768"/>
              <a:gd name="T1" fmla="*/ 450 h 634"/>
              <a:gd name="T2" fmla="*/ 232 w 768"/>
              <a:gd name="T3" fmla="*/ 546 h 634"/>
              <a:gd name="T4" fmla="*/ 288 w 768"/>
              <a:gd name="T5" fmla="*/ 618 h 634"/>
              <a:gd name="T6" fmla="*/ 432 w 768"/>
              <a:gd name="T7" fmla="*/ 562 h 634"/>
              <a:gd name="T8" fmla="*/ 616 w 768"/>
              <a:gd name="T9" fmla="*/ 578 h 634"/>
              <a:gd name="T10" fmla="*/ 640 w 768"/>
              <a:gd name="T11" fmla="*/ 602 h 634"/>
              <a:gd name="T12" fmla="*/ 712 w 768"/>
              <a:gd name="T13" fmla="*/ 634 h 634"/>
              <a:gd name="T14" fmla="*/ 688 w 768"/>
              <a:gd name="T15" fmla="*/ 370 h 634"/>
              <a:gd name="T16" fmla="*/ 568 w 768"/>
              <a:gd name="T17" fmla="*/ 330 h 634"/>
              <a:gd name="T18" fmla="*/ 520 w 768"/>
              <a:gd name="T19" fmla="*/ 314 h 634"/>
              <a:gd name="T20" fmla="*/ 480 w 768"/>
              <a:gd name="T21" fmla="*/ 266 h 634"/>
              <a:gd name="T22" fmla="*/ 528 w 768"/>
              <a:gd name="T23" fmla="*/ 210 h 634"/>
              <a:gd name="T24" fmla="*/ 584 w 768"/>
              <a:gd name="T25" fmla="*/ 130 h 634"/>
              <a:gd name="T26" fmla="*/ 560 w 768"/>
              <a:gd name="T27" fmla="*/ 10 h 634"/>
              <a:gd name="T28" fmla="*/ 312 w 768"/>
              <a:gd name="T29" fmla="*/ 2 h 634"/>
              <a:gd name="T30" fmla="*/ 48 w 768"/>
              <a:gd name="T31" fmla="*/ 10 h 634"/>
              <a:gd name="T32" fmla="*/ 40 w 768"/>
              <a:gd name="T33" fmla="*/ 82 h 634"/>
              <a:gd name="T34" fmla="*/ 44 w 768"/>
              <a:gd name="T35" fmla="*/ 450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68" h="634">
                <a:moveTo>
                  <a:pt x="44" y="450"/>
                </a:moveTo>
                <a:cubicBezTo>
                  <a:pt x="48" y="494"/>
                  <a:pt x="195" y="522"/>
                  <a:pt x="232" y="546"/>
                </a:cubicBezTo>
                <a:cubicBezTo>
                  <a:pt x="270" y="603"/>
                  <a:pt x="250" y="580"/>
                  <a:pt x="288" y="618"/>
                </a:cubicBezTo>
                <a:cubicBezTo>
                  <a:pt x="409" y="607"/>
                  <a:pt x="353" y="615"/>
                  <a:pt x="432" y="562"/>
                </a:cubicBezTo>
                <a:cubicBezTo>
                  <a:pt x="493" y="565"/>
                  <a:pt x="561" y="550"/>
                  <a:pt x="616" y="578"/>
                </a:cubicBezTo>
                <a:cubicBezTo>
                  <a:pt x="626" y="583"/>
                  <a:pt x="631" y="596"/>
                  <a:pt x="640" y="602"/>
                </a:cubicBezTo>
                <a:cubicBezTo>
                  <a:pt x="668" y="621"/>
                  <a:pt x="684" y="625"/>
                  <a:pt x="712" y="634"/>
                </a:cubicBezTo>
                <a:cubicBezTo>
                  <a:pt x="768" y="559"/>
                  <a:pt x="761" y="431"/>
                  <a:pt x="688" y="370"/>
                </a:cubicBezTo>
                <a:cubicBezTo>
                  <a:pt x="656" y="343"/>
                  <a:pt x="607" y="342"/>
                  <a:pt x="568" y="330"/>
                </a:cubicBezTo>
                <a:cubicBezTo>
                  <a:pt x="552" y="325"/>
                  <a:pt x="520" y="314"/>
                  <a:pt x="520" y="314"/>
                </a:cubicBezTo>
                <a:cubicBezTo>
                  <a:pt x="517" y="311"/>
                  <a:pt x="479" y="276"/>
                  <a:pt x="480" y="266"/>
                </a:cubicBezTo>
                <a:cubicBezTo>
                  <a:pt x="482" y="252"/>
                  <a:pt x="519" y="221"/>
                  <a:pt x="528" y="210"/>
                </a:cubicBezTo>
                <a:cubicBezTo>
                  <a:pt x="548" y="185"/>
                  <a:pt x="566" y="157"/>
                  <a:pt x="584" y="130"/>
                </a:cubicBezTo>
                <a:cubicBezTo>
                  <a:pt x="569" y="25"/>
                  <a:pt x="616" y="86"/>
                  <a:pt x="560" y="10"/>
                </a:cubicBezTo>
                <a:cubicBezTo>
                  <a:pt x="520" y="0"/>
                  <a:pt x="384" y="26"/>
                  <a:pt x="312" y="2"/>
                </a:cubicBezTo>
                <a:cubicBezTo>
                  <a:pt x="232" y="5"/>
                  <a:pt x="127" y="0"/>
                  <a:pt x="48" y="10"/>
                </a:cubicBezTo>
                <a:cubicBezTo>
                  <a:pt x="0" y="25"/>
                  <a:pt x="47" y="66"/>
                  <a:pt x="40" y="82"/>
                </a:cubicBezTo>
                <a:cubicBezTo>
                  <a:pt x="36" y="149"/>
                  <a:pt x="12" y="373"/>
                  <a:pt x="44" y="45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reeform 11"/>
          <p:cNvSpPr>
            <a:spLocks/>
          </p:cNvSpPr>
          <p:nvPr/>
        </p:nvSpPr>
        <p:spPr bwMode="auto">
          <a:xfrm>
            <a:off x="1068388" y="2413000"/>
            <a:ext cx="1309687" cy="436563"/>
          </a:xfrm>
          <a:custGeom>
            <a:avLst/>
            <a:gdLst>
              <a:gd name="T0" fmla="*/ 0 w 1141"/>
              <a:gd name="T1" fmla="*/ 370 h 377"/>
              <a:gd name="T2" fmla="*/ 16 w 1141"/>
              <a:gd name="T3" fmla="*/ 218 h 377"/>
              <a:gd name="T4" fmla="*/ 56 w 1141"/>
              <a:gd name="T5" fmla="*/ 178 h 377"/>
              <a:gd name="T6" fmla="*/ 128 w 1141"/>
              <a:gd name="T7" fmla="*/ 122 h 377"/>
              <a:gd name="T8" fmla="*/ 224 w 1141"/>
              <a:gd name="T9" fmla="*/ 162 h 377"/>
              <a:gd name="T10" fmla="*/ 248 w 1141"/>
              <a:gd name="T11" fmla="*/ 178 h 377"/>
              <a:gd name="T12" fmla="*/ 400 w 1141"/>
              <a:gd name="T13" fmla="*/ 146 h 377"/>
              <a:gd name="T14" fmla="*/ 536 w 1141"/>
              <a:gd name="T15" fmla="*/ 146 h 377"/>
              <a:gd name="T16" fmla="*/ 592 w 1141"/>
              <a:gd name="T17" fmla="*/ 170 h 377"/>
              <a:gd name="T18" fmla="*/ 680 w 1141"/>
              <a:gd name="T19" fmla="*/ 146 h 377"/>
              <a:gd name="T20" fmla="*/ 688 w 1141"/>
              <a:gd name="T21" fmla="*/ 74 h 377"/>
              <a:gd name="T22" fmla="*/ 976 w 1141"/>
              <a:gd name="T23" fmla="*/ 106 h 377"/>
              <a:gd name="T24" fmla="*/ 1104 w 1141"/>
              <a:gd name="T25" fmla="*/ 194 h 377"/>
              <a:gd name="T26" fmla="*/ 1112 w 1141"/>
              <a:gd name="T27" fmla="*/ 354 h 377"/>
              <a:gd name="T28" fmla="*/ 1008 w 1141"/>
              <a:gd name="T29" fmla="*/ 362 h 377"/>
              <a:gd name="T30" fmla="*/ 856 w 1141"/>
              <a:gd name="T31" fmla="*/ 362 h 377"/>
              <a:gd name="T32" fmla="*/ 720 w 1141"/>
              <a:gd name="T33" fmla="*/ 354 h 377"/>
              <a:gd name="T34" fmla="*/ 200 w 1141"/>
              <a:gd name="T35" fmla="*/ 362 h 377"/>
              <a:gd name="T36" fmla="*/ 0 w 1141"/>
              <a:gd name="T37" fmla="*/ 37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41" h="377">
                <a:moveTo>
                  <a:pt x="0" y="370"/>
                </a:moveTo>
                <a:cubicBezTo>
                  <a:pt x="7" y="320"/>
                  <a:pt x="6" y="268"/>
                  <a:pt x="16" y="218"/>
                </a:cubicBezTo>
                <a:cubicBezTo>
                  <a:pt x="21" y="191"/>
                  <a:pt x="40" y="194"/>
                  <a:pt x="56" y="178"/>
                </a:cubicBezTo>
                <a:cubicBezTo>
                  <a:pt x="85" y="149"/>
                  <a:pt x="89" y="135"/>
                  <a:pt x="128" y="122"/>
                </a:cubicBezTo>
                <a:cubicBezTo>
                  <a:pt x="195" y="133"/>
                  <a:pt x="163" y="121"/>
                  <a:pt x="224" y="162"/>
                </a:cubicBezTo>
                <a:cubicBezTo>
                  <a:pt x="232" y="167"/>
                  <a:pt x="248" y="178"/>
                  <a:pt x="248" y="178"/>
                </a:cubicBezTo>
                <a:cubicBezTo>
                  <a:pt x="302" y="171"/>
                  <a:pt x="348" y="159"/>
                  <a:pt x="400" y="146"/>
                </a:cubicBezTo>
                <a:cubicBezTo>
                  <a:pt x="450" y="72"/>
                  <a:pt x="468" y="129"/>
                  <a:pt x="536" y="146"/>
                </a:cubicBezTo>
                <a:cubicBezTo>
                  <a:pt x="547" y="180"/>
                  <a:pt x="559" y="181"/>
                  <a:pt x="592" y="170"/>
                </a:cubicBezTo>
                <a:cubicBezTo>
                  <a:pt x="634" y="178"/>
                  <a:pt x="664" y="195"/>
                  <a:pt x="680" y="146"/>
                </a:cubicBezTo>
                <a:cubicBezTo>
                  <a:pt x="683" y="122"/>
                  <a:pt x="664" y="79"/>
                  <a:pt x="688" y="74"/>
                </a:cubicBezTo>
                <a:cubicBezTo>
                  <a:pt x="954" y="15"/>
                  <a:pt x="941" y="0"/>
                  <a:pt x="976" y="106"/>
                </a:cubicBezTo>
                <a:cubicBezTo>
                  <a:pt x="980" y="138"/>
                  <a:pt x="1085" y="168"/>
                  <a:pt x="1104" y="194"/>
                </a:cubicBezTo>
                <a:cubicBezTo>
                  <a:pt x="1141" y="246"/>
                  <a:pt x="1076" y="300"/>
                  <a:pt x="1112" y="354"/>
                </a:cubicBezTo>
                <a:cubicBezTo>
                  <a:pt x="1074" y="367"/>
                  <a:pt x="1046" y="372"/>
                  <a:pt x="1008" y="362"/>
                </a:cubicBezTo>
                <a:cubicBezTo>
                  <a:pt x="943" y="346"/>
                  <a:pt x="922" y="370"/>
                  <a:pt x="856" y="362"/>
                </a:cubicBezTo>
                <a:cubicBezTo>
                  <a:pt x="821" y="350"/>
                  <a:pt x="754" y="365"/>
                  <a:pt x="720" y="354"/>
                </a:cubicBezTo>
                <a:cubicBezTo>
                  <a:pt x="611" y="354"/>
                  <a:pt x="320" y="359"/>
                  <a:pt x="200" y="362"/>
                </a:cubicBezTo>
                <a:cubicBezTo>
                  <a:pt x="139" y="377"/>
                  <a:pt x="59" y="346"/>
                  <a:pt x="0" y="3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reeform 12"/>
          <p:cNvSpPr>
            <a:spLocks/>
          </p:cNvSpPr>
          <p:nvPr/>
        </p:nvSpPr>
        <p:spPr bwMode="auto">
          <a:xfrm>
            <a:off x="1865313" y="1484313"/>
            <a:ext cx="620712" cy="806450"/>
          </a:xfrm>
          <a:custGeom>
            <a:avLst/>
            <a:gdLst>
              <a:gd name="T0" fmla="*/ 77 w 541"/>
              <a:gd name="T1" fmla="*/ 177 h 697"/>
              <a:gd name="T2" fmla="*/ 101 w 541"/>
              <a:gd name="T3" fmla="*/ 409 h 697"/>
              <a:gd name="T4" fmla="*/ 189 w 541"/>
              <a:gd name="T5" fmla="*/ 481 h 697"/>
              <a:gd name="T6" fmla="*/ 213 w 541"/>
              <a:gd name="T7" fmla="*/ 697 h 697"/>
              <a:gd name="T8" fmla="*/ 317 w 541"/>
              <a:gd name="T9" fmla="*/ 689 h 697"/>
              <a:gd name="T10" fmla="*/ 365 w 541"/>
              <a:gd name="T11" fmla="*/ 609 h 697"/>
              <a:gd name="T12" fmla="*/ 405 w 541"/>
              <a:gd name="T13" fmla="*/ 561 h 697"/>
              <a:gd name="T14" fmla="*/ 473 w 541"/>
              <a:gd name="T15" fmla="*/ 417 h 697"/>
              <a:gd name="T16" fmla="*/ 405 w 541"/>
              <a:gd name="T17" fmla="*/ 65 h 697"/>
              <a:gd name="T18" fmla="*/ 33 w 541"/>
              <a:gd name="T19" fmla="*/ 137 h 697"/>
              <a:gd name="T20" fmla="*/ 53 w 541"/>
              <a:gd name="T21" fmla="*/ 169 h 697"/>
              <a:gd name="T22" fmla="*/ 77 w 541"/>
              <a:gd name="T23" fmla="*/ 177 h 6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41" h="697">
                <a:moveTo>
                  <a:pt x="77" y="177"/>
                </a:moveTo>
                <a:cubicBezTo>
                  <a:pt x="26" y="245"/>
                  <a:pt x="0" y="375"/>
                  <a:pt x="101" y="409"/>
                </a:cubicBezTo>
                <a:cubicBezTo>
                  <a:pt x="128" y="436"/>
                  <a:pt x="189" y="481"/>
                  <a:pt x="189" y="481"/>
                </a:cubicBezTo>
                <a:cubicBezTo>
                  <a:pt x="184" y="544"/>
                  <a:pt x="148" y="653"/>
                  <a:pt x="213" y="697"/>
                </a:cubicBezTo>
                <a:cubicBezTo>
                  <a:pt x="248" y="694"/>
                  <a:pt x="283" y="697"/>
                  <a:pt x="317" y="689"/>
                </a:cubicBezTo>
                <a:cubicBezTo>
                  <a:pt x="348" y="681"/>
                  <a:pt x="347" y="630"/>
                  <a:pt x="365" y="609"/>
                </a:cubicBezTo>
                <a:cubicBezTo>
                  <a:pt x="383" y="587"/>
                  <a:pt x="394" y="587"/>
                  <a:pt x="405" y="561"/>
                </a:cubicBezTo>
                <a:cubicBezTo>
                  <a:pt x="431" y="503"/>
                  <a:pt x="438" y="470"/>
                  <a:pt x="473" y="417"/>
                </a:cubicBezTo>
                <a:cubicBezTo>
                  <a:pt x="466" y="186"/>
                  <a:pt x="541" y="57"/>
                  <a:pt x="405" y="65"/>
                </a:cubicBezTo>
                <a:cubicBezTo>
                  <a:pt x="325" y="89"/>
                  <a:pt x="67" y="0"/>
                  <a:pt x="33" y="137"/>
                </a:cubicBezTo>
                <a:cubicBezTo>
                  <a:pt x="41" y="142"/>
                  <a:pt x="44" y="165"/>
                  <a:pt x="53" y="169"/>
                </a:cubicBezTo>
                <a:cubicBezTo>
                  <a:pt x="61" y="173"/>
                  <a:pt x="77" y="177"/>
                  <a:pt x="77" y="1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1490663" y="2281238"/>
            <a:ext cx="82550" cy="841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Oval 14"/>
          <p:cNvSpPr>
            <a:spLocks noChangeArrowheads="1"/>
          </p:cNvSpPr>
          <p:nvPr/>
        </p:nvSpPr>
        <p:spPr bwMode="auto">
          <a:xfrm>
            <a:off x="1628775" y="2271713"/>
            <a:ext cx="82550" cy="841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Oval 15"/>
          <p:cNvSpPr>
            <a:spLocks noChangeArrowheads="1"/>
          </p:cNvSpPr>
          <p:nvPr/>
        </p:nvSpPr>
        <p:spPr bwMode="auto">
          <a:xfrm>
            <a:off x="1601788" y="2392363"/>
            <a:ext cx="82550" cy="841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val 16"/>
          <p:cNvSpPr>
            <a:spLocks noChangeArrowheads="1"/>
          </p:cNvSpPr>
          <p:nvPr/>
        </p:nvSpPr>
        <p:spPr bwMode="auto">
          <a:xfrm>
            <a:off x="1738313" y="2346325"/>
            <a:ext cx="82550" cy="825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839913" y="2365375"/>
            <a:ext cx="82550" cy="825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1922463" y="2216150"/>
            <a:ext cx="82550" cy="841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1903413" y="2032000"/>
            <a:ext cx="82550" cy="825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2032000" y="2290763"/>
            <a:ext cx="82550" cy="825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133600" y="2309813"/>
            <a:ext cx="82550" cy="825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1454150" y="2447925"/>
            <a:ext cx="82550" cy="841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316038" y="2355850"/>
            <a:ext cx="82550" cy="825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728788" y="2457450"/>
            <a:ext cx="82550" cy="825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2903538" y="2012950"/>
            <a:ext cx="82550" cy="841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3206750" y="2309813"/>
            <a:ext cx="82550" cy="825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133725" y="2651125"/>
            <a:ext cx="82550" cy="841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803525" y="2355850"/>
            <a:ext cx="82550" cy="825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Line 29"/>
          <p:cNvSpPr>
            <a:spLocks noChangeShapeType="1"/>
          </p:cNvSpPr>
          <p:nvPr/>
        </p:nvSpPr>
        <p:spPr bwMode="auto">
          <a:xfrm flipH="1">
            <a:off x="2316163" y="2189163"/>
            <a:ext cx="395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Line 30"/>
          <p:cNvSpPr>
            <a:spLocks noChangeShapeType="1"/>
          </p:cNvSpPr>
          <p:nvPr/>
        </p:nvSpPr>
        <p:spPr bwMode="auto">
          <a:xfrm>
            <a:off x="2325688" y="2346325"/>
            <a:ext cx="395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31"/>
          <p:cNvSpPr>
            <a:spLocks noChangeArrowheads="1"/>
          </p:cNvSpPr>
          <p:nvPr/>
        </p:nvSpPr>
        <p:spPr bwMode="auto">
          <a:xfrm>
            <a:off x="1068388" y="2725738"/>
            <a:ext cx="1276350" cy="1111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ectangle 32"/>
          <p:cNvSpPr>
            <a:spLocks noChangeArrowheads="1"/>
          </p:cNvSpPr>
          <p:nvPr/>
        </p:nvSpPr>
        <p:spPr bwMode="auto">
          <a:xfrm>
            <a:off x="1068388" y="1550988"/>
            <a:ext cx="65087" cy="4254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Rectangle 33"/>
          <p:cNvSpPr>
            <a:spLocks noChangeArrowheads="1"/>
          </p:cNvSpPr>
          <p:nvPr/>
        </p:nvSpPr>
        <p:spPr bwMode="auto">
          <a:xfrm>
            <a:off x="1068388" y="1550988"/>
            <a:ext cx="601662" cy="7778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tangle 34"/>
          <p:cNvSpPr>
            <a:spLocks noChangeArrowheads="1"/>
          </p:cNvSpPr>
          <p:nvPr/>
        </p:nvSpPr>
        <p:spPr bwMode="auto">
          <a:xfrm>
            <a:off x="2027238" y="1550988"/>
            <a:ext cx="395287" cy="63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ectangle 35"/>
          <p:cNvSpPr>
            <a:spLocks noChangeArrowheads="1"/>
          </p:cNvSpPr>
          <p:nvPr/>
        </p:nvSpPr>
        <p:spPr bwMode="auto">
          <a:xfrm>
            <a:off x="2339975" y="1554163"/>
            <a:ext cx="77788" cy="3984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Oval 37"/>
          <p:cNvSpPr>
            <a:spLocks noChangeArrowheads="1"/>
          </p:cNvSpPr>
          <p:nvPr/>
        </p:nvSpPr>
        <p:spPr bwMode="auto">
          <a:xfrm>
            <a:off x="3119438" y="1987550"/>
            <a:ext cx="82550" cy="841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Oval 38"/>
          <p:cNvSpPr>
            <a:spLocks noChangeArrowheads="1"/>
          </p:cNvSpPr>
          <p:nvPr/>
        </p:nvSpPr>
        <p:spPr bwMode="auto">
          <a:xfrm>
            <a:off x="2992438" y="2228850"/>
            <a:ext cx="82550" cy="841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Oval 39"/>
          <p:cNvSpPr>
            <a:spLocks noChangeArrowheads="1"/>
          </p:cNvSpPr>
          <p:nvPr/>
        </p:nvSpPr>
        <p:spPr bwMode="auto">
          <a:xfrm>
            <a:off x="2890838" y="2571750"/>
            <a:ext cx="82550" cy="841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 Box 40"/>
          <p:cNvSpPr txBox="1">
            <a:spLocks noChangeArrowheads="1"/>
          </p:cNvSpPr>
          <p:nvPr/>
        </p:nvSpPr>
        <p:spPr bwMode="auto">
          <a:xfrm>
            <a:off x="3895725" y="1597025"/>
            <a:ext cx="38798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* one component exhibits stronger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  interaction with adsorbent and therefore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  is selectively removed from the mixture</a:t>
            </a:r>
          </a:p>
        </p:txBody>
      </p:sp>
      <p:sp>
        <p:nvSpPr>
          <p:cNvPr id="37" name="Line 41"/>
          <p:cNvSpPr>
            <a:spLocks noChangeShapeType="1"/>
          </p:cNvSpPr>
          <p:nvPr/>
        </p:nvSpPr>
        <p:spPr bwMode="auto">
          <a:xfrm>
            <a:off x="1003300" y="3060700"/>
            <a:ext cx="679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Rectangle 42"/>
          <p:cNvSpPr>
            <a:spLocks noChangeArrowheads="1"/>
          </p:cNvSpPr>
          <p:nvPr/>
        </p:nvSpPr>
        <p:spPr bwMode="auto">
          <a:xfrm>
            <a:off x="1068388" y="3328988"/>
            <a:ext cx="1349375" cy="1285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 Box 72"/>
          <p:cNvSpPr txBox="1">
            <a:spLocks noChangeArrowheads="1"/>
          </p:cNvSpPr>
          <p:nvPr/>
        </p:nvSpPr>
        <p:spPr bwMode="auto">
          <a:xfrm>
            <a:off x="3895725" y="3375025"/>
            <a:ext cx="42656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* one component is not able to fit in the pores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  and therefore is excluded from adsorption</a:t>
            </a:r>
          </a:p>
        </p:txBody>
      </p:sp>
      <p:sp>
        <p:nvSpPr>
          <p:cNvPr id="40" name="Freeform 73"/>
          <p:cNvSpPr>
            <a:spLocks/>
          </p:cNvSpPr>
          <p:nvPr/>
        </p:nvSpPr>
        <p:spPr bwMode="auto">
          <a:xfrm>
            <a:off x="1060450" y="3429000"/>
            <a:ext cx="1339850" cy="177800"/>
          </a:xfrm>
          <a:custGeom>
            <a:avLst/>
            <a:gdLst>
              <a:gd name="T0" fmla="*/ 12 w 844"/>
              <a:gd name="T1" fmla="*/ 16 h 112"/>
              <a:gd name="T2" fmla="*/ 284 w 844"/>
              <a:gd name="T3" fmla="*/ 0 h 112"/>
              <a:gd name="T4" fmla="*/ 844 w 844"/>
              <a:gd name="T5" fmla="*/ 24 h 112"/>
              <a:gd name="T6" fmla="*/ 732 w 844"/>
              <a:gd name="T7" fmla="*/ 64 h 112"/>
              <a:gd name="T8" fmla="*/ 516 w 844"/>
              <a:gd name="T9" fmla="*/ 80 h 112"/>
              <a:gd name="T10" fmla="*/ 12 w 844"/>
              <a:gd name="T11" fmla="*/ 56 h 112"/>
              <a:gd name="T12" fmla="*/ 12 w 844"/>
              <a:gd name="T13" fmla="*/ 16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44" h="112">
                <a:moveTo>
                  <a:pt x="12" y="16"/>
                </a:moveTo>
                <a:cubicBezTo>
                  <a:pt x="101" y="46"/>
                  <a:pt x="195" y="15"/>
                  <a:pt x="284" y="0"/>
                </a:cubicBezTo>
                <a:cubicBezTo>
                  <a:pt x="477" y="32"/>
                  <a:pt x="615" y="20"/>
                  <a:pt x="844" y="24"/>
                </a:cubicBezTo>
                <a:cubicBezTo>
                  <a:pt x="827" y="76"/>
                  <a:pt x="779" y="52"/>
                  <a:pt x="732" y="64"/>
                </a:cubicBezTo>
                <a:cubicBezTo>
                  <a:pt x="660" y="112"/>
                  <a:pt x="630" y="85"/>
                  <a:pt x="516" y="80"/>
                </a:cubicBezTo>
                <a:cubicBezTo>
                  <a:pt x="357" y="40"/>
                  <a:pt x="153" y="59"/>
                  <a:pt x="12" y="56"/>
                </a:cubicBezTo>
                <a:cubicBezTo>
                  <a:pt x="2" y="26"/>
                  <a:pt x="0" y="40"/>
                  <a:pt x="12" y="16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Freeform 74"/>
          <p:cNvSpPr>
            <a:spLocks/>
          </p:cNvSpPr>
          <p:nvPr/>
        </p:nvSpPr>
        <p:spPr bwMode="auto">
          <a:xfrm>
            <a:off x="1079500" y="3629025"/>
            <a:ext cx="1320800" cy="381000"/>
          </a:xfrm>
          <a:custGeom>
            <a:avLst/>
            <a:gdLst>
              <a:gd name="T0" fmla="*/ 0 w 832"/>
              <a:gd name="T1" fmla="*/ 18 h 240"/>
              <a:gd name="T2" fmla="*/ 408 w 832"/>
              <a:gd name="T3" fmla="*/ 130 h 240"/>
              <a:gd name="T4" fmla="*/ 832 w 832"/>
              <a:gd name="T5" fmla="*/ 58 h 240"/>
              <a:gd name="T6" fmla="*/ 736 w 832"/>
              <a:gd name="T7" fmla="*/ 50 h 240"/>
              <a:gd name="T8" fmla="*/ 648 w 832"/>
              <a:gd name="T9" fmla="*/ 42 h 240"/>
              <a:gd name="T10" fmla="*/ 224 w 832"/>
              <a:gd name="T11" fmla="*/ 18 h 240"/>
              <a:gd name="T12" fmla="*/ 0 w 832"/>
              <a:gd name="T13" fmla="*/ 1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2" h="240">
                <a:moveTo>
                  <a:pt x="0" y="18"/>
                </a:moveTo>
                <a:cubicBezTo>
                  <a:pt x="30" y="198"/>
                  <a:pt x="289" y="127"/>
                  <a:pt x="408" y="130"/>
                </a:cubicBezTo>
                <a:cubicBezTo>
                  <a:pt x="788" y="115"/>
                  <a:pt x="787" y="240"/>
                  <a:pt x="832" y="58"/>
                </a:cubicBezTo>
                <a:cubicBezTo>
                  <a:pt x="782" y="25"/>
                  <a:pt x="831" y="50"/>
                  <a:pt x="736" y="50"/>
                </a:cubicBezTo>
                <a:cubicBezTo>
                  <a:pt x="707" y="50"/>
                  <a:pt x="677" y="45"/>
                  <a:pt x="648" y="42"/>
                </a:cubicBezTo>
                <a:cubicBezTo>
                  <a:pt x="504" y="53"/>
                  <a:pt x="364" y="53"/>
                  <a:pt x="224" y="18"/>
                </a:cubicBezTo>
                <a:cubicBezTo>
                  <a:pt x="152" y="0"/>
                  <a:pt x="75" y="18"/>
                  <a:pt x="0" y="18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Freeform 75"/>
          <p:cNvSpPr>
            <a:spLocks/>
          </p:cNvSpPr>
          <p:nvPr/>
        </p:nvSpPr>
        <p:spPr bwMode="auto">
          <a:xfrm>
            <a:off x="1079500" y="3987800"/>
            <a:ext cx="1338263" cy="134938"/>
          </a:xfrm>
          <a:custGeom>
            <a:avLst/>
            <a:gdLst>
              <a:gd name="T0" fmla="*/ 0 w 843"/>
              <a:gd name="T1" fmla="*/ 8 h 85"/>
              <a:gd name="T2" fmla="*/ 64 w 843"/>
              <a:gd name="T3" fmla="*/ 80 h 85"/>
              <a:gd name="T4" fmla="*/ 832 w 843"/>
              <a:gd name="T5" fmla="*/ 72 h 85"/>
              <a:gd name="T6" fmla="*/ 824 w 843"/>
              <a:gd name="T7" fmla="*/ 40 h 85"/>
              <a:gd name="T8" fmla="*/ 696 w 843"/>
              <a:gd name="T9" fmla="*/ 0 h 85"/>
              <a:gd name="T10" fmla="*/ 0 w 843"/>
              <a:gd name="T11" fmla="*/ 8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43" h="85">
                <a:moveTo>
                  <a:pt x="0" y="8"/>
                </a:moveTo>
                <a:cubicBezTo>
                  <a:pt x="12" y="43"/>
                  <a:pt x="34" y="60"/>
                  <a:pt x="64" y="80"/>
                </a:cubicBezTo>
                <a:cubicBezTo>
                  <a:pt x="320" y="77"/>
                  <a:pt x="576" y="85"/>
                  <a:pt x="832" y="72"/>
                </a:cubicBezTo>
                <a:cubicBezTo>
                  <a:pt x="843" y="71"/>
                  <a:pt x="832" y="47"/>
                  <a:pt x="824" y="40"/>
                </a:cubicBezTo>
                <a:cubicBezTo>
                  <a:pt x="809" y="27"/>
                  <a:pt x="723" y="0"/>
                  <a:pt x="696" y="0"/>
                </a:cubicBezTo>
                <a:cubicBezTo>
                  <a:pt x="464" y="0"/>
                  <a:pt x="232" y="5"/>
                  <a:pt x="0" y="8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Freeform 76"/>
          <p:cNvSpPr>
            <a:spLocks/>
          </p:cNvSpPr>
          <p:nvPr/>
        </p:nvSpPr>
        <p:spPr bwMode="auto">
          <a:xfrm>
            <a:off x="1066800" y="4203700"/>
            <a:ext cx="1365250" cy="247650"/>
          </a:xfrm>
          <a:custGeom>
            <a:avLst/>
            <a:gdLst>
              <a:gd name="T0" fmla="*/ 0 w 860"/>
              <a:gd name="T1" fmla="*/ 96 h 156"/>
              <a:gd name="T2" fmla="*/ 256 w 860"/>
              <a:gd name="T3" fmla="*/ 48 h 156"/>
              <a:gd name="T4" fmla="*/ 392 w 860"/>
              <a:gd name="T5" fmla="*/ 72 h 156"/>
              <a:gd name="T6" fmla="*/ 480 w 860"/>
              <a:gd name="T7" fmla="*/ 56 h 156"/>
              <a:gd name="T8" fmla="*/ 536 w 860"/>
              <a:gd name="T9" fmla="*/ 16 h 156"/>
              <a:gd name="T10" fmla="*/ 584 w 860"/>
              <a:gd name="T11" fmla="*/ 0 h 156"/>
              <a:gd name="T12" fmla="*/ 680 w 860"/>
              <a:gd name="T13" fmla="*/ 24 h 156"/>
              <a:gd name="T14" fmla="*/ 816 w 860"/>
              <a:gd name="T15" fmla="*/ 72 h 156"/>
              <a:gd name="T16" fmla="*/ 816 w 860"/>
              <a:gd name="T17" fmla="*/ 128 h 156"/>
              <a:gd name="T18" fmla="*/ 184 w 860"/>
              <a:gd name="T19" fmla="*/ 120 h 156"/>
              <a:gd name="T20" fmla="*/ 0 w 860"/>
              <a:gd name="T21" fmla="*/ 96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60" h="156">
                <a:moveTo>
                  <a:pt x="0" y="96"/>
                </a:moveTo>
                <a:cubicBezTo>
                  <a:pt x="32" y="1"/>
                  <a:pt x="188" y="50"/>
                  <a:pt x="256" y="48"/>
                </a:cubicBezTo>
                <a:cubicBezTo>
                  <a:pt x="311" y="30"/>
                  <a:pt x="344" y="56"/>
                  <a:pt x="392" y="72"/>
                </a:cubicBezTo>
                <a:cubicBezTo>
                  <a:pt x="397" y="71"/>
                  <a:pt x="471" y="59"/>
                  <a:pt x="480" y="56"/>
                </a:cubicBezTo>
                <a:cubicBezTo>
                  <a:pt x="490" y="52"/>
                  <a:pt x="530" y="19"/>
                  <a:pt x="536" y="16"/>
                </a:cubicBezTo>
                <a:cubicBezTo>
                  <a:pt x="551" y="8"/>
                  <a:pt x="584" y="0"/>
                  <a:pt x="584" y="0"/>
                </a:cubicBezTo>
                <a:cubicBezTo>
                  <a:pt x="647" y="21"/>
                  <a:pt x="615" y="13"/>
                  <a:pt x="680" y="24"/>
                </a:cubicBezTo>
                <a:cubicBezTo>
                  <a:pt x="717" y="80"/>
                  <a:pt x="738" y="66"/>
                  <a:pt x="816" y="72"/>
                </a:cubicBezTo>
                <a:cubicBezTo>
                  <a:pt x="860" y="87"/>
                  <a:pt x="836" y="97"/>
                  <a:pt x="816" y="128"/>
                </a:cubicBezTo>
                <a:cubicBezTo>
                  <a:pt x="555" y="119"/>
                  <a:pt x="472" y="114"/>
                  <a:pt x="184" y="120"/>
                </a:cubicBezTo>
                <a:cubicBezTo>
                  <a:pt x="122" y="130"/>
                  <a:pt x="40" y="156"/>
                  <a:pt x="0" y="96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Oval 77"/>
          <p:cNvSpPr>
            <a:spLocks noChangeArrowheads="1"/>
          </p:cNvSpPr>
          <p:nvPr/>
        </p:nvSpPr>
        <p:spPr bwMode="auto">
          <a:xfrm>
            <a:off x="2832100" y="3860800"/>
            <a:ext cx="444500" cy="88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Oval 78"/>
          <p:cNvSpPr>
            <a:spLocks noChangeArrowheads="1"/>
          </p:cNvSpPr>
          <p:nvPr/>
        </p:nvSpPr>
        <p:spPr bwMode="auto">
          <a:xfrm rot="1538460">
            <a:off x="3302000" y="4254500"/>
            <a:ext cx="444500" cy="88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Oval 79"/>
          <p:cNvSpPr>
            <a:spLocks noChangeArrowheads="1"/>
          </p:cNvSpPr>
          <p:nvPr/>
        </p:nvSpPr>
        <p:spPr bwMode="auto">
          <a:xfrm rot="8645036">
            <a:off x="2895600" y="3517900"/>
            <a:ext cx="444500" cy="88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Oval 80"/>
          <p:cNvSpPr>
            <a:spLocks noChangeArrowheads="1"/>
          </p:cNvSpPr>
          <p:nvPr/>
        </p:nvSpPr>
        <p:spPr bwMode="auto">
          <a:xfrm rot="10631717">
            <a:off x="1498600" y="3568700"/>
            <a:ext cx="444500" cy="88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Oval 81"/>
          <p:cNvSpPr>
            <a:spLocks noChangeArrowheads="1"/>
          </p:cNvSpPr>
          <p:nvPr/>
        </p:nvSpPr>
        <p:spPr bwMode="auto">
          <a:xfrm rot="10631717">
            <a:off x="1638300" y="3848100"/>
            <a:ext cx="444500" cy="88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Oval 82"/>
          <p:cNvSpPr>
            <a:spLocks noChangeArrowheads="1"/>
          </p:cNvSpPr>
          <p:nvPr/>
        </p:nvSpPr>
        <p:spPr bwMode="auto">
          <a:xfrm rot="10631717">
            <a:off x="1155700" y="4140200"/>
            <a:ext cx="444500" cy="88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Oval 83"/>
          <p:cNvSpPr>
            <a:spLocks noChangeArrowheads="1"/>
          </p:cNvSpPr>
          <p:nvPr/>
        </p:nvSpPr>
        <p:spPr bwMode="auto">
          <a:xfrm rot="10631717">
            <a:off x="1181100" y="4445000"/>
            <a:ext cx="444500" cy="88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Oval 84"/>
          <p:cNvSpPr>
            <a:spLocks noChangeArrowheads="1"/>
          </p:cNvSpPr>
          <p:nvPr/>
        </p:nvSpPr>
        <p:spPr bwMode="auto">
          <a:xfrm rot="10631717">
            <a:off x="1765300" y="4470400"/>
            <a:ext cx="444500" cy="88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2" name="Group 87"/>
          <p:cNvGrpSpPr>
            <a:grpSpLocks/>
          </p:cNvGrpSpPr>
          <p:nvPr/>
        </p:nvGrpSpPr>
        <p:grpSpPr bwMode="auto">
          <a:xfrm>
            <a:off x="2717800" y="4076700"/>
            <a:ext cx="444500" cy="444500"/>
            <a:chOff x="1952" y="2776"/>
            <a:chExt cx="280" cy="280"/>
          </a:xfrm>
        </p:grpSpPr>
        <p:sp>
          <p:nvSpPr>
            <p:cNvPr id="53" name="Oval 85"/>
            <p:cNvSpPr>
              <a:spLocks noChangeArrowheads="1"/>
            </p:cNvSpPr>
            <p:nvPr/>
          </p:nvSpPr>
          <p:spPr bwMode="auto">
            <a:xfrm rot="1538460">
              <a:off x="1952" y="2888"/>
              <a:ext cx="280" cy="56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4" name="Oval 86"/>
            <p:cNvSpPr>
              <a:spLocks noChangeArrowheads="1"/>
            </p:cNvSpPr>
            <p:nvPr/>
          </p:nvSpPr>
          <p:spPr bwMode="auto">
            <a:xfrm rot="7225575">
              <a:off x="1952" y="2888"/>
              <a:ext cx="280" cy="56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5" name="Group 88"/>
          <p:cNvGrpSpPr>
            <a:grpSpLocks/>
          </p:cNvGrpSpPr>
          <p:nvPr/>
        </p:nvGrpSpPr>
        <p:grpSpPr bwMode="auto">
          <a:xfrm rot="5400000">
            <a:off x="3365500" y="3619500"/>
            <a:ext cx="444500" cy="444500"/>
            <a:chOff x="1952" y="2776"/>
            <a:chExt cx="280" cy="280"/>
          </a:xfrm>
        </p:grpSpPr>
        <p:sp>
          <p:nvSpPr>
            <p:cNvPr id="56" name="Oval 89"/>
            <p:cNvSpPr>
              <a:spLocks noChangeArrowheads="1"/>
            </p:cNvSpPr>
            <p:nvPr/>
          </p:nvSpPr>
          <p:spPr bwMode="auto">
            <a:xfrm rot="1538460">
              <a:off x="1952" y="2888"/>
              <a:ext cx="280" cy="56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7" name="Oval 90"/>
            <p:cNvSpPr>
              <a:spLocks noChangeArrowheads="1"/>
            </p:cNvSpPr>
            <p:nvPr/>
          </p:nvSpPr>
          <p:spPr bwMode="auto">
            <a:xfrm rot="7225575">
              <a:off x="1952" y="2888"/>
              <a:ext cx="280" cy="56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8" name="Line 91"/>
          <p:cNvSpPr>
            <a:spLocks noChangeShapeType="1"/>
          </p:cNvSpPr>
          <p:nvPr/>
        </p:nvSpPr>
        <p:spPr bwMode="auto">
          <a:xfrm>
            <a:off x="977900" y="4889500"/>
            <a:ext cx="679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Rectangle 92"/>
          <p:cNvSpPr>
            <a:spLocks noChangeArrowheads="1"/>
          </p:cNvSpPr>
          <p:nvPr/>
        </p:nvSpPr>
        <p:spPr bwMode="auto">
          <a:xfrm>
            <a:off x="1068388" y="5170488"/>
            <a:ext cx="1349375" cy="1285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Freeform 93"/>
          <p:cNvSpPr>
            <a:spLocks/>
          </p:cNvSpPr>
          <p:nvPr/>
        </p:nvSpPr>
        <p:spPr bwMode="auto">
          <a:xfrm>
            <a:off x="1041400" y="5167313"/>
            <a:ext cx="881063" cy="733425"/>
          </a:xfrm>
          <a:custGeom>
            <a:avLst/>
            <a:gdLst>
              <a:gd name="T0" fmla="*/ 44 w 768"/>
              <a:gd name="T1" fmla="*/ 450 h 634"/>
              <a:gd name="T2" fmla="*/ 232 w 768"/>
              <a:gd name="T3" fmla="*/ 546 h 634"/>
              <a:gd name="T4" fmla="*/ 288 w 768"/>
              <a:gd name="T5" fmla="*/ 618 h 634"/>
              <a:gd name="T6" fmla="*/ 432 w 768"/>
              <a:gd name="T7" fmla="*/ 562 h 634"/>
              <a:gd name="T8" fmla="*/ 616 w 768"/>
              <a:gd name="T9" fmla="*/ 578 h 634"/>
              <a:gd name="T10" fmla="*/ 640 w 768"/>
              <a:gd name="T11" fmla="*/ 602 h 634"/>
              <a:gd name="T12" fmla="*/ 712 w 768"/>
              <a:gd name="T13" fmla="*/ 634 h 634"/>
              <a:gd name="T14" fmla="*/ 688 w 768"/>
              <a:gd name="T15" fmla="*/ 370 h 634"/>
              <a:gd name="T16" fmla="*/ 568 w 768"/>
              <a:gd name="T17" fmla="*/ 330 h 634"/>
              <a:gd name="T18" fmla="*/ 520 w 768"/>
              <a:gd name="T19" fmla="*/ 314 h 634"/>
              <a:gd name="T20" fmla="*/ 480 w 768"/>
              <a:gd name="T21" fmla="*/ 266 h 634"/>
              <a:gd name="T22" fmla="*/ 528 w 768"/>
              <a:gd name="T23" fmla="*/ 210 h 634"/>
              <a:gd name="T24" fmla="*/ 584 w 768"/>
              <a:gd name="T25" fmla="*/ 130 h 634"/>
              <a:gd name="T26" fmla="*/ 560 w 768"/>
              <a:gd name="T27" fmla="*/ 10 h 634"/>
              <a:gd name="T28" fmla="*/ 312 w 768"/>
              <a:gd name="T29" fmla="*/ 2 h 634"/>
              <a:gd name="T30" fmla="*/ 48 w 768"/>
              <a:gd name="T31" fmla="*/ 10 h 634"/>
              <a:gd name="T32" fmla="*/ 40 w 768"/>
              <a:gd name="T33" fmla="*/ 82 h 634"/>
              <a:gd name="T34" fmla="*/ 44 w 768"/>
              <a:gd name="T35" fmla="*/ 450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68" h="634">
                <a:moveTo>
                  <a:pt x="44" y="450"/>
                </a:moveTo>
                <a:cubicBezTo>
                  <a:pt x="48" y="494"/>
                  <a:pt x="195" y="522"/>
                  <a:pt x="232" y="546"/>
                </a:cubicBezTo>
                <a:cubicBezTo>
                  <a:pt x="270" y="603"/>
                  <a:pt x="250" y="580"/>
                  <a:pt x="288" y="618"/>
                </a:cubicBezTo>
                <a:cubicBezTo>
                  <a:pt x="409" y="607"/>
                  <a:pt x="353" y="615"/>
                  <a:pt x="432" y="562"/>
                </a:cubicBezTo>
                <a:cubicBezTo>
                  <a:pt x="493" y="565"/>
                  <a:pt x="561" y="550"/>
                  <a:pt x="616" y="578"/>
                </a:cubicBezTo>
                <a:cubicBezTo>
                  <a:pt x="626" y="583"/>
                  <a:pt x="631" y="596"/>
                  <a:pt x="640" y="602"/>
                </a:cubicBezTo>
                <a:cubicBezTo>
                  <a:pt x="668" y="621"/>
                  <a:pt x="684" y="625"/>
                  <a:pt x="712" y="634"/>
                </a:cubicBezTo>
                <a:cubicBezTo>
                  <a:pt x="768" y="559"/>
                  <a:pt x="761" y="431"/>
                  <a:pt x="688" y="370"/>
                </a:cubicBezTo>
                <a:cubicBezTo>
                  <a:pt x="656" y="343"/>
                  <a:pt x="607" y="342"/>
                  <a:pt x="568" y="330"/>
                </a:cubicBezTo>
                <a:cubicBezTo>
                  <a:pt x="552" y="325"/>
                  <a:pt x="520" y="314"/>
                  <a:pt x="520" y="314"/>
                </a:cubicBezTo>
                <a:cubicBezTo>
                  <a:pt x="517" y="311"/>
                  <a:pt x="479" y="276"/>
                  <a:pt x="480" y="266"/>
                </a:cubicBezTo>
                <a:cubicBezTo>
                  <a:pt x="482" y="252"/>
                  <a:pt x="519" y="221"/>
                  <a:pt x="528" y="210"/>
                </a:cubicBezTo>
                <a:cubicBezTo>
                  <a:pt x="548" y="185"/>
                  <a:pt x="566" y="157"/>
                  <a:pt x="584" y="130"/>
                </a:cubicBezTo>
                <a:cubicBezTo>
                  <a:pt x="569" y="25"/>
                  <a:pt x="616" y="86"/>
                  <a:pt x="560" y="10"/>
                </a:cubicBezTo>
                <a:cubicBezTo>
                  <a:pt x="520" y="0"/>
                  <a:pt x="384" y="26"/>
                  <a:pt x="312" y="2"/>
                </a:cubicBezTo>
                <a:cubicBezTo>
                  <a:pt x="232" y="5"/>
                  <a:pt x="127" y="0"/>
                  <a:pt x="48" y="10"/>
                </a:cubicBezTo>
                <a:cubicBezTo>
                  <a:pt x="0" y="25"/>
                  <a:pt x="47" y="66"/>
                  <a:pt x="40" y="82"/>
                </a:cubicBezTo>
                <a:cubicBezTo>
                  <a:pt x="36" y="149"/>
                  <a:pt x="12" y="373"/>
                  <a:pt x="44" y="45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Freeform 94"/>
          <p:cNvSpPr>
            <a:spLocks/>
          </p:cNvSpPr>
          <p:nvPr/>
        </p:nvSpPr>
        <p:spPr bwMode="auto">
          <a:xfrm>
            <a:off x="1068388" y="6032500"/>
            <a:ext cx="1309687" cy="436563"/>
          </a:xfrm>
          <a:custGeom>
            <a:avLst/>
            <a:gdLst>
              <a:gd name="T0" fmla="*/ 0 w 1141"/>
              <a:gd name="T1" fmla="*/ 370 h 377"/>
              <a:gd name="T2" fmla="*/ 16 w 1141"/>
              <a:gd name="T3" fmla="*/ 218 h 377"/>
              <a:gd name="T4" fmla="*/ 56 w 1141"/>
              <a:gd name="T5" fmla="*/ 178 h 377"/>
              <a:gd name="T6" fmla="*/ 128 w 1141"/>
              <a:gd name="T7" fmla="*/ 122 h 377"/>
              <a:gd name="T8" fmla="*/ 224 w 1141"/>
              <a:gd name="T9" fmla="*/ 162 h 377"/>
              <a:gd name="T10" fmla="*/ 248 w 1141"/>
              <a:gd name="T11" fmla="*/ 178 h 377"/>
              <a:gd name="T12" fmla="*/ 400 w 1141"/>
              <a:gd name="T13" fmla="*/ 146 h 377"/>
              <a:gd name="T14" fmla="*/ 536 w 1141"/>
              <a:gd name="T15" fmla="*/ 146 h 377"/>
              <a:gd name="T16" fmla="*/ 592 w 1141"/>
              <a:gd name="T17" fmla="*/ 170 h 377"/>
              <a:gd name="T18" fmla="*/ 680 w 1141"/>
              <a:gd name="T19" fmla="*/ 146 h 377"/>
              <a:gd name="T20" fmla="*/ 688 w 1141"/>
              <a:gd name="T21" fmla="*/ 74 h 377"/>
              <a:gd name="T22" fmla="*/ 976 w 1141"/>
              <a:gd name="T23" fmla="*/ 106 h 377"/>
              <a:gd name="T24" fmla="*/ 1104 w 1141"/>
              <a:gd name="T25" fmla="*/ 194 h 377"/>
              <a:gd name="T26" fmla="*/ 1112 w 1141"/>
              <a:gd name="T27" fmla="*/ 354 h 377"/>
              <a:gd name="T28" fmla="*/ 1008 w 1141"/>
              <a:gd name="T29" fmla="*/ 362 h 377"/>
              <a:gd name="T30" fmla="*/ 856 w 1141"/>
              <a:gd name="T31" fmla="*/ 362 h 377"/>
              <a:gd name="T32" fmla="*/ 720 w 1141"/>
              <a:gd name="T33" fmla="*/ 354 h 377"/>
              <a:gd name="T34" fmla="*/ 200 w 1141"/>
              <a:gd name="T35" fmla="*/ 362 h 377"/>
              <a:gd name="T36" fmla="*/ 0 w 1141"/>
              <a:gd name="T37" fmla="*/ 37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41" h="377">
                <a:moveTo>
                  <a:pt x="0" y="370"/>
                </a:moveTo>
                <a:cubicBezTo>
                  <a:pt x="7" y="320"/>
                  <a:pt x="6" y="268"/>
                  <a:pt x="16" y="218"/>
                </a:cubicBezTo>
                <a:cubicBezTo>
                  <a:pt x="21" y="191"/>
                  <a:pt x="40" y="194"/>
                  <a:pt x="56" y="178"/>
                </a:cubicBezTo>
                <a:cubicBezTo>
                  <a:pt x="85" y="149"/>
                  <a:pt x="89" y="135"/>
                  <a:pt x="128" y="122"/>
                </a:cubicBezTo>
                <a:cubicBezTo>
                  <a:pt x="195" y="133"/>
                  <a:pt x="163" y="121"/>
                  <a:pt x="224" y="162"/>
                </a:cubicBezTo>
                <a:cubicBezTo>
                  <a:pt x="232" y="167"/>
                  <a:pt x="248" y="178"/>
                  <a:pt x="248" y="178"/>
                </a:cubicBezTo>
                <a:cubicBezTo>
                  <a:pt x="302" y="171"/>
                  <a:pt x="348" y="159"/>
                  <a:pt x="400" y="146"/>
                </a:cubicBezTo>
                <a:cubicBezTo>
                  <a:pt x="450" y="72"/>
                  <a:pt x="468" y="129"/>
                  <a:pt x="536" y="146"/>
                </a:cubicBezTo>
                <a:cubicBezTo>
                  <a:pt x="547" y="180"/>
                  <a:pt x="559" y="181"/>
                  <a:pt x="592" y="170"/>
                </a:cubicBezTo>
                <a:cubicBezTo>
                  <a:pt x="634" y="178"/>
                  <a:pt x="664" y="195"/>
                  <a:pt x="680" y="146"/>
                </a:cubicBezTo>
                <a:cubicBezTo>
                  <a:pt x="683" y="122"/>
                  <a:pt x="664" y="79"/>
                  <a:pt x="688" y="74"/>
                </a:cubicBezTo>
                <a:cubicBezTo>
                  <a:pt x="954" y="15"/>
                  <a:pt x="941" y="0"/>
                  <a:pt x="976" y="106"/>
                </a:cubicBezTo>
                <a:cubicBezTo>
                  <a:pt x="980" y="138"/>
                  <a:pt x="1085" y="168"/>
                  <a:pt x="1104" y="194"/>
                </a:cubicBezTo>
                <a:cubicBezTo>
                  <a:pt x="1141" y="246"/>
                  <a:pt x="1076" y="300"/>
                  <a:pt x="1112" y="354"/>
                </a:cubicBezTo>
                <a:cubicBezTo>
                  <a:pt x="1074" y="367"/>
                  <a:pt x="1046" y="372"/>
                  <a:pt x="1008" y="362"/>
                </a:cubicBezTo>
                <a:cubicBezTo>
                  <a:pt x="943" y="346"/>
                  <a:pt x="922" y="370"/>
                  <a:pt x="856" y="362"/>
                </a:cubicBezTo>
                <a:cubicBezTo>
                  <a:pt x="821" y="350"/>
                  <a:pt x="754" y="365"/>
                  <a:pt x="720" y="354"/>
                </a:cubicBezTo>
                <a:cubicBezTo>
                  <a:pt x="611" y="354"/>
                  <a:pt x="320" y="359"/>
                  <a:pt x="200" y="362"/>
                </a:cubicBezTo>
                <a:cubicBezTo>
                  <a:pt x="139" y="377"/>
                  <a:pt x="59" y="346"/>
                  <a:pt x="0" y="3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Freeform 95"/>
          <p:cNvSpPr>
            <a:spLocks/>
          </p:cNvSpPr>
          <p:nvPr/>
        </p:nvSpPr>
        <p:spPr bwMode="auto">
          <a:xfrm>
            <a:off x="1865313" y="5103813"/>
            <a:ext cx="620712" cy="806450"/>
          </a:xfrm>
          <a:custGeom>
            <a:avLst/>
            <a:gdLst>
              <a:gd name="T0" fmla="*/ 77 w 541"/>
              <a:gd name="T1" fmla="*/ 177 h 697"/>
              <a:gd name="T2" fmla="*/ 101 w 541"/>
              <a:gd name="T3" fmla="*/ 409 h 697"/>
              <a:gd name="T4" fmla="*/ 189 w 541"/>
              <a:gd name="T5" fmla="*/ 481 h 697"/>
              <a:gd name="T6" fmla="*/ 213 w 541"/>
              <a:gd name="T7" fmla="*/ 697 h 697"/>
              <a:gd name="T8" fmla="*/ 317 w 541"/>
              <a:gd name="T9" fmla="*/ 689 h 697"/>
              <a:gd name="T10" fmla="*/ 365 w 541"/>
              <a:gd name="T11" fmla="*/ 609 h 697"/>
              <a:gd name="T12" fmla="*/ 405 w 541"/>
              <a:gd name="T13" fmla="*/ 561 h 697"/>
              <a:gd name="T14" fmla="*/ 473 w 541"/>
              <a:gd name="T15" fmla="*/ 417 h 697"/>
              <a:gd name="T16" fmla="*/ 405 w 541"/>
              <a:gd name="T17" fmla="*/ 65 h 697"/>
              <a:gd name="T18" fmla="*/ 33 w 541"/>
              <a:gd name="T19" fmla="*/ 137 h 697"/>
              <a:gd name="T20" fmla="*/ 53 w 541"/>
              <a:gd name="T21" fmla="*/ 169 h 697"/>
              <a:gd name="T22" fmla="*/ 77 w 541"/>
              <a:gd name="T23" fmla="*/ 177 h 6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41" h="697">
                <a:moveTo>
                  <a:pt x="77" y="177"/>
                </a:moveTo>
                <a:cubicBezTo>
                  <a:pt x="26" y="245"/>
                  <a:pt x="0" y="375"/>
                  <a:pt x="101" y="409"/>
                </a:cubicBezTo>
                <a:cubicBezTo>
                  <a:pt x="128" y="436"/>
                  <a:pt x="189" y="481"/>
                  <a:pt x="189" y="481"/>
                </a:cubicBezTo>
                <a:cubicBezTo>
                  <a:pt x="184" y="544"/>
                  <a:pt x="148" y="653"/>
                  <a:pt x="213" y="697"/>
                </a:cubicBezTo>
                <a:cubicBezTo>
                  <a:pt x="248" y="694"/>
                  <a:pt x="283" y="697"/>
                  <a:pt x="317" y="689"/>
                </a:cubicBezTo>
                <a:cubicBezTo>
                  <a:pt x="348" y="681"/>
                  <a:pt x="347" y="630"/>
                  <a:pt x="365" y="609"/>
                </a:cubicBezTo>
                <a:cubicBezTo>
                  <a:pt x="383" y="587"/>
                  <a:pt x="394" y="587"/>
                  <a:pt x="405" y="561"/>
                </a:cubicBezTo>
                <a:cubicBezTo>
                  <a:pt x="431" y="503"/>
                  <a:pt x="438" y="470"/>
                  <a:pt x="473" y="417"/>
                </a:cubicBezTo>
                <a:cubicBezTo>
                  <a:pt x="466" y="186"/>
                  <a:pt x="541" y="57"/>
                  <a:pt x="405" y="65"/>
                </a:cubicBezTo>
                <a:cubicBezTo>
                  <a:pt x="325" y="89"/>
                  <a:pt x="67" y="0"/>
                  <a:pt x="33" y="137"/>
                </a:cubicBezTo>
                <a:cubicBezTo>
                  <a:pt x="41" y="142"/>
                  <a:pt x="44" y="165"/>
                  <a:pt x="53" y="169"/>
                </a:cubicBezTo>
                <a:cubicBezTo>
                  <a:pt x="61" y="173"/>
                  <a:pt x="77" y="177"/>
                  <a:pt x="77" y="1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Oval 96"/>
          <p:cNvSpPr>
            <a:spLocks noChangeArrowheads="1"/>
          </p:cNvSpPr>
          <p:nvPr/>
        </p:nvSpPr>
        <p:spPr bwMode="auto">
          <a:xfrm>
            <a:off x="1490663" y="5900738"/>
            <a:ext cx="82550" cy="841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Oval 97"/>
          <p:cNvSpPr>
            <a:spLocks noChangeArrowheads="1"/>
          </p:cNvSpPr>
          <p:nvPr/>
        </p:nvSpPr>
        <p:spPr bwMode="auto">
          <a:xfrm>
            <a:off x="1628775" y="5891213"/>
            <a:ext cx="82550" cy="841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Oval 98"/>
          <p:cNvSpPr>
            <a:spLocks noChangeArrowheads="1"/>
          </p:cNvSpPr>
          <p:nvPr/>
        </p:nvSpPr>
        <p:spPr bwMode="auto">
          <a:xfrm>
            <a:off x="1601788" y="6011863"/>
            <a:ext cx="82550" cy="841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Oval 99"/>
          <p:cNvSpPr>
            <a:spLocks noChangeArrowheads="1"/>
          </p:cNvSpPr>
          <p:nvPr/>
        </p:nvSpPr>
        <p:spPr bwMode="auto">
          <a:xfrm>
            <a:off x="1738313" y="5965825"/>
            <a:ext cx="82550" cy="825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Oval 100"/>
          <p:cNvSpPr>
            <a:spLocks noChangeArrowheads="1"/>
          </p:cNvSpPr>
          <p:nvPr/>
        </p:nvSpPr>
        <p:spPr bwMode="auto">
          <a:xfrm>
            <a:off x="1839913" y="5984875"/>
            <a:ext cx="82550" cy="825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Oval 101"/>
          <p:cNvSpPr>
            <a:spLocks noChangeArrowheads="1"/>
          </p:cNvSpPr>
          <p:nvPr/>
        </p:nvSpPr>
        <p:spPr bwMode="auto">
          <a:xfrm>
            <a:off x="1808163" y="5378450"/>
            <a:ext cx="82550" cy="841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Oval 102"/>
          <p:cNvSpPr>
            <a:spLocks noChangeArrowheads="1"/>
          </p:cNvSpPr>
          <p:nvPr/>
        </p:nvSpPr>
        <p:spPr bwMode="auto">
          <a:xfrm>
            <a:off x="1903413" y="5651500"/>
            <a:ext cx="82550" cy="825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Oval 103"/>
          <p:cNvSpPr>
            <a:spLocks noChangeArrowheads="1"/>
          </p:cNvSpPr>
          <p:nvPr/>
        </p:nvSpPr>
        <p:spPr bwMode="auto">
          <a:xfrm>
            <a:off x="2032000" y="5910263"/>
            <a:ext cx="82550" cy="825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Oval 104"/>
          <p:cNvSpPr>
            <a:spLocks noChangeArrowheads="1"/>
          </p:cNvSpPr>
          <p:nvPr/>
        </p:nvSpPr>
        <p:spPr bwMode="auto">
          <a:xfrm>
            <a:off x="2133600" y="5929313"/>
            <a:ext cx="82550" cy="825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Oval 105"/>
          <p:cNvSpPr>
            <a:spLocks noChangeArrowheads="1"/>
          </p:cNvSpPr>
          <p:nvPr/>
        </p:nvSpPr>
        <p:spPr bwMode="auto">
          <a:xfrm>
            <a:off x="1454150" y="6067425"/>
            <a:ext cx="82550" cy="841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" name="Oval 106"/>
          <p:cNvSpPr>
            <a:spLocks noChangeArrowheads="1"/>
          </p:cNvSpPr>
          <p:nvPr/>
        </p:nvSpPr>
        <p:spPr bwMode="auto">
          <a:xfrm>
            <a:off x="1316038" y="5975350"/>
            <a:ext cx="82550" cy="825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Oval 107"/>
          <p:cNvSpPr>
            <a:spLocks noChangeArrowheads="1"/>
          </p:cNvSpPr>
          <p:nvPr/>
        </p:nvSpPr>
        <p:spPr bwMode="auto">
          <a:xfrm>
            <a:off x="1728788" y="6076950"/>
            <a:ext cx="82550" cy="825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" name="Oval 108"/>
          <p:cNvSpPr>
            <a:spLocks noChangeArrowheads="1"/>
          </p:cNvSpPr>
          <p:nvPr/>
        </p:nvSpPr>
        <p:spPr bwMode="auto">
          <a:xfrm>
            <a:off x="2903538" y="5632450"/>
            <a:ext cx="82550" cy="841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Oval 109"/>
          <p:cNvSpPr>
            <a:spLocks noChangeArrowheads="1"/>
          </p:cNvSpPr>
          <p:nvPr/>
        </p:nvSpPr>
        <p:spPr bwMode="auto">
          <a:xfrm>
            <a:off x="3206750" y="5929313"/>
            <a:ext cx="82550" cy="825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Oval 110"/>
          <p:cNvSpPr>
            <a:spLocks noChangeArrowheads="1"/>
          </p:cNvSpPr>
          <p:nvPr/>
        </p:nvSpPr>
        <p:spPr bwMode="auto">
          <a:xfrm>
            <a:off x="3133725" y="6270625"/>
            <a:ext cx="82550" cy="841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" name="Oval 111"/>
          <p:cNvSpPr>
            <a:spLocks noChangeArrowheads="1"/>
          </p:cNvSpPr>
          <p:nvPr/>
        </p:nvSpPr>
        <p:spPr bwMode="auto">
          <a:xfrm>
            <a:off x="2803525" y="5975350"/>
            <a:ext cx="82550" cy="825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" name="Rectangle 114"/>
          <p:cNvSpPr>
            <a:spLocks noChangeArrowheads="1"/>
          </p:cNvSpPr>
          <p:nvPr/>
        </p:nvSpPr>
        <p:spPr bwMode="auto">
          <a:xfrm>
            <a:off x="1068388" y="6345238"/>
            <a:ext cx="1276350" cy="1111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" name="Rectangle 115"/>
          <p:cNvSpPr>
            <a:spLocks noChangeArrowheads="1"/>
          </p:cNvSpPr>
          <p:nvPr/>
        </p:nvSpPr>
        <p:spPr bwMode="auto">
          <a:xfrm>
            <a:off x="1068388" y="5170488"/>
            <a:ext cx="65087" cy="4254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" name="Rectangle 116"/>
          <p:cNvSpPr>
            <a:spLocks noChangeArrowheads="1"/>
          </p:cNvSpPr>
          <p:nvPr/>
        </p:nvSpPr>
        <p:spPr bwMode="auto">
          <a:xfrm>
            <a:off x="1068388" y="5170488"/>
            <a:ext cx="601662" cy="7778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" name="Rectangle 117"/>
          <p:cNvSpPr>
            <a:spLocks noChangeArrowheads="1"/>
          </p:cNvSpPr>
          <p:nvPr/>
        </p:nvSpPr>
        <p:spPr bwMode="auto">
          <a:xfrm>
            <a:off x="2027238" y="5170488"/>
            <a:ext cx="395287" cy="63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" name="Rectangle 118"/>
          <p:cNvSpPr>
            <a:spLocks noChangeArrowheads="1"/>
          </p:cNvSpPr>
          <p:nvPr/>
        </p:nvSpPr>
        <p:spPr bwMode="auto">
          <a:xfrm>
            <a:off x="2339975" y="5173663"/>
            <a:ext cx="77788" cy="3984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Oval 119"/>
          <p:cNvSpPr>
            <a:spLocks noChangeArrowheads="1"/>
          </p:cNvSpPr>
          <p:nvPr/>
        </p:nvSpPr>
        <p:spPr bwMode="auto">
          <a:xfrm>
            <a:off x="3119438" y="5607050"/>
            <a:ext cx="82550" cy="841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" name="Oval 120"/>
          <p:cNvSpPr>
            <a:spLocks noChangeArrowheads="1"/>
          </p:cNvSpPr>
          <p:nvPr/>
        </p:nvSpPr>
        <p:spPr bwMode="auto">
          <a:xfrm>
            <a:off x="2992438" y="5848350"/>
            <a:ext cx="82550" cy="841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" name="Oval 121"/>
          <p:cNvSpPr>
            <a:spLocks noChangeArrowheads="1"/>
          </p:cNvSpPr>
          <p:nvPr/>
        </p:nvSpPr>
        <p:spPr bwMode="auto">
          <a:xfrm>
            <a:off x="2890838" y="6191250"/>
            <a:ext cx="82550" cy="841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8" name="Text Box 122"/>
          <p:cNvSpPr txBox="1">
            <a:spLocks noChangeArrowheads="1"/>
          </p:cNvSpPr>
          <p:nvPr/>
        </p:nvSpPr>
        <p:spPr bwMode="auto">
          <a:xfrm>
            <a:off x="3895725" y="5216525"/>
            <a:ext cx="47593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* one component exhibits higher transport diffusion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  and is selectively removed from the mixture</a:t>
            </a:r>
          </a:p>
        </p:txBody>
      </p:sp>
    </p:spTree>
    <p:extLst>
      <p:ext uri="{BB962C8B-B14F-4D97-AF65-F5344CB8AC3E}">
        <p14:creationId xmlns:p14="http://schemas.microsoft.com/office/powerpoint/2010/main" val="209670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5.18519E-6 C -0.00486 0.00047 -0.01701 0.00047 -0.02361 0.00371 C -0.03073 0.00719 -0.03594 0.01506 -0.04305 0.01853 C -0.0533 0.02362 -0.06441 0.02432 -0.075 0.02779 C -0.08628 0.03774 -0.09114 0.03334 -0.10833 0.03334 " pathEditMode="relative" ptsTypes="ffffA">
                                      <p:cBhvr>
                                        <p:cTn id="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8.88889E-6 C -0.03437 0.00927 -0.06302 -0.0074 -0.09583 -0.0074 " pathEditMode="relative" ptsTypes="fA">
                                      <p:cBhvr>
                                        <p:cTn id="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85185E-6 C -0.00191 -0.01713 -0.00556 -0.03981 -0.02083 -0.04444 C -0.025 -0.0456 -0.02917 -0.04583 -0.03333 -0.04629 C -0.04028 -0.04699 -0.04722 -0.04745 -0.05417 -0.04815 C -0.06892 -0.05301 -0.06684 -0.05162 -0.08889 -0.05 C -0.0941 -0.04653 -0.09844 -0.04444 -0.10417 -0.04259 C -0.11337 -0.04328 -0.12292 -0.04166 -0.13194 -0.04444 C -0.13403 -0.04514 -0.13368 -0.04953 -0.13472 -0.05185 C -0.13559 -0.0537 -0.1375 -0.05741 -0.1375 -0.05741 " pathEditMode="relative" ptsTypes="ffffffffA">
                                      <p:cBhvr>
                                        <p:cTn id="10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81481E-6 C -0.01111 -0.00301 -0.00451 -0.00185 -0.01944 -0.00185 " pathEditMode="relative" ptsTypes="fA">
                                      <p:cBhvr>
                                        <p:cTn id="12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81481E-6 C -0.00295 0.00139 -0.00937 0.00833 -0.0125 0.00741 C -0.01354 0.00718 -0.01336 0.00486 -0.01389 0.0037 " pathEditMode="relative" ptsTypes="ffA">
                                      <p:cBhvr>
                                        <p:cTn id="14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5.92593E-6 C -0.00139 -0.00069 -0.0033 -0.00023 -0.00417 -0.00185 C -0.00556 -0.00439 -0.00973 -0.0243 -0.00973 -0.02777 " pathEditMode="relative" ptsTypes="ffA">
                                      <p:cBhvr>
                                        <p:cTn id="1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78" grpId="0" animBg="1"/>
      <p:bldP spid="79" grpId="0" animBg="1"/>
      <p:bldP spid="86" grpId="0" animBg="1"/>
      <p:bldP spid="8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65088"/>
            <a:ext cx="9144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0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Challenges</a:t>
            </a:r>
            <a:endParaRPr lang="en-US" altLang="en-US" sz="3000" dirty="0">
              <a:solidFill>
                <a:srgbClr val="4D4D4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765175"/>
            <a:ext cx="9144000" cy="714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sym typeface="Wingdings" panose="05000000000000000000" pitchFamily="2" charset="2"/>
              </a:rPr>
              <a:t>	</a:t>
            </a:r>
            <a:endParaRPr lang="en-GB" altLang="en-US" sz="1600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481" y="2120900"/>
            <a:ext cx="7450711" cy="102439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85650" y="3145293"/>
            <a:ext cx="5208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+mn-lt"/>
              </a:rPr>
              <a:t>Computational Materials Science 111 (2016) 218–230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81" y="3642375"/>
            <a:ext cx="6770457" cy="295740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60438" y="1142492"/>
            <a:ext cx="7269162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altLang="en-US" sz="3400" b="1" kern="0" dirty="0" smtClean="0">
                <a:solidFill>
                  <a:schemeClr val="accent2"/>
                </a:solidFill>
              </a:rPr>
              <a:t>Data reproducibility</a:t>
            </a:r>
          </a:p>
        </p:txBody>
      </p:sp>
    </p:spTree>
    <p:extLst>
      <p:ext uri="{BB962C8B-B14F-4D97-AF65-F5344CB8AC3E}">
        <p14:creationId xmlns:p14="http://schemas.microsoft.com/office/powerpoint/2010/main" val="168809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epsr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5" y="5215254"/>
            <a:ext cx="3159125" cy="164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65088"/>
            <a:ext cx="9144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0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Summary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765175"/>
            <a:ext cx="9144000" cy="714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sym typeface="Wingdings" panose="05000000000000000000" pitchFamily="2" charset="2"/>
              </a:rPr>
              <a:t>	</a:t>
            </a:r>
            <a:endParaRPr lang="en-GB" altLang="en-US" sz="1600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9550" y="986790"/>
            <a:ext cx="871584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• Performance of the materials in the actual process depends on the pellet</a:t>
            </a:r>
            <a:br>
              <a:rPr lang="en-GB" dirty="0" smtClean="0"/>
            </a:br>
            <a:r>
              <a:rPr lang="en-GB" dirty="0" smtClean="0"/>
              <a:t>size, porosity and other parameters</a:t>
            </a:r>
          </a:p>
          <a:p>
            <a:endParaRPr lang="en-GB" dirty="0"/>
          </a:p>
          <a:p>
            <a:r>
              <a:rPr lang="en-GB" dirty="0" smtClean="0"/>
              <a:t>• These parameters are not available from molecular simulations</a:t>
            </a:r>
          </a:p>
          <a:p>
            <a:endParaRPr lang="en-GB" dirty="0"/>
          </a:p>
          <a:p>
            <a:r>
              <a:rPr lang="en-GB" dirty="0" smtClean="0"/>
              <a:t>• Become optimization parameters</a:t>
            </a:r>
          </a:p>
          <a:p>
            <a:endParaRPr lang="en-GB" dirty="0"/>
          </a:p>
          <a:p>
            <a:r>
              <a:rPr lang="en-GB" dirty="0" smtClean="0"/>
              <a:t>• Ability to accurately rank materials in the processes also depends on the</a:t>
            </a:r>
            <a:br>
              <a:rPr lang="en-GB" dirty="0" smtClean="0"/>
            </a:br>
            <a:r>
              <a:rPr lang="en-GB" dirty="0" smtClean="0"/>
              <a:t>accuracy of the adsorption isotherms from molecular simulations</a:t>
            </a:r>
          </a:p>
          <a:p>
            <a:endParaRPr lang="en-GB" dirty="0"/>
          </a:p>
          <a:p>
            <a:r>
              <a:rPr lang="en-GB" dirty="0" smtClean="0"/>
              <a:t>• Current focus in force field development is on carbon dioxide, but the performance</a:t>
            </a:r>
            <a:br>
              <a:rPr lang="en-GB" dirty="0" smtClean="0"/>
            </a:br>
            <a:r>
              <a:rPr lang="en-GB" dirty="0" smtClean="0"/>
              <a:t>crucially depends on the accuracy of nitrogen adsorption as well</a:t>
            </a:r>
          </a:p>
          <a:p>
            <a:endParaRPr lang="en-GB" dirty="0"/>
          </a:p>
          <a:p>
            <a:r>
              <a:rPr lang="en-GB" dirty="0" smtClean="0"/>
              <a:t>• “</a:t>
            </a:r>
            <a:r>
              <a:rPr lang="en-GB" i="1" dirty="0" smtClean="0">
                <a:solidFill>
                  <a:srgbClr val="000000"/>
                </a:solidFill>
                <a:latin typeface="+mn-lt"/>
              </a:rPr>
              <a:t>From </a:t>
            </a:r>
            <a:r>
              <a:rPr lang="en-GB" i="1" dirty="0">
                <a:solidFill>
                  <a:srgbClr val="000000"/>
                </a:solidFill>
                <a:latin typeface="+mn-lt"/>
              </a:rPr>
              <a:t>Crystal to Adsorption Column: Challenges in Multiscale Computational </a:t>
            </a:r>
            <a:endParaRPr lang="en-GB" i="1" dirty="0" smtClean="0">
              <a:solidFill>
                <a:srgbClr val="000000"/>
              </a:solidFill>
              <a:latin typeface="+mn-lt"/>
            </a:endParaRPr>
          </a:p>
          <a:p>
            <a:r>
              <a:rPr lang="en-GB" i="1" dirty="0" smtClean="0">
                <a:solidFill>
                  <a:srgbClr val="000000"/>
                </a:solidFill>
                <a:latin typeface="+mn-lt"/>
              </a:rPr>
              <a:t>Screening </a:t>
            </a:r>
            <a:r>
              <a:rPr lang="en-GB" i="1" dirty="0">
                <a:solidFill>
                  <a:srgbClr val="000000"/>
                </a:solidFill>
                <a:latin typeface="+mn-lt"/>
              </a:rPr>
              <a:t>of Materials for Adsorption Separation </a:t>
            </a:r>
            <a:r>
              <a:rPr lang="en-GB" i="1" dirty="0" smtClean="0">
                <a:solidFill>
                  <a:srgbClr val="000000"/>
                </a:solidFill>
                <a:latin typeface="+mn-lt"/>
              </a:rPr>
              <a:t>Processes</a:t>
            </a:r>
            <a:r>
              <a:rPr lang="en-GB" dirty="0" smtClean="0">
                <a:solidFill>
                  <a:srgbClr val="000000"/>
                </a:solidFill>
                <a:latin typeface="+mn-lt"/>
              </a:rPr>
              <a:t>” </a:t>
            </a:r>
            <a:r>
              <a:rPr lang="en-GB" dirty="0" err="1" smtClean="0">
                <a:solidFill>
                  <a:srgbClr val="000000"/>
                </a:solidFill>
                <a:latin typeface="+mn-lt"/>
              </a:rPr>
              <a:t>Farmahini</a:t>
            </a:r>
            <a:r>
              <a:rPr lang="en-GB" dirty="0" smtClean="0">
                <a:solidFill>
                  <a:srgbClr val="000000"/>
                </a:solidFill>
                <a:latin typeface="+mn-lt"/>
              </a:rPr>
              <a:t> et al., </a:t>
            </a:r>
          </a:p>
          <a:p>
            <a:r>
              <a:rPr lang="en-GB" i="1" dirty="0" smtClean="0"/>
              <a:t>Ind</a:t>
            </a:r>
            <a:r>
              <a:rPr lang="en-GB" i="1" dirty="0"/>
              <a:t>. Eng. Chem. Res.</a:t>
            </a:r>
            <a:r>
              <a:rPr lang="en-GB" dirty="0"/>
              <a:t>, </a:t>
            </a:r>
            <a:r>
              <a:rPr lang="en-GB" b="1" dirty="0" smtClean="0"/>
              <a:t>DOI</a:t>
            </a:r>
            <a:r>
              <a:rPr lang="en-GB" b="1" dirty="0"/>
              <a:t>: </a:t>
            </a:r>
            <a:r>
              <a:rPr lang="en-GB" dirty="0" smtClean="0"/>
              <a:t>10.1021/acs.iecr.8b03065</a:t>
            </a:r>
            <a:endParaRPr lang="en-GB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03518" y="5678924"/>
            <a:ext cx="21884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171717"/>
                </a:solidFill>
                <a:latin typeface="+mn-lt"/>
                <a:ea typeface="Calibri" panose="020F0502020204030204" pitchFamily="34" charset="0"/>
              </a:rPr>
              <a:t>EP/N007859/1</a:t>
            </a:r>
            <a:endParaRPr lang="en-GB" sz="24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06490" y="5634990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ECDF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424456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20638"/>
            <a:ext cx="9144000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27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Adsorption: applications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765175"/>
            <a:ext cx="9144000" cy="714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sym typeface="Wingdings" panose="05000000000000000000" pitchFamily="2" charset="2"/>
              </a:rPr>
              <a:t>	</a:t>
            </a:r>
            <a:endParaRPr lang="en-GB" altLang="en-US" sz="1600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sp>
        <p:nvSpPr>
          <p:cNvPr id="89" name="Text Box 86"/>
          <p:cNvSpPr txBox="1">
            <a:spLocks noChangeArrowheads="1"/>
          </p:cNvSpPr>
          <p:nvPr/>
        </p:nvSpPr>
        <p:spPr bwMode="auto">
          <a:xfrm>
            <a:off x="1254125" y="1293813"/>
            <a:ext cx="2897188" cy="479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Purifications: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- Removal of organics from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  vent gases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- SO</a:t>
            </a:r>
            <a:r>
              <a:rPr lang="en-GB" altLang="en-US" sz="1600" baseline="-25000"/>
              <a:t>2</a:t>
            </a:r>
            <a:r>
              <a:rPr lang="en-GB" altLang="en-US" sz="1600"/>
              <a:t> from vent gases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- H</a:t>
            </a:r>
            <a:r>
              <a:rPr lang="en-GB" altLang="en-US" sz="1600" baseline="-25000"/>
              <a:t>2</a:t>
            </a:r>
            <a:r>
              <a:rPr lang="en-GB" altLang="en-US" sz="1600"/>
              <a:t>O from air, methane, N</a:t>
            </a:r>
            <a:r>
              <a:rPr lang="en-GB" altLang="en-US" sz="1600" baseline="-25000"/>
              <a:t>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- Removal of solvent, odours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  from air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- NOx from N</a:t>
            </a:r>
            <a:r>
              <a:rPr lang="en-GB" altLang="en-US" sz="1600" baseline="-25000"/>
              <a:t>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- Organics from water solution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- Water from organic solution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- Decolourization</a:t>
            </a:r>
          </a:p>
        </p:txBody>
      </p:sp>
      <p:sp>
        <p:nvSpPr>
          <p:cNvPr id="90" name="Line 87"/>
          <p:cNvSpPr>
            <a:spLocks noChangeShapeType="1"/>
          </p:cNvSpPr>
          <p:nvPr/>
        </p:nvSpPr>
        <p:spPr bwMode="auto">
          <a:xfrm>
            <a:off x="1295400" y="4699000"/>
            <a:ext cx="271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1" name="Text Box 88"/>
          <p:cNvSpPr txBox="1">
            <a:spLocks noChangeArrowheads="1"/>
          </p:cNvSpPr>
          <p:nvPr/>
        </p:nvSpPr>
        <p:spPr bwMode="auto">
          <a:xfrm>
            <a:off x="4784725" y="1293813"/>
            <a:ext cx="3430588" cy="430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Separations: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- N</a:t>
            </a:r>
            <a:r>
              <a:rPr lang="en-GB" altLang="en-US" sz="1600" baseline="-25000"/>
              <a:t>2</a:t>
            </a:r>
            <a:r>
              <a:rPr lang="en-GB" altLang="en-US" sz="1600"/>
              <a:t>/O</a:t>
            </a:r>
            <a:r>
              <a:rPr lang="en-GB" altLang="en-US" sz="1600" baseline="-25000"/>
              <a:t>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- Acetone from vent stream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- C</a:t>
            </a:r>
            <a:r>
              <a:rPr lang="en-GB" altLang="en-US" sz="1600" baseline="-25000"/>
              <a:t>2</a:t>
            </a:r>
            <a:r>
              <a:rPr lang="en-GB" altLang="en-US" sz="1600"/>
              <a:t>H</a:t>
            </a:r>
            <a:r>
              <a:rPr lang="en-GB" altLang="en-US" sz="1600" baseline="-25000"/>
              <a:t>4</a:t>
            </a:r>
            <a:r>
              <a:rPr lang="en-GB" altLang="en-US" sz="1600"/>
              <a:t> from vent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- Normal paraffins/ Iso praffins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- CO, CH</a:t>
            </a:r>
            <a:r>
              <a:rPr lang="en-GB" altLang="en-US" sz="1600" baseline="-25000"/>
              <a:t>4</a:t>
            </a:r>
            <a:r>
              <a:rPr lang="en-GB" altLang="en-US" sz="1600"/>
              <a:t>, CO</a:t>
            </a:r>
            <a:r>
              <a:rPr lang="en-GB" altLang="en-US" sz="1600" baseline="-25000"/>
              <a:t>2</a:t>
            </a:r>
            <a:r>
              <a:rPr lang="en-GB" altLang="en-US" sz="1600"/>
              <a:t>, N</a:t>
            </a:r>
            <a:r>
              <a:rPr lang="en-GB" altLang="en-US" sz="1600" baseline="-25000"/>
              <a:t>2</a:t>
            </a:r>
            <a:r>
              <a:rPr lang="en-GB" altLang="en-US" sz="1600"/>
              <a:t>, Ar from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  hydrogen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- Normal paraffins from Iso paraffins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- Normal paraffins from olefins</a:t>
            </a:r>
          </a:p>
        </p:txBody>
      </p:sp>
      <p:sp>
        <p:nvSpPr>
          <p:cNvPr id="92" name="Line 89"/>
          <p:cNvSpPr>
            <a:spLocks noChangeShapeType="1"/>
          </p:cNvSpPr>
          <p:nvPr/>
        </p:nvSpPr>
        <p:spPr bwMode="auto">
          <a:xfrm>
            <a:off x="4864100" y="4686300"/>
            <a:ext cx="271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3" name="AutoShape 90"/>
          <p:cNvSpPr>
            <a:spLocks/>
          </p:cNvSpPr>
          <p:nvPr/>
        </p:nvSpPr>
        <p:spPr bwMode="auto">
          <a:xfrm>
            <a:off x="800100" y="1828800"/>
            <a:ext cx="88900" cy="2679700"/>
          </a:xfrm>
          <a:prstGeom prst="leftBrace">
            <a:avLst>
              <a:gd name="adj1" fmla="val 25119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" name="Text Box 91"/>
          <p:cNvSpPr txBox="1">
            <a:spLocks noChangeArrowheads="1"/>
          </p:cNvSpPr>
          <p:nvPr/>
        </p:nvSpPr>
        <p:spPr bwMode="auto">
          <a:xfrm rot="16200000">
            <a:off x="-169068" y="2920206"/>
            <a:ext cx="1238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gas phase</a:t>
            </a:r>
          </a:p>
        </p:txBody>
      </p:sp>
      <p:sp>
        <p:nvSpPr>
          <p:cNvPr id="95" name="AutoShape 92"/>
          <p:cNvSpPr>
            <a:spLocks/>
          </p:cNvSpPr>
          <p:nvPr/>
        </p:nvSpPr>
        <p:spPr bwMode="auto">
          <a:xfrm>
            <a:off x="787400" y="4775200"/>
            <a:ext cx="88900" cy="1346200"/>
          </a:xfrm>
          <a:prstGeom prst="leftBrace">
            <a:avLst>
              <a:gd name="adj1" fmla="val 12619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" name="Text Box 93"/>
          <p:cNvSpPr txBox="1">
            <a:spLocks noChangeArrowheads="1"/>
          </p:cNvSpPr>
          <p:nvPr/>
        </p:nvSpPr>
        <p:spPr bwMode="auto">
          <a:xfrm rot="16200000">
            <a:off x="-250031" y="5250657"/>
            <a:ext cx="1403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liquid phase</a:t>
            </a:r>
          </a:p>
        </p:txBody>
      </p:sp>
    </p:spTree>
    <p:extLst>
      <p:ext uri="{BB962C8B-B14F-4D97-AF65-F5344CB8AC3E}">
        <p14:creationId xmlns:p14="http://schemas.microsoft.com/office/powerpoint/2010/main" val="56218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20638"/>
            <a:ext cx="9144000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27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Adsorption: processes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765175"/>
            <a:ext cx="9144000" cy="714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sym typeface="Wingdings" panose="05000000000000000000" pitchFamily="2" charset="2"/>
              </a:rPr>
              <a:t>	</a:t>
            </a:r>
            <a:endParaRPr lang="en-GB" altLang="en-US" sz="1600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816225" y="1801368"/>
            <a:ext cx="2328862" cy="1149350"/>
          </a:xfrm>
          <a:prstGeom prst="rect">
            <a:avLst/>
          </a:prstGeom>
          <a:solidFill>
            <a:srgbClr val="FF0000">
              <a:alpha val="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1182687" y="1775968"/>
            <a:ext cx="1663700" cy="1174750"/>
          </a:xfrm>
          <a:custGeom>
            <a:avLst/>
            <a:gdLst>
              <a:gd name="connsiteX0" fmla="*/ 1638300 w 1663700"/>
              <a:gd name="connsiteY0" fmla="*/ 0 h 304800"/>
              <a:gd name="connsiteX1" fmla="*/ 1016000 w 1663700"/>
              <a:gd name="connsiteY1" fmla="*/ 38100 h 304800"/>
              <a:gd name="connsiteX2" fmla="*/ 508000 w 1663700"/>
              <a:gd name="connsiteY2" fmla="*/ 101600 h 304800"/>
              <a:gd name="connsiteX3" fmla="*/ 254000 w 1663700"/>
              <a:gd name="connsiteY3" fmla="*/ 177800 h 304800"/>
              <a:gd name="connsiteX4" fmla="*/ 0 w 1663700"/>
              <a:gd name="connsiteY4" fmla="*/ 279400 h 304800"/>
              <a:gd name="connsiteX5" fmla="*/ 88900 w 1663700"/>
              <a:gd name="connsiteY5" fmla="*/ 304800 h 304800"/>
              <a:gd name="connsiteX6" fmla="*/ 1663700 w 1663700"/>
              <a:gd name="connsiteY6" fmla="*/ 292100 h 304800"/>
              <a:gd name="connsiteX7" fmla="*/ 1638300 w 1663700"/>
              <a:gd name="connsiteY7" fmla="*/ 0 h 304800"/>
              <a:gd name="connsiteX0" fmla="*/ 1638300 w 1663700"/>
              <a:gd name="connsiteY0" fmla="*/ 0 h 304800"/>
              <a:gd name="connsiteX1" fmla="*/ 1016000 w 1663700"/>
              <a:gd name="connsiteY1" fmla="*/ 38100 h 304800"/>
              <a:gd name="connsiteX2" fmla="*/ 533400 w 1663700"/>
              <a:gd name="connsiteY2" fmla="*/ 115222 h 304800"/>
              <a:gd name="connsiteX3" fmla="*/ 254000 w 1663700"/>
              <a:gd name="connsiteY3" fmla="*/ 177800 h 304800"/>
              <a:gd name="connsiteX4" fmla="*/ 0 w 1663700"/>
              <a:gd name="connsiteY4" fmla="*/ 279400 h 304800"/>
              <a:gd name="connsiteX5" fmla="*/ 88900 w 1663700"/>
              <a:gd name="connsiteY5" fmla="*/ 304800 h 304800"/>
              <a:gd name="connsiteX6" fmla="*/ 1663700 w 1663700"/>
              <a:gd name="connsiteY6" fmla="*/ 292100 h 304800"/>
              <a:gd name="connsiteX7" fmla="*/ 1638300 w 1663700"/>
              <a:gd name="connsiteY7" fmla="*/ 0 h 304800"/>
              <a:gd name="connsiteX0" fmla="*/ 1638300 w 1663700"/>
              <a:gd name="connsiteY0" fmla="*/ 0 h 304800"/>
              <a:gd name="connsiteX1" fmla="*/ 1016000 w 1663700"/>
              <a:gd name="connsiteY1" fmla="*/ 38100 h 304800"/>
              <a:gd name="connsiteX2" fmla="*/ 533400 w 1663700"/>
              <a:gd name="connsiteY2" fmla="*/ 115222 h 304800"/>
              <a:gd name="connsiteX3" fmla="*/ 266700 w 1663700"/>
              <a:gd name="connsiteY3" fmla="*/ 188017 h 304800"/>
              <a:gd name="connsiteX4" fmla="*/ 0 w 1663700"/>
              <a:gd name="connsiteY4" fmla="*/ 279400 h 304800"/>
              <a:gd name="connsiteX5" fmla="*/ 88900 w 1663700"/>
              <a:gd name="connsiteY5" fmla="*/ 304800 h 304800"/>
              <a:gd name="connsiteX6" fmla="*/ 1663700 w 1663700"/>
              <a:gd name="connsiteY6" fmla="*/ 292100 h 304800"/>
              <a:gd name="connsiteX7" fmla="*/ 1638300 w 1663700"/>
              <a:gd name="connsiteY7" fmla="*/ 0 h 304800"/>
              <a:gd name="connsiteX0" fmla="*/ 1612900 w 1663700"/>
              <a:gd name="connsiteY0" fmla="*/ 0 h 315017"/>
              <a:gd name="connsiteX1" fmla="*/ 1016000 w 1663700"/>
              <a:gd name="connsiteY1" fmla="*/ 48317 h 315017"/>
              <a:gd name="connsiteX2" fmla="*/ 533400 w 1663700"/>
              <a:gd name="connsiteY2" fmla="*/ 125439 h 315017"/>
              <a:gd name="connsiteX3" fmla="*/ 266700 w 1663700"/>
              <a:gd name="connsiteY3" fmla="*/ 198234 h 315017"/>
              <a:gd name="connsiteX4" fmla="*/ 0 w 1663700"/>
              <a:gd name="connsiteY4" fmla="*/ 289617 h 315017"/>
              <a:gd name="connsiteX5" fmla="*/ 88900 w 1663700"/>
              <a:gd name="connsiteY5" fmla="*/ 315017 h 315017"/>
              <a:gd name="connsiteX6" fmla="*/ 1663700 w 1663700"/>
              <a:gd name="connsiteY6" fmla="*/ 302317 h 315017"/>
              <a:gd name="connsiteX7" fmla="*/ 1612900 w 1663700"/>
              <a:gd name="connsiteY7" fmla="*/ 0 h 315017"/>
              <a:gd name="connsiteX0" fmla="*/ 1612900 w 1663700"/>
              <a:gd name="connsiteY0" fmla="*/ 0 h 315017"/>
              <a:gd name="connsiteX1" fmla="*/ 1016000 w 1663700"/>
              <a:gd name="connsiteY1" fmla="*/ 48317 h 315017"/>
              <a:gd name="connsiteX2" fmla="*/ 533400 w 1663700"/>
              <a:gd name="connsiteY2" fmla="*/ 125439 h 315017"/>
              <a:gd name="connsiteX3" fmla="*/ 266700 w 1663700"/>
              <a:gd name="connsiteY3" fmla="*/ 198234 h 315017"/>
              <a:gd name="connsiteX4" fmla="*/ 0 w 1663700"/>
              <a:gd name="connsiteY4" fmla="*/ 289617 h 315017"/>
              <a:gd name="connsiteX5" fmla="*/ 88900 w 1663700"/>
              <a:gd name="connsiteY5" fmla="*/ 315017 h 315017"/>
              <a:gd name="connsiteX6" fmla="*/ 1663700 w 1663700"/>
              <a:gd name="connsiteY6" fmla="*/ 312534 h 315017"/>
              <a:gd name="connsiteX7" fmla="*/ 1612900 w 1663700"/>
              <a:gd name="connsiteY7" fmla="*/ 0 h 315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63700" h="315017">
                <a:moveTo>
                  <a:pt x="1612900" y="0"/>
                </a:moveTo>
                <a:lnTo>
                  <a:pt x="1016000" y="48317"/>
                </a:lnTo>
                <a:lnTo>
                  <a:pt x="533400" y="125439"/>
                </a:lnTo>
                <a:lnTo>
                  <a:pt x="266700" y="198234"/>
                </a:lnTo>
                <a:lnTo>
                  <a:pt x="0" y="289617"/>
                </a:lnTo>
                <a:lnTo>
                  <a:pt x="88900" y="315017"/>
                </a:lnTo>
                <a:lnTo>
                  <a:pt x="1663700" y="312534"/>
                </a:lnTo>
                <a:lnTo>
                  <a:pt x="1612900" y="0"/>
                </a:lnTo>
                <a:close/>
              </a:path>
            </a:pathLst>
          </a:custGeom>
          <a:solidFill>
            <a:srgbClr val="FF0000">
              <a:alpha val="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57287" y="1179068"/>
            <a:ext cx="3962400" cy="304800"/>
            <a:chOff x="1828800" y="1435100"/>
            <a:chExt cx="3962400" cy="304800"/>
          </a:xfrm>
          <a:solidFill>
            <a:srgbClr val="7030A0">
              <a:alpha val="8000"/>
            </a:srgbClr>
          </a:solidFill>
        </p:grpSpPr>
        <p:sp>
          <p:nvSpPr>
            <p:cNvPr id="15" name="Rectangle 14"/>
            <p:cNvSpPr/>
            <p:nvPr/>
          </p:nvSpPr>
          <p:spPr bwMode="auto">
            <a:xfrm>
              <a:off x="3462338" y="1450975"/>
              <a:ext cx="2328862" cy="28892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828800" y="1435100"/>
              <a:ext cx="1663700" cy="304800"/>
            </a:xfrm>
            <a:custGeom>
              <a:avLst/>
              <a:gdLst>
                <a:gd name="connsiteX0" fmla="*/ 1638300 w 1663700"/>
                <a:gd name="connsiteY0" fmla="*/ 0 h 304800"/>
                <a:gd name="connsiteX1" fmla="*/ 1016000 w 1663700"/>
                <a:gd name="connsiteY1" fmla="*/ 38100 h 304800"/>
                <a:gd name="connsiteX2" fmla="*/ 508000 w 1663700"/>
                <a:gd name="connsiteY2" fmla="*/ 101600 h 304800"/>
                <a:gd name="connsiteX3" fmla="*/ 254000 w 1663700"/>
                <a:gd name="connsiteY3" fmla="*/ 177800 h 304800"/>
                <a:gd name="connsiteX4" fmla="*/ 0 w 1663700"/>
                <a:gd name="connsiteY4" fmla="*/ 279400 h 304800"/>
                <a:gd name="connsiteX5" fmla="*/ 88900 w 1663700"/>
                <a:gd name="connsiteY5" fmla="*/ 304800 h 304800"/>
                <a:gd name="connsiteX6" fmla="*/ 1663700 w 1663700"/>
                <a:gd name="connsiteY6" fmla="*/ 292100 h 304800"/>
                <a:gd name="connsiteX7" fmla="*/ 1638300 w 1663700"/>
                <a:gd name="connsiteY7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63700" h="304800">
                  <a:moveTo>
                    <a:pt x="1638300" y="0"/>
                  </a:moveTo>
                  <a:lnTo>
                    <a:pt x="1016000" y="38100"/>
                  </a:lnTo>
                  <a:lnTo>
                    <a:pt x="508000" y="101600"/>
                  </a:lnTo>
                  <a:lnTo>
                    <a:pt x="254000" y="177800"/>
                  </a:lnTo>
                  <a:lnTo>
                    <a:pt x="0" y="279400"/>
                  </a:lnTo>
                  <a:lnTo>
                    <a:pt x="88900" y="304800"/>
                  </a:lnTo>
                  <a:lnTo>
                    <a:pt x="1663700" y="292100"/>
                  </a:lnTo>
                  <a:lnTo>
                    <a:pt x="163830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7" name="Line 4"/>
          <p:cNvSpPr>
            <a:spLocks noChangeShapeType="1"/>
          </p:cNvSpPr>
          <p:nvPr/>
        </p:nvSpPr>
        <p:spPr bwMode="auto">
          <a:xfrm flipV="1">
            <a:off x="509587" y="1242568"/>
            <a:ext cx="0" cy="306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>
            <a:off x="509587" y="4303268"/>
            <a:ext cx="2809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2981325" y="4374706"/>
            <a:ext cx="3381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/>
              <a:t>P</a:t>
            </a:r>
            <a:endParaRPr lang="en-GB" altLang="en-US" sz="1800" b="1" baseline="-25000"/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 rot="16200000">
            <a:off x="11112" y="2587181"/>
            <a:ext cx="3444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n</a:t>
            </a:r>
            <a:r>
              <a:rPr lang="en-GB" altLang="en-US" sz="1800" baseline="-25000"/>
              <a:t>i</a:t>
            </a:r>
          </a:p>
        </p:txBody>
      </p:sp>
      <p:sp>
        <p:nvSpPr>
          <p:cNvPr id="21" name="Freeform 20"/>
          <p:cNvSpPr/>
          <p:nvPr/>
        </p:nvSpPr>
        <p:spPr bwMode="auto">
          <a:xfrm>
            <a:off x="522287" y="1166368"/>
            <a:ext cx="2794000" cy="3124200"/>
          </a:xfrm>
          <a:custGeom>
            <a:avLst/>
            <a:gdLst>
              <a:gd name="connsiteX0" fmla="*/ 0 w 2794000"/>
              <a:gd name="connsiteY0" fmla="*/ 3124746 h 3124746"/>
              <a:gd name="connsiteX1" fmla="*/ 88900 w 2794000"/>
              <a:gd name="connsiteY1" fmla="*/ 1651546 h 3124746"/>
              <a:gd name="connsiteX2" fmla="*/ 190500 w 2794000"/>
              <a:gd name="connsiteY2" fmla="*/ 851446 h 3124746"/>
              <a:gd name="connsiteX3" fmla="*/ 584200 w 2794000"/>
              <a:gd name="connsiteY3" fmla="*/ 318046 h 3124746"/>
              <a:gd name="connsiteX4" fmla="*/ 1168400 w 2794000"/>
              <a:gd name="connsiteY4" fmla="*/ 89446 h 3124746"/>
              <a:gd name="connsiteX5" fmla="*/ 2222500 w 2794000"/>
              <a:gd name="connsiteY5" fmla="*/ 13246 h 3124746"/>
              <a:gd name="connsiteX6" fmla="*/ 2794000 w 2794000"/>
              <a:gd name="connsiteY6" fmla="*/ 546 h 3124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0" h="3124746">
                <a:moveTo>
                  <a:pt x="0" y="3124746"/>
                </a:moveTo>
                <a:cubicBezTo>
                  <a:pt x="28575" y="2577587"/>
                  <a:pt x="57150" y="2030429"/>
                  <a:pt x="88900" y="1651546"/>
                </a:cubicBezTo>
                <a:cubicBezTo>
                  <a:pt x="120650" y="1272663"/>
                  <a:pt x="107950" y="1073696"/>
                  <a:pt x="190500" y="851446"/>
                </a:cubicBezTo>
                <a:cubicBezTo>
                  <a:pt x="273050" y="629196"/>
                  <a:pt x="421217" y="445046"/>
                  <a:pt x="584200" y="318046"/>
                </a:cubicBezTo>
                <a:cubicBezTo>
                  <a:pt x="747183" y="191046"/>
                  <a:pt x="895350" y="140246"/>
                  <a:pt x="1168400" y="89446"/>
                </a:cubicBezTo>
                <a:cubicBezTo>
                  <a:pt x="1441450" y="38646"/>
                  <a:pt x="1951567" y="28063"/>
                  <a:pt x="2222500" y="13246"/>
                </a:cubicBezTo>
                <a:cubicBezTo>
                  <a:pt x="2493433" y="-1571"/>
                  <a:pt x="2643716" y="-513"/>
                  <a:pt x="2794000" y="546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585787" y="1636268"/>
            <a:ext cx="2705100" cy="2616200"/>
          </a:xfrm>
          <a:custGeom>
            <a:avLst/>
            <a:gdLst>
              <a:gd name="connsiteX0" fmla="*/ 0 w 2705100"/>
              <a:gd name="connsiteY0" fmla="*/ 2616200 h 2616200"/>
              <a:gd name="connsiteX1" fmla="*/ 457200 w 2705100"/>
              <a:gd name="connsiteY1" fmla="*/ 1409700 h 2616200"/>
              <a:gd name="connsiteX2" fmla="*/ 1155700 w 2705100"/>
              <a:gd name="connsiteY2" fmla="*/ 609600 h 2616200"/>
              <a:gd name="connsiteX3" fmla="*/ 2032000 w 2705100"/>
              <a:gd name="connsiteY3" fmla="*/ 165100 h 2616200"/>
              <a:gd name="connsiteX4" fmla="*/ 2705100 w 2705100"/>
              <a:gd name="connsiteY4" fmla="*/ 0 h 261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5100" h="2616200">
                <a:moveTo>
                  <a:pt x="0" y="2616200"/>
                </a:moveTo>
                <a:cubicBezTo>
                  <a:pt x="132291" y="2180166"/>
                  <a:pt x="264583" y="1744133"/>
                  <a:pt x="457200" y="1409700"/>
                </a:cubicBezTo>
                <a:cubicBezTo>
                  <a:pt x="649817" y="1075267"/>
                  <a:pt x="893233" y="817033"/>
                  <a:pt x="1155700" y="609600"/>
                </a:cubicBezTo>
                <a:cubicBezTo>
                  <a:pt x="1418167" y="402167"/>
                  <a:pt x="1773767" y="266700"/>
                  <a:pt x="2032000" y="165100"/>
                </a:cubicBezTo>
                <a:cubicBezTo>
                  <a:pt x="2290233" y="63500"/>
                  <a:pt x="2497666" y="31750"/>
                  <a:pt x="2705100" y="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3" name="Straight Connector 5"/>
          <p:cNvCxnSpPr>
            <a:cxnSpLocks noChangeShapeType="1"/>
          </p:cNvCxnSpPr>
          <p:nvPr/>
        </p:nvCxnSpPr>
        <p:spPr bwMode="auto">
          <a:xfrm flipH="1">
            <a:off x="1119187" y="1166368"/>
            <a:ext cx="25400" cy="3149600"/>
          </a:xfrm>
          <a:prstGeom prst="line">
            <a:avLst/>
          </a:prstGeom>
          <a:noFill/>
          <a:ln w="22225" algn="ctr">
            <a:solidFill>
              <a:srgbClr val="00B050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17"/>
          <p:cNvCxnSpPr>
            <a:cxnSpLocks noChangeShapeType="1"/>
          </p:cNvCxnSpPr>
          <p:nvPr/>
        </p:nvCxnSpPr>
        <p:spPr bwMode="auto">
          <a:xfrm flipH="1">
            <a:off x="2803525" y="1194943"/>
            <a:ext cx="25400" cy="3151188"/>
          </a:xfrm>
          <a:prstGeom prst="line">
            <a:avLst/>
          </a:prstGeom>
          <a:noFill/>
          <a:ln w="22225" algn="ctr">
            <a:solidFill>
              <a:srgbClr val="00B050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819150" y="4374706"/>
            <a:ext cx="4667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P1</a:t>
            </a:r>
            <a:endParaRPr lang="en-GB" altLang="en-US" sz="1800" baseline="-25000"/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2336800" y="4374706"/>
            <a:ext cx="4667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P2</a:t>
            </a:r>
            <a:endParaRPr lang="en-GB" altLang="en-US" sz="1800" baseline="-25000"/>
          </a:p>
        </p:txBody>
      </p:sp>
      <p:cxnSp>
        <p:nvCxnSpPr>
          <p:cNvPr id="27" name="Straight Connector 8"/>
          <p:cNvCxnSpPr>
            <a:cxnSpLocks noChangeShapeType="1"/>
            <a:stCxn id="21" idx="3"/>
          </p:cNvCxnSpPr>
          <p:nvPr/>
        </p:nvCxnSpPr>
        <p:spPr bwMode="auto">
          <a:xfrm>
            <a:off x="1106487" y="1483868"/>
            <a:ext cx="4051300" cy="0"/>
          </a:xfrm>
          <a:prstGeom prst="line">
            <a:avLst/>
          </a:prstGeom>
          <a:noFill/>
          <a:ln w="15875" algn="ctr">
            <a:solidFill>
              <a:srgbClr val="7030A0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3"/>
          <p:cNvCxnSpPr>
            <a:cxnSpLocks noChangeShapeType="1"/>
          </p:cNvCxnSpPr>
          <p:nvPr/>
        </p:nvCxnSpPr>
        <p:spPr bwMode="auto">
          <a:xfrm>
            <a:off x="2803525" y="1204468"/>
            <a:ext cx="2354262" cy="0"/>
          </a:xfrm>
          <a:prstGeom prst="line">
            <a:avLst/>
          </a:prstGeom>
          <a:noFill/>
          <a:ln w="15875" algn="ctr">
            <a:solidFill>
              <a:srgbClr val="7030A0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12"/>
          <p:cNvCxnSpPr>
            <a:cxnSpLocks noChangeShapeType="1"/>
          </p:cNvCxnSpPr>
          <p:nvPr/>
        </p:nvCxnSpPr>
        <p:spPr bwMode="auto">
          <a:xfrm>
            <a:off x="4979987" y="950468"/>
            <a:ext cx="0" cy="254000"/>
          </a:xfrm>
          <a:prstGeom prst="straightConnector1">
            <a:avLst/>
          </a:prstGeom>
          <a:noFill/>
          <a:ln w="15875" algn="ctr">
            <a:solidFill>
              <a:srgbClr val="7030A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7"/>
          <p:cNvCxnSpPr>
            <a:cxnSpLocks noChangeShapeType="1"/>
          </p:cNvCxnSpPr>
          <p:nvPr/>
        </p:nvCxnSpPr>
        <p:spPr bwMode="auto">
          <a:xfrm flipV="1">
            <a:off x="4979987" y="1496568"/>
            <a:ext cx="0" cy="254000"/>
          </a:xfrm>
          <a:prstGeom prst="straightConnector1">
            <a:avLst/>
          </a:prstGeom>
          <a:noFill/>
          <a:ln w="15875" algn="ctr">
            <a:solidFill>
              <a:srgbClr val="7030A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Box 13"/>
          <p:cNvSpPr txBox="1">
            <a:spLocks noChangeArrowheads="1"/>
          </p:cNvSpPr>
          <p:nvPr/>
        </p:nvSpPr>
        <p:spPr bwMode="auto">
          <a:xfrm>
            <a:off x="5221287" y="1166368"/>
            <a:ext cx="469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b="1" dirty="0" err="1" smtClean="0">
                <a:solidFill>
                  <a:srgbClr val="7030A0"/>
                </a:solidFill>
                <a:latin typeface="Times New Roman"/>
                <a:cs typeface="Times New Roman"/>
              </a:rPr>
              <a:t>Δ</a:t>
            </a:r>
            <a:r>
              <a:rPr lang="en-GB" altLang="en-US" b="1" dirty="0" err="1" smtClean="0">
                <a:solidFill>
                  <a:srgbClr val="7030A0"/>
                </a:solidFill>
                <a:latin typeface="+mn-lt"/>
                <a:cs typeface="Times New Roman"/>
              </a:rPr>
              <a:t>n</a:t>
            </a:r>
            <a:endParaRPr lang="en-GB" altLang="en-US" b="1" dirty="0" smtClean="0">
              <a:solidFill>
                <a:srgbClr val="7030A0"/>
              </a:solidFill>
              <a:latin typeface="+mn-lt"/>
            </a:endParaRPr>
          </a:p>
        </p:txBody>
      </p:sp>
      <p:cxnSp>
        <p:nvCxnSpPr>
          <p:cNvPr id="32" name="Straight Connector 29"/>
          <p:cNvCxnSpPr>
            <a:cxnSpLocks noChangeShapeType="1"/>
          </p:cNvCxnSpPr>
          <p:nvPr/>
        </p:nvCxnSpPr>
        <p:spPr bwMode="auto">
          <a:xfrm>
            <a:off x="1195387" y="2944368"/>
            <a:ext cx="4051300" cy="0"/>
          </a:xfrm>
          <a:prstGeom prst="line">
            <a:avLst/>
          </a:prstGeom>
          <a:noFill/>
          <a:ln w="15875" algn="ctr">
            <a:solidFill>
              <a:srgbClr val="FF0000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0"/>
          <p:cNvCxnSpPr>
            <a:cxnSpLocks noChangeShapeType="1"/>
          </p:cNvCxnSpPr>
          <p:nvPr/>
        </p:nvCxnSpPr>
        <p:spPr bwMode="auto">
          <a:xfrm>
            <a:off x="2803525" y="1788668"/>
            <a:ext cx="2354262" cy="0"/>
          </a:xfrm>
          <a:prstGeom prst="line">
            <a:avLst/>
          </a:prstGeom>
          <a:noFill/>
          <a:ln w="15875" algn="ctr">
            <a:solidFill>
              <a:srgbClr val="FF0000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Arrow Connector 31"/>
          <p:cNvCxnSpPr>
            <a:cxnSpLocks noChangeShapeType="1"/>
          </p:cNvCxnSpPr>
          <p:nvPr/>
        </p:nvCxnSpPr>
        <p:spPr bwMode="auto">
          <a:xfrm>
            <a:off x="4865687" y="1534668"/>
            <a:ext cx="0" cy="254000"/>
          </a:xfrm>
          <a:prstGeom prst="straightConnector1">
            <a:avLst/>
          </a:prstGeom>
          <a:noFill/>
          <a:ln w="15875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Arrow Connector 32"/>
          <p:cNvCxnSpPr>
            <a:cxnSpLocks noChangeShapeType="1"/>
          </p:cNvCxnSpPr>
          <p:nvPr/>
        </p:nvCxnSpPr>
        <p:spPr bwMode="auto">
          <a:xfrm flipV="1">
            <a:off x="4954587" y="2957068"/>
            <a:ext cx="0" cy="254000"/>
          </a:xfrm>
          <a:prstGeom prst="straightConnector1">
            <a:avLst/>
          </a:prstGeom>
          <a:noFill/>
          <a:ln w="15875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Box 33"/>
          <p:cNvSpPr txBox="1">
            <a:spLocks noChangeArrowheads="1"/>
          </p:cNvSpPr>
          <p:nvPr/>
        </p:nvSpPr>
        <p:spPr bwMode="auto">
          <a:xfrm>
            <a:off x="5221287" y="2225231"/>
            <a:ext cx="469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GB" altLang="en-US" sz="1800" b="1">
                <a:solidFill>
                  <a:srgbClr val="FF0000"/>
                </a:solidFill>
                <a:cs typeface="Times New Roman" panose="02020603050405020304" pitchFamily="18" charset="0"/>
              </a:rPr>
              <a:t>n</a:t>
            </a:r>
            <a:endParaRPr lang="en-GB" altLang="en-US" sz="1800" b="1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8640" y="5056632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Adsorption isotherms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8499" y="3762397"/>
            <a:ext cx="3494213" cy="171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89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20638"/>
            <a:ext cx="9144000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27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Adsorption: processes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765175"/>
            <a:ext cx="9144000" cy="714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sym typeface="Wingdings" panose="05000000000000000000" pitchFamily="2" charset="2"/>
              </a:rPr>
              <a:t>	</a:t>
            </a:r>
            <a:endParaRPr lang="en-GB" altLang="en-US" sz="1600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1204913"/>
            <a:ext cx="7331075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06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20638"/>
            <a:ext cx="9144000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27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Adsorption processes: materials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765175"/>
            <a:ext cx="9144000" cy="714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sym typeface="Wingdings" panose="05000000000000000000" pitchFamily="2" charset="2"/>
              </a:rPr>
              <a:t>	</a:t>
            </a:r>
            <a:endParaRPr lang="en-GB" altLang="en-US" sz="1600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sp>
        <p:nvSpPr>
          <p:cNvPr id="13" name="Text Box 33"/>
          <p:cNvSpPr txBox="1">
            <a:spLocks noChangeArrowheads="1"/>
          </p:cNvSpPr>
          <p:nvPr/>
        </p:nvSpPr>
        <p:spPr bwMode="auto">
          <a:xfrm>
            <a:off x="384366" y="1111224"/>
            <a:ext cx="5989002" cy="279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GB" altLang="en-US" sz="2000" dirty="0" smtClean="0"/>
              <a:t>Approximate worldwide annual sales of </a:t>
            </a:r>
            <a:r>
              <a:rPr lang="en-GB" altLang="en-US" sz="2000" dirty="0"/>
              <a:t>m</a:t>
            </a:r>
            <a:r>
              <a:rPr lang="en-GB" altLang="en-US" sz="2000" dirty="0" smtClean="0"/>
              <a:t>ajor materials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000" dirty="0" smtClean="0"/>
              <a:t>Activated carbon 		~$400M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000" dirty="0" smtClean="0"/>
              <a:t>Zeolites					~$120M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000" dirty="0" smtClean="0"/>
              <a:t>Silica					~$32M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000" dirty="0" smtClean="0"/>
              <a:t>Activated alumina		~$30M</a:t>
            </a:r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143" y="1124358"/>
            <a:ext cx="2160905" cy="1631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285" y="2787791"/>
            <a:ext cx="2176907" cy="1424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330" y="4252786"/>
            <a:ext cx="2208149" cy="1792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073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58901</TotalTime>
  <Words>1685</Words>
  <Application>Microsoft Office PowerPoint</Application>
  <PresentationFormat>On-screen Show (4:3)</PresentationFormat>
  <Paragraphs>546</Paragraphs>
  <Slides>51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6" baseType="lpstr">
      <vt:lpstr>MS PGothic</vt:lpstr>
      <vt:lpstr>AdvOT46dcae81</vt:lpstr>
      <vt:lpstr>AdvOT65f8a23b.I</vt:lpstr>
      <vt:lpstr>AdvOT8608a8d1+22</vt:lpstr>
      <vt:lpstr>AdvPSAED1</vt:lpstr>
      <vt:lpstr>AdvPSAED8</vt:lpstr>
      <vt:lpstr>AdvPSAEE1</vt:lpstr>
      <vt:lpstr>AdvPTimes</vt:lpstr>
      <vt:lpstr>Arial</vt:lpstr>
      <vt:lpstr>Calibri</vt:lpstr>
      <vt:lpstr>Cambria Math</vt:lpstr>
      <vt:lpstr>Times New Roman</vt:lpstr>
      <vt:lpstr>Wingdings</vt:lpstr>
      <vt:lpstr>Default Design</vt:lpstr>
      <vt:lpstr>ChemSketch</vt:lpstr>
      <vt:lpstr>From Crystal to Adsorption Column: Challenges in Multiscale Computational Screening of Materials for Adsorption Separation Processes</vt:lpstr>
      <vt:lpstr>From Crystal to Adsorption Column: Challenges in Multiscale Computational Screening of Materials for Adsorption Separation Processes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Desktop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tools for porous material characterization and adsorption applications development</dc:title>
  <dc:creator>Sarkisov</dc:creator>
  <cp:lastModifiedBy>SARKISOV Lev</cp:lastModifiedBy>
  <cp:revision>436</cp:revision>
  <dcterms:created xsi:type="dcterms:W3CDTF">2013-01-18T22:56:19Z</dcterms:created>
  <dcterms:modified xsi:type="dcterms:W3CDTF">2019-03-15T14:36:52Z</dcterms:modified>
</cp:coreProperties>
</file>