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31"/>
  </p:notesMasterIdLst>
  <p:sldIdLst>
    <p:sldId id="316" r:id="rId2"/>
    <p:sldId id="319" r:id="rId3"/>
    <p:sldId id="320" r:id="rId4"/>
    <p:sldId id="322" r:id="rId5"/>
    <p:sldId id="323" r:id="rId6"/>
    <p:sldId id="324" r:id="rId7"/>
    <p:sldId id="325" r:id="rId8"/>
    <p:sldId id="326" r:id="rId9"/>
    <p:sldId id="327" r:id="rId10"/>
    <p:sldId id="328" r:id="rId11"/>
    <p:sldId id="347" r:id="rId12"/>
    <p:sldId id="334" r:id="rId13"/>
    <p:sldId id="329" r:id="rId14"/>
    <p:sldId id="330" r:id="rId15"/>
    <p:sldId id="331" r:id="rId16"/>
    <p:sldId id="332" r:id="rId17"/>
    <p:sldId id="333"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5A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21" autoAdjust="0"/>
    <p:restoredTop sz="81292" autoAdjust="0"/>
  </p:normalViewPr>
  <p:slideViewPr>
    <p:cSldViewPr snapToGrid="0">
      <p:cViewPr varScale="1">
        <p:scale>
          <a:sx n="87" d="100"/>
          <a:sy n="87" d="100"/>
        </p:scale>
        <p:origin x="462" y="96"/>
      </p:cViewPr>
      <p:guideLst/>
    </p:cSldViewPr>
  </p:slideViewPr>
  <p:notesTextViewPr>
    <p:cViewPr>
      <p:scale>
        <a:sx n="1" d="1"/>
        <a:sy n="1" d="1"/>
      </p:scale>
      <p:origin x="0" y="0"/>
    </p:cViewPr>
  </p:notesTextViewPr>
  <p:sorterViewPr>
    <p:cViewPr>
      <p:scale>
        <a:sx n="150" d="100"/>
        <a:sy n="150" d="100"/>
      </p:scale>
      <p:origin x="0" y="-24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3E59B5-9B97-455F-8507-3CB78C72D9C8}" type="datetimeFigureOut">
              <a:rPr lang="en-GB" smtClean="0"/>
              <a:t>25/11/2019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831FBF-388F-4719-8429-0F3F7E6F7B32}" type="slidenum">
              <a:rPr lang="en-GB" smtClean="0"/>
              <a:t>‹#›</a:t>
            </a:fld>
            <a:endParaRPr lang="en-GB"/>
          </a:p>
        </p:txBody>
      </p:sp>
    </p:spTree>
    <p:extLst>
      <p:ext uri="{BB962C8B-B14F-4D97-AF65-F5344CB8AC3E}">
        <p14:creationId xmlns:p14="http://schemas.microsoft.com/office/powerpoint/2010/main" val="3266573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Elective surgery</a:t>
            </a:r>
          </a:p>
          <a:p>
            <a:r>
              <a:rPr lang="en-GB" dirty="0" smtClean="0"/>
              <a:t>General surgery</a:t>
            </a:r>
          </a:p>
          <a:p>
            <a:r>
              <a:rPr lang="en-GB" dirty="0" smtClean="0"/>
              <a:t>Vascular</a:t>
            </a:r>
          </a:p>
          <a:p>
            <a:r>
              <a:rPr lang="en-GB" dirty="0" smtClean="0"/>
              <a:t>Orthopaedics</a:t>
            </a:r>
          </a:p>
          <a:p>
            <a:endParaRPr lang="en-GB" dirty="0"/>
          </a:p>
        </p:txBody>
      </p:sp>
      <p:sp>
        <p:nvSpPr>
          <p:cNvPr id="4" name="Slide Number Placeholder 3"/>
          <p:cNvSpPr>
            <a:spLocks noGrp="1"/>
          </p:cNvSpPr>
          <p:nvPr>
            <p:ph type="sldNum" sz="quarter" idx="10"/>
          </p:nvPr>
        </p:nvSpPr>
        <p:spPr/>
        <p:txBody>
          <a:bodyPr/>
          <a:lstStyle/>
          <a:p>
            <a:fld id="{0A831FBF-388F-4719-8429-0F3F7E6F7B32}" type="slidenum">
              <a:rPr lang="en-GB" smtClean="0"/>
              <a:t>6</a:t>
            </a:fld>
            <a:endParaRPr lang="en-GB"/>
          </a:p>
        </p:txBody>
      </p:sp>
    </p:spTree>
    <p:extLst>
      <p:ext uri="{BB962C8B-B14F-4D97-AF65-F5344CB8AC3E}">
        <p14:creationId xmlns:p14="http://schemas.microsoft.com/office/powerpoint/2010/main" val="1724875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Consensus k means clustering</a:t>
            </a:r>
          </a:p>
          <a:p>
            <a:endParaRPr lang="en-GB" dirty="0"/>
          </a:p>
        </p:txBody>
      </p:sp>
      <p:sp>
        <p:nvSpPr>
          <p:cNvPr id="4" name="Slide Number Placeholder 3"/>
          <p:cNvSpPr>
            <a:spLocks noGrp="1"/>
          </p:cNvSpPr>
          <p:nvPr>
            <p:ph type="sldNum" sz="quarter" idx="10"/>
          </p:nvPr>
        </p:nvSpPr>
        <p:spPr/>
        <p:txBody>
          <a:bodyPr/>
          <a:lstStyle/>
          <a:p>
            <a:fld id="{1939C547-9E84-4A66-94E0-68DAF4E9F9DA}" type="slidenum">
              <a:rPr lang="en-GB" smtClean="0"/>
              <a:t>19</a:t>
            </a:fld>
            <a:endParaRPr lang="en-GB"/>
          </a:p>
        </p:txBody>
      </p:sp>
    </p:spTree>
    <p:extLst>
      <p:ext uri="{BB962C8B-B14F-4D97-AF65-F5344CB8AC3E}">
        <p14:creationId xmlns:p14="http://schemas.microsoft.com/office/powerpoint/2010/main" val="92979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age, sex, socioeconomic status</a:t>
            </a:r>
          </a:p>
          <a:p>
            <a:r>
              <a:rPr lang="en-GB" dirty="0" smtClean="0"/>
              <a:t>comorbidity and frequency of hospital admissions </a:t>
            </a:r>
          </a:p>
          <a:p>
            <a:r>
              <a:rPr lang="en-GB" dirty="0" smtClean="0"/>
              <a:t>Outcome data will be extracted for a two year period after </a:t>
            </a:r>
          </a:p>
          <a:p>
            <a:r>
              <a:rPr lang="en-GB" dirty="0" smtClean="0"/>
              <a:t>the index ICU admission and will include: all-cause mortality, cardiac mortality, cardiac events, healthcare resource use, readmissions, and health trajectories.</a:t>
            </a:r>
          </a:p>
          <a:p>
            <a:endParaRPr lang="en-GB" dirty="0"/>
          </a:p>
        </p:txBody>
      </p:sp>
      <p:sp>
        <p:nvSpPr>
          <p:cNvPr id="4" name="Slide Number Placeholder 3"/>
          <p:cNvSpPr>
            <a:spLocks noGrp="1"/>
          </p:cNvSpPr>
          <p:nvPr>
            <p:ph type="sldNum" sz="quarter" idx="10"/>
          </p:nvPr>
        </p:nvSpPr>
        <p:spPr/>
        <p:txBody>
          <a:bodyPr/>
          <a:lstStyle/>
          <a:p>
            <a:fld id="{1939C547-9E84-4A66-94E0-68DAF4E9F9DA}" type="slidenum">
              <a:rPr lang="en-GB" smtClean="0"/>
              <a:t>20</a:t>
            </a:fld>
            <a:endParaRPr lang="en-GB"/>
          </a:p>
        </p:txBody>
      </p:sp>
    </p:spTree>
    <p:extLst>
      <p:ext uri="{BB962C8B-B14F-4D97-AF65-F5344CB8AC3E}">
        <p14:creationId xmlns:p14="http://schemas.microsoft.com/office/powerpoint/2010/main" val="911486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39C547-9E84-4A66-94E0-68DAF4E9F9DA}" type="slidenum">
              <a:rPr lang="en-GB" smtClean="0"/>
              <a:t>21</a:t>
            </a:fld>
            <a:endParaRPr lang="en-GB"/>
          </a:p>
        </p:txBody>
      </p:sp>
    </p:spTree>
    <p:extLst>
      <p:ext uri="{BB962C8B-B14F-4D97-AF65-F5344CB8AC3E}">
        <p14:creationId xmlns:p14="http://schemas.microsoft.com/office/powerpoint/2010/main" val="2847369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39C547-9E84-4A66-94E0-68DAF4E9F9DA}" type="slidenum">
              <a:rPr lang="en-GB" smtClean="0"/>
              <a:t>22</a:t>
            </a:fld>
            <a:endParaRPr lang="en-GB"/>
          </a:p>
        </p:txBody>
      </p:sp>
    </p:spTree>
    <p:extLst>
      <p:ext uri="{BB962C8B-B14F-4D97-AF65-F5344CB8AC3E}">
        <p14:creationId xmlns:p14="http://schemas.microsoft.com/office/powerpoint/2010/main" val="238790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CVD includes all diseases affecting the heart and blood vessels. Approximately seven million people in the UK have co-existing CVD (4, 5); it is the second commonest cause of death in the UK, accounting for 27% of all deaths, 25% of premature deaths in men, and 17% of premature deaths in women. Approximately 25% of adult intensive care unit (ICU) admissions have pre-existing cardiovascular disease (CVD) (6, 7), but most are admitted with unrelated conditions. Approximately 217,000 patients were treated in adult UK critical care units (ICUs and HDUs) in 2015-2016, equivalent to around 54,000 patients with CVD per year. </a:t>
            </a:r>
            <a:endParaRPr lang="en-GB" dirty="0"/>
          </a:p>
        </p:txBody>
      </p:sp>
      <p:sp>
        <p:nvSpPr>
          <p:cNvPr id="4" name="Slide Number Placeholder 3"/>
          <p:cNvSpPr>
            <a:spLocks noGrp="1"/>
          </p:cNvSpPr>
          <p:nvPr>
            <p:ph type="sldNum" sz="quarter" idx="10"/>
          </p:nvPr>
        </p:nvSpPr>
        <p:spPr/>
        <p:txBody>
          <a:bodyPr/>
          <a:lstStyle/>
          <a:p>
            <a:fld id="{1939C547-9E84-4A66-94E0-68DAF4E9F9DA}" type="slidenum">
              <a:rPr lang="en-GB" smtClean="0"/>
              <a:t>10</a:t>
            </a:fld>
            <a:endParaRPr lang="en-GB"/>
          </a:p>
        </p:txBody>
      </p:sp>
    </p:spTree>
    <p:extLst>
      <p:ext uri="{BB962C8B-B14F-4D97-AF65-F5344CB8AC3E}">
        <p14:creationId xmlns:p14="http://schemas.microsoft.com/office/powerpoint/2010/main" val="3764993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Patients with CVD have impaired compensatory ability to respond to the increased generalised and myocardial oxygen demands that occur during critical illness, which places stress on the heart (8). This is exacerbated by tachycardia and hypotension, which reduces coronary artery blood flow, and </a:t>
            </a:r>
            <a:r>
              <a:rPr lang="en-GB" dirty="0" err="1" smtClean="0"/>
              <a:t>catecholamines</a:t>
            </a:r>
            <a:r>
              <a:rPr lang="en-GB" dirty="0" smtClean="0"/>
              <a:t> which increase myocardial oxygen demand. The myocardium is sensitive to reduced oxygen supply, because it extracts 75% of the oxygen supplied by the coronary arteries even at rest, resulting in a very low coronary sinus PO2 (3kPa). Atheroma-related flow limitation is therefore a major threat to myocardial oxygen delivery, especially during physiological stress. In critical illness this is further complicated by acute onset moderate to severe anaemia (haemoglobin concentration &lt;90g/l) in 40–50% of ICU patients (8), which reduces coronary artery oxygen </a:t>
            </a:r>
            <a:r>
              <a:rPr lang="en-GB" dirty="0" err="1" smtClean="0"/>
              <a:t>conten</a:t>
            </a:r>
            <a:endParaRPr lang="en-GB" dirty="0" smtClean="0"/>
          </a:p>
          <a:p>
            <a:endParaRPr lang="en-GB" dirty="0"/>
          </a:p>
        </p:txBody>
      </p:sp>
      <p:sp>
        <p:nvSpPr>
          <p:cNvPr id="4" name="Slide Number Placeholder 3"/>
          <p:cNvSpPr>
            <a:spLocks noGrp="1"/>
          </p:cNvSpPr>
          <p:nvPr>
            <p:ph type="sldNum" sz="quarter" idx="10"/>
          </p:nvPr>
        </p:nvSpPr>
        <p:spPr/>
        <p:txBody>
          <a:bodyPr/>
          <a:lstStyle/>
          <a:p>
            <a:fld id="{0A831FBF-388F-4719-8429-0F3F7E6F7B32}" type="slidenum">
              <a:rPr lang="en-GB" smtClean="0"/>
              <a:t>11</a:t>
            </a:fld>
            <a:endParaRPr lang="en-GB"/>
          </a:p>
        </p:txBody>
      </p:sp>
    </p:spTree>
    <p:extLst>
      <p:ext uri="{BB962C8B-B14F-4D97-AF65-F5344CB8AC3E}">
        <p14:creationId xmlns:p14="http://schemas.microsoft.com/office/powerpoint/2010/main" val="2822328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DD6D223-5EC4-424A-9AA1-59A49126309D}" type="slidenum">
              <a:rPr lang="en-GB" smtClean="0"/>
              <a:t>12</a:t>
            </a:fld>
            <a:endParaRPr lang="en-GB"/>
          </a:p>
        </p:txBody>
      </p:sp>
    </p:spTree>
    <p:extLst>
      <p:ext uri="{BB962C8B-B14F-4D97-AF65-F5344CB8AC3E}">
        <p14:creationId xmlns:p14="http://schemas.microsoft.com/office/powerpoint/2010/main" val="169815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39C547-9E84-4A66-94E0-68DAF4E9F9DA}" type="slidenum">
              <a:rPr lang="en-GB" smtClean="0"/>
              <a:t>13</a:t>
            </a:fld>
            <a:endParaRPr lang="en-GB"/>
          </a:p>
        </p:txBody>
      </p:sp>
    </p:spTree>
    <p:extLst>
      <p:ext uri="{BB962C8B-B14F-4D97-AF65-F5344CB8AC3E}">
        <p14:creationId xmlns:p14="http://schemas.microsoft.com/office/powerpoint/2010/main" val="3516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7D8B877-D4D6-4716-A9B1-299080989B54}" type="slidenum">
              <a:rPr lang="en-GB" altLang="en-US" smtClean="0"/>
              <a:pPr/>
              <a:t>14</a:t>
            </a:fld>
            <a:endParaRPr lang="en-GB" altLang="en-US" smtClean="0"/>
          </a:p>
        </p:txBody>
      </p:sp>
    </p:spTree>
    <p:extLst>
      <p:ext uri="{BB962C8B-B14F-4D97-AF65-F5344CB8AC3E}">
        <p14:creationId xmlns:p14="http://schemas.microsoft.com/office/powerpoint/2010/main" val="1619782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u="none" strike="noStrike" kern="1200" baseline="0" dirty="0" smtClean="0">
                <a:solidFill>
                  <a:schemeClr val="tx1"/>
                </a:solidFill>
                <a:latin typeface="+mn-lt"/>
                <a:ea typeface="+mn-ea"/>
                <a:cs typeface="+mn-cs"/>
              </a:rPr>
              <a:t>mortality attributable to new MI may be proportionately greater in patients with less severe illness.</a:t>
            </a:r>
            <a:endParaRPr lang="en-GB" altLang="en-US"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CA3E285-A0E8-458C-A72B-77D43309E25D}" type="slidenum">
              <a:rPr lang="en-GB" altLang="en-US" smtClean="0"/>
              <a:pPr/>
              <a:t>15</a:t>
            </a:fld>
            <a:endParaRPr lang="en-GB" altLang="en-US" smtClean="0"/>
          </a:p>
        </p:txBody>
      </p:sp>
    </p:spTree>
    <p:extLst>
      <p:ext uri="{BB962C8B-B14F-4D97-AF65-F5344CB8AC3E}">
        <p14:creationId xmlns:p14="http://schemas.microsoft.com/office/powerpoint/2010/main" val="229436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CE52C12-E135-448C-9E94-B997B9D297E4}" type="slidenum">
              <a:rPr lang="en-GB" altLang="en-US" smtClean="0"/>
              <a:pPr/>
              <a:t>16</a:t>
            </a:fld>
            <a:endParaRPr lang="en-GB" altLang="en-US" smtClean="0"/>
          </a:p>
        </p:txBody>
      </p:sp>
    </p:spTree>
    <p:extLst>
      <p:ext uri="{BB962C8B-B14F-4D97-AF65-F5344CB8AC3E}">
        <p14:creationId xmlns:p14="http://schemas.microsoft.com/office/powerpoint/2010/main" val="889910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E81CD86-D323-4BDB-9A11-43CD622782ED}" type="slidenum">
              <a:rPr lang="en-GB" altLang="en-US" smtClean="0"/>
              <a:pPr/>
              <a:t>17</a:t>
            </a:fld>
            <a:endParaRPr lang="en-GB" altLang="en-US" smtClean="0"/>
          </a:p>
        </p:txBody>
      </p:sp>
    </p:spTree>
    <p:extLst>
      <p:ext uri="{BB962C8B-B14F-4D97-AF65-F5344CB8AC3E}">
        <p14:creationId xmlns:p14="http://schemas.microsoft.com/office/powerpoint/2010/main" val="4176948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5CC981-D704-EF49-8F54-3D626FC4CF5F}"/>
              </a:ext>
            </a:extLst>
          </p:cNvPr>
          <p:cNvSpPr/>
          <p:nvPr/>
        </p:nvSpPr>
        <p:spPr>
          <a:xfrm>
            <a:off x="0" y="0"/>
            <a:ext cx="9144000" cy="6911788"/>
          </a:xfrm>
          <a:prstGeom prst="rect">
            <a:avLst/>
          </a:prstGeom>
          <a:solidFill>
            <a:srgbClr val="CD5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1798957" y="2074334"/>
            <a:ext cx="5383495" cy="1472453"/>
          </a:xfrm>
          <a:prstGeom prst="rect">
            <a:avLst/>
          </a:prstGeom>
        </p:spPr>
        <p:txBody>
          <a:bodyPr/>
          <a:lstStyle>
            <a:lvl1pPr marL="0" indent="0">
              <a:buNone/>
              <a:defRPr>
                <a:ln>
                  <a:noFill/>
                </a:ln>
                <a:solidFill>
                  <a:schemeClr val="bg1"/>
                </a:solidFill>
              </a:defRPr>
            </a:lvl1pPr>
          </a:lstStyle>
          <a:p>
            <a:pPr lvl="0"/>
            <a:r>
              <a:rPr lang="en-US" dirty="0"/>
              <a:t>Presentation</a:t>
            </a:r>
          </a:p>
        </p:txBody>
      </p:sp>
      <p:sp>
        <p:nvSpPr>
          <p:cNvPr id="6" name="Text Placeholder 5"/>
          <p:cNvSpPr>
            <a:spLocks noGrp="1"/>
          </p:cNvSpPr>
          <p:nvPr>
            <p:ph type="body" sz="quarter" idx="11" hasCustomPrompt="1"/>
          </p:nvPr>
        </p:nvSpPr>
        <p:spPr>
          <a:xfrm>
            <a:off x="1798958" y="3653731"/>
            <a:ext cx="5383494" cy="780891"/>
          </a:xfrm>
          <a:prstGeom prst="rect">
            <a:avLst/>
          </a:prstGeom>
        </p:spPr>
        <p:txBody>
          <a:bodyPr>
            <a:normAutofit/>
          </a:bodyPr>
          <a:lstStyle>
            <a:lvl1pPr marL="0" indent="0">
              <a:buNone/>
              <a:defRPr sz="2000" baseline="0">
                <a:solidFill>
                  <a:schemeClr val="bg1"/>
                </a:solidFill>
              </a:defRPr>
            </a:lvl1pPr>
          </a:lstStyle>
          <a:p>
            <a:pPr lvl="0"/>
            <a:r>
              <a:rPr lang="en-GB" dirty="0"/>
              <a:t>Name</a:t>
            </a:r>
          </a:p>
        </p:txBody>
      </p:sp>
      <p:pic>
        <p:nvPicPr>
          <p:cNvPr id="13" name="Picture 12">
            <a:extLst>
              <a:ext uri="{FF2B5EF4-FFF2-40B4-BE49-F238E27FC236}">
                <a16:creationId xmlns:a16="http://schemas.microsoft.com/office/drawing/2014/main" id="{4E1403A9-73E5-D24F-A41D-B4BE9164D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830" y="167976"/>
            <a:ext cx="1672792" cy="1951591"/>
          </a:xfrm>
          <a:prstGeom prst="rect">
            <a:avLst/>
          </a:prstGeom>
        </p:spPr>
      </p:pic>
      <p:sp>
        <p:nvSpPr>
          <p:cNvPr id="16" name="TextBox 15">
            <a:extLst>
              <a:ext uri="{FF2B5EF4-FFF2-40B4-BE49-F238E27FC236}">
                <a16:creationId xmlns:a16="http://schemas.microsoft.com/office/drawing/2014/main" id="{61F51698-20CD-4C43-91CB-C1984017E9F6}"/>
              </a:ext>
            </a:extLst>
          </p:cNvPr>
          <p:cNvSpPr txBox="1"/>
          <p:nvPr/>
        </p:nvSpPr>
        <p:spPr>
          <a:xfrm rot="5400000">
            <a:off x="7238752" y="3700267"/>
            <a:ext cx="3413760" cy="307777"/>
          </a:xfrm>
          <a:prstGeom prst="rect">
            <a:avLst/>
          </a:prstGeom>
          <a:noFill/>
        </p:spPr>
        <p:txBody>
          <a:bodyPr wrap="square" rtlCol="0">
            <a:spAutoFit/>
          </a:bodyPr>
          <a:lstStyle/>
          <a:p>
            <a:r>
              <a:rPr lang="en-US" sz="1400" dirty="0">
                <a:solidFill>
                  <a:schemeClr val="bg1"/>
                </a:solidFill>
                <a:latin typeface="+mj-lt"/>
              </a:rPr>
              <a:t>Better health, better futures</a:t>
            </a:r>
          </a:p>
        </p:txBody>
      </p:sp>
      <p:pic>
        <p:nvPicPr>
          <p:cNvPr id="17" name="Picture 16">
            <a:extLst>
              <a:ext uri="{FF2B5EF4-FFF2-40B4-BE49-F238E27FC236}">
                <a16:creationId xmlns:a16="http://schemas.microsoft.com/office/drawing/2014/main" id="{5D6B9A05-1F97-784F-A270-05E7707DBA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84" y="5986883"/>
            <a:ext cx="5288775" cy="786169"/>
          </a:xfrm>
          <a:prstGeom prst="rect">
            <a:avLst/>
          </a:prstGeom>
        </p:spPr>
      </p:pic>
      <p:sp>
        <p:nvSpPr>
          <p:cNvPr id="8" name="Rectangle 7">
            <a:extLst>
              <a:ext uri="{FF2B5EF4-FFF2-40B4-BE49-F238E27FC236}">
                <a16:creationId xmlns:a16="http://schemas.microsoft.com/office/drawing/2014/main" id="{855CC981-D704-EF49-8F54-3D626FC4CF5F}"/>
              </a:ext>
            </a:extLst>
          </p:cNvPr>
          <p:cNvSpPr/>
          <p:nvPr/>
        </p:nvSpPr>
        <p:spPr>
          <a:xfrm>
            <a:off x="0" y="0"/>
            <a:ext cx="9144000" cy="6911788"/>
          </a:xfrm>
          <a:prstGeom prst="rect">
            <a:avLst/>
          </a:prstGeom>
          <a:solidFill>
            <a:srgbClr val="CD5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E1403A9-73E5-D24F-A41D-B4BE9164D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830" y="167976"/>
            <a:ext cx="1672792" cy="1951591"/>
          </a:xfrm>
          <a:prstGeom prst="rect">
            <a:avLst/>
          </a:prstGeom>
        </p:spPr>
      </p:pic>
      <p:sp>
        <p:nvSpPr>
          <p:cNvPr id="10" name="TextBox 9">
            <a:extLst>
              <a:ext uri="{FF2B5EF4-FFF2-40B4-BE49-F238E27FC236}">
                <a16:creationId xmlns:a16="http://schemas.microsoft.com/office/drawing/2014/main" id="{61F51698-20CD-4C43-91CB-C1984017E9F6}"/>
              </a:ext>
            </a:extLst>
          </p:cNvPr>
          <p:cNvSpPr txBox="1"/>
          <p:nvPr/>
        </p:nvSpPr>
        <p:spPr>
          <a:xfrm rot="5400000">
            <a:off x="7238752" y="3700267"/>
            <a:ext cx="3413760" cy="307777"/>
          </a:xfrm>
          <a:prstGeom prst="rect">
            <a:avLst/>
          </a:prstGeom>
          <a:noFill/>
        </p:spPr>
        <p:txBody>
          <a:bodyPr wrap="square" rtlCol="0">
            <a:spAutoFit/>
          </a:bodyPr>
          <a:lstStyle/>
          <a:p>
            <a:r>
              <a:rPr lang="en-US" sz="1400" dirty="0">
                <a:solidFill>
                  <a:schemeClr val="bg1"/>
                </a:solidFill>
                <a:latin typeface="+mj-lt"/>
              </a:rPr>
              <a:t>Better health, better futures</a:t>
            </a:r>
          </a:p>
        </p:txBody>
      </p:sp>
      <p:pic>
        <p:nvPicPr>
          <p:cNvPr id="11" name="Picture 10">
            <a:extLst>
              <a:ext uri="{FF2B5EF4-FFF2-40B4-BE49-F238E27FC236}">
                <a16:creationId xmlns:a16="http://schemas.microsoft.com/office/drawing/2014/main" id="{5D6B9A05-1F97-784F-A270-05E7707DBA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84" y="5986883"/>
            <a:ext cx="5288775" cy="786169"/>
          </a:xfrm>
          <a:prstGeom prst="rect">
            <a:avLst/>
          </a:prstGeom>
        </p:spPr>
      </p:pic>
      <p:sp>
        <p:nvSpPr>
          <p:cNvPr id="12" name="Rectangle 11">
            <a:extLst>
              <a:ext uri="{FF2B5EF4-FFF2-40B4-BE49-F238E27FC236}">
                <a16:creationId xmlns:a16="http://schemas.microsoft.com/office/drawing/2014/main" id="{855CC981-D704-EF49-8F54-3D626FC4CF5F}"/>
              </a:ext>
            </a:extLst>
          </p:cNvPr>
          <p:cNvSpPr/>
          <p:nvPr userDrawn="1"/>
        </p:nvSpPr>
        <p:spPr>
          <a:xfrm>
            <a:off x="0" y="0"/>
            <a:ext cx="9144000" cy="6911788"/>
          </a:xfrm>
          <a:prstGeom prst="rect">
            <a:avLst/>
          </a:prstGeom>
          <a:solidFill>
            <a:srgbClr val="CD5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E1403A9-73E5-D24F-A41D-B4BE9164D5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6830" y="167976"/>
            <a:ext cx="1672792" cy="1951591"/>
          </a:xfrm>
          <a:prstGeom prst="rect">
            <a:avLst/>
          </a:prstGeom>
        </p:spPr>
      </p:pic>
      <p:sp>
        <p:nvSpPr>
          <p:cNvPr id="15" name="TextBox 14">
            <a:extLst>
              <a:ext uri="{FF2B5EF4-FFF2-40B4-BE49-F238E27FC236}">
                <a16:creationId xmlns:a16="http://schemas.microsoft.com/office/drawing/2014/main" id="{61F51698-20CD-4C43-91CB-C1984017E9F6}"/>
              </a:ext>
            </a:extLst>
          </p:cNvPr>
          <p:cNvSpPr txBox="1"/>
          <p:nvPr userDrawn="1"/>
        </p:nvSpPr>
        <p:spPr>
          <a:xfrm rot="5400000">
            <a:off x="7238752" y="3700267"/>
            <a:ext cx="3413760" cy="307777"/>
          </a:xfrm>
          <a:prstGeom prst="rect">
            <a:avLst/>
          </a:prstGeom>
          <a:noFill/>
        </p:spPr>
        <p:txBody>
          <a:bodyPr wrap="square" rtlCol="0">
            <a:spAutoFit/>
          </a:bodyPr>
          <a:lstStyle/>
          <a:p>
            <a:r>
              <a:rPr lang="en-US" sz="1400" dirty="0">
                <a:solidFill>
                  <a:schemeClr val="bg1"/>
                </a:solidFill>
                <a:latin typeface="+mj-lt"/>
              </a:rPr>
              <a:t>Better health, better futures</a:t>
            </a:r>
          </a:p>
        </p:txBody>
      </p:sp>
      <p:pic>
        <p:nvPicPr>
          <p:cNvPr id="18" name="Picture 17">
            <a:extLst>
              <a:ext uri="{FF2B5EF4-FFF2-40B4-BE49-F238E27FC236}">
                <a16:creationId xmlns:a16="http://schemas.microsoft.com/office/drawing/2014/main" id="{5D6B9A05-1F97-784F-A270-05E7707DBA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284" y="5986883"/>
            <a:ext cx="5288775" cy="786169"/>
          </a:xfrm>
          <a:prstGeom prst="rect">
            <a:avLst/>
          </a:prstGeom>
        </p:spPr>
      </p:pic>
    </p:spTree>
    <p:extLst>
      <p:ext uri="{BB962C8B-B14F-4D97-AF65-F5344CB8AC3E}">
        <p14:creationId xmlns:p14="http://schemas.microsoft.com/office/powerpoint/2010/main" val="2561517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9959"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634232" y="1532964"/>
            <a:ext cx="4629150" cy="498316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69959" y="2057400"/>
            <a:ext cx="2949178" cy="44587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1421904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CD55E00-7B35-4D87-89E7-A4645D5CF7BB}" type="datetimeFigureOut">
              <a:rPr lang="en-GB" smtClean="0"/>
              <a:t>25/11/2019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728AD9-C8C9-46BC-993A-E0328DA53393}" type="slidenum">
              <a:rPr lang="en-GB" smtClean="0"/>
              <a:t>‹#›</a:t>
            </a:fld>
            <a:endParaRPr lang="en-GB"/>
          </a:p>
        </p:txBody>
      </p:sp>
    </p:spTree>
    <p:extLst>
      <p:ext uri="{BB962C8B-B14F-4D97-AF65-F5344CB8AC3E}">
        <p14:creationId xmlns:p14="http://schemas.microsoft.com/office/powerpoint/2010/main" val="2654744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5CC981-D704-EF49-8F54-3D626FC4CF5F}"/>
              </a:ext>
            </a:extLst>
          </p:cNvPr>
          <p:cNvSpPr/>
          <p:nvPr userDrawn="1"/>
        </p:nvSpPr>
        <p:spPr>
          <a:xfrm>
            <a:off x="0" y="0"/>
            <a:ext cx="9144000" cy="6911788"/>
          </a:xfrm>
          <a:prstGeom prst="rect">
            <a:avLst/>
          </a:prstGeom>
          <a:solidFill>
            <a:srgbClr val="CD5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1798957" y="2074334"/>
            <a:ext cx="5383495" cy="1472453"/>
          </a:xfrm>
          <a:prstGeom prst="rect">
            <a:avLst/>
          </a:prstGeom>
        </p:spPr>
        <p:txBody>
          <a:bodyPr/>
          <a:lstStyle>
            <a:lvl1pPr marL="0" indent="0">
              <a:buNone/>
              <a:defRPr>
                <a:ln>
                  <a:noFill/>
                </a:ln>
                <a:solidFill>
                  <a:schemeClr val="bg1"/>
                </a:solidFill>
              </a:defRPr>
            </a:lvl1pPr>
          </a:lstStyle>
          <a:p>
            <a:pPr lvl="0"/>
            <a:r>
              <a:rPr lang="en-US" dirty="0"/>
              <a:t>Presentation</a:t>
            </a:r>
          </a:p>
        </p:txBody>
      </p:sp>
      <p:sp>
        <p:nvSpPr>
          <p:cNvPr id="6" name="Text Placeholder 5"/>
          <p:cNvSpPr>
            <a:spLocks noGrp="1"/>
          </p:cNvSpPr>
          <p:nvPr>
            <p:ph type="body" sz="quarter" idx="11" hasCustomPrompt="1"/>
          </p:nvPr>
        </p:nvSpPr>
        <p:spPr>
          <a:xfrm>
            <a:off x="1798958" y="3653731"/>
            <a:ext cx="5383494" cy="780891"/>
          </a:xfrm>
          <a:prstGeom prst="rect">
            <a:avLst/>
          </a:prstGeom>
        </p:spPr>
        <p:txBody>
          <a:bodyPr>
            <a:normAutofit/>
          </a:bodyPr>
          <a:lstStyle>
            <a:lvl1pPr marL="0" indent="0">
              <a:buNone/>
              <a:defRPr sz="2000" baseline="0">
                <a:solidFill>
                  <a:schemeClr val="bg1"/>
                </a:solidFill>
              </a:defRPr>
            </a:lvl1pPr>
          </a:lstStyle>
          <a:p>
            <a:pPr lvl="0"/>
            <a:r>
              <a:rPr lang="en-GB" dirty="0"/>
              <a:t>Name</a:t>
            </a:r>
          </a:p>
        </p:txBody>
      </p:sp>
      <p:pic>
        <p:nvPicPr>
          <p:cNvPr id="13" name="Picture 12">
            <a:extLst>
              <a:ext uri="{FF2B5EF4-FFF2-40B4-BE49-F238E27FC236}">
                <a16:creationId xmlns:a16="http://schemas.microsoft.com/office/drawing/2014/main" id="{4E1403A9-73E5-D24F-A41D-B4BE9164D5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6830" y="167976"/>
            <a:ext cx="1672792" cy="1951591"/>
          </a:xfrm>
          <a:prstGeom prst="rect">
            <a:avLst/>
          </a:prstGeom>
        </p:spPr>
      </p:pic>
      <p:sp>
        <p:nvSpPr>
          <p:cNvPr id="16" name="TextBox 15">
            <a:extLst>
              <a:ext uri="{FF2B5EF4-FFF2-40B4-BE49-F238E27FC236}">
                <a16:creationId xmlns:a16="http://schemas.microsoft.com/office/drawing/2014/main" id="{61F51698-20CD-4C43-91CB-C1984017E9F6}"/>
              </a:ext>
            </a:extLst>
          </p:cNvPr>
          <p:cNvSpPr txBox="1"/>
          <p:nvPr userDrawn="1"/>
        </p:nvSpPr>
        <p:spPr>
          <a:xfrm rot="5400000">
            <a:off x="7238752" y="3700267"/>
            <a:ext cx="3413760" cy="307777"/>
          </a:xfrm>
          <a:prstGeom prst="rect">
            <a:avLst/>
          </a:prstGeom>
          <a:noFill/>
        </p:spPr>
        <p:txBody>
          <a:bodyPr wrap="square" rtlCol="0">
            <a:spAutoFit/>
          </a:bodyPr>
          <a:lstStyle/>
          <a:p>
            <a:r>
              <a:rPr lang="en-US" sz="1400" dirty="0">
                <a:solidFill>
                  <a:schemeClr val="bg1"/>
                </a:solidFill>
                <a:latin typeface="+mj-lt"/>
              </a:rPr>
              <a:t>Better health, better futures</a:t>
            </a:r>
          </a:p>
        </p:txBody>
      </p:sp>
      <p:pic>
        <p:nvPicPr>
          <p:cNvPr id="17" name="Picture 16">
            <a:extLst>
              <a:ext uri="{FF2B5EF4-FFF2-40B4-BE49-F238E27FC236}">
                <a16:creationId xmlns:a16="http://schemas.microsoft.com/office/drawing/2014/main" id="{5D6B9A05-1F97-784F-A270-05E7707DBA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284" y="5986883"/>
            <a:ext cx="5288775" cy="786169"/>
          </a:xfrm>
          <a:prstGeom prst="rect">
            <a:avLst/>
          </a:prstGeom>
        </p:spPr>
      </p:pic>
    </p:spTree>
    <p:extLst>
      <p:ext uri="{BB962C8B-B14F-4D97-AF65-F5344CB8AC3E}">
        <p14:creationId xmlns:p14="http://schemas.microsoft.com/office/powerpoint/2010/main" val="3378379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1262" y="1270748"/>
            <a:ext cx="7519737" cy="1889592"/>
          </a:xfrm>
        </p:spPr>
        <p:txBody>
          <a:bodyPr anchor="b">
            <a:normAutofit/>
          </a:bodyPr>
          <a:lstStyle>
            <a:lvl1pPr algn="ctr">
              <a:defRPr sz="4000" b="1" i="0" baseline="0"/>
            </a:lvl1pPr>
          </a:lstStyle>
          <a:p>
            <a:r>
              <a:rPr lang="en-US" smtClean="0"/>
              <a:t>Click to edit Master title style</a:t>
            </a:r>
            <a:endParaRPr lang="en-US" dirty="0"/>
          </a:p>
        </p:txBody>
      </p:sp>
      <p:sp>
        <p:nvSpPr>
          <p:cNvPr id="3" name="Subtitle 2"/>
          <p:cNvSpPr>
            <a:spLocks noGrp="1"/>
          </p:cNvSpPr>
          <p:nvPr>
            <p:ph type="subTitle" idx="1"/>
          </p:nvPr>
        </p:nvSpPr>
        <p:spPr>
          <a:xfrm>
            <a:off x="481262" y="3602038"/>
            <a:ext cx="751973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55758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295" y="1829787"/>
            <a:ext cx="7867447" cy="4603964"/>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346829" y="365126"/>
            <a:ext cx="7803080" cy="1325563"/>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383686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9519" y="365126"/>
            <a:ext cx="7886700" cy="132556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49519" y="1825624"/>
            <a:ext cx="3886200" cy="4674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50019" y="1825624"/>
            <a:ext cx="3886200" cy="4674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0261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0709"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50710" y="1781735"/>
            <a:ext cx="3868340" cy="72334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350710" y="2505075"/>
            <a:ext cx="3868340" cy="39122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350018" y="1781735"/>
            <a:ext cx="3887391" cy="72334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350018" y="2505075"/>
            <a:ext cx="3887391" cy="39122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8736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349519" y="365126"/>
            <a:ext cx="7886700" cy="1325563"/>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289260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543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1083"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598633" y="1566582"/>
            <a:ext cx="4629150" cy="493307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1083" y="2057400"/>
            <a:ext cx="2949178" cy="44422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3783226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019" y="365126"/>
            <a:ext cx="7803080" cy="1325563"/>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8019" y="1825624"/>
            <a:ext cx="7803080" cy="444042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1519772A-B37C-574A-8E60-82B080FAB14F}"/>
              </a:ext>
            </a:extLst>
          </p:cNvPr>
          <p:cNvSpPr/>
          <p:nvPr/>
        </p:nvSpPr>
        <p:spPr>
          <a:xfrm>
            <a:off x="8515350" y="0"/>
            <a:ext cx="628650" cy="6858000"/>
          </a:xfrm>
          <a:prstGeom prst="rect">
            <a:avLst/>
          </a:prstGeom>
          <a:solidFill>
            <a:srgbClr val="CD5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F551C0C-2135-1145-B040-80548424DF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03213" y="110227"/>
            <a:ext cx="450036" cy="525042"/>
          </a:xfrm>
          <a:prstGeom prst="rect">
            <a:avLst/>
          </a:prstGeom>
        </p:spPr>
      </p:pic>
      <p:sp>
        <p:nvSpPr>
          <p:cNvPr id="6" name="Rectangle 5">
            <a:extLst>
              <a:ext uri="{FF2B5EF4-FFF2-40B4-BE49-F238E27FC236}">
                <a16:creationId xmlns:a16="http://schemas.microsoft.com/office/drawing/2014/main" id="{1519772A-B37C-574A-8E60-82B080FAB14F}"/>
              </a:ext>
            </a:extLst>
          </p:cNvPr>
          <p:cNvSpPr/>
          <p:nvPr/>
        </p:nvSpPr>
        <p:spPr>
          <a:xfrm>
            <a:off x="8515350" y="0"/>
            <a:ext cx="628650" cy="6858000"/>
          </a:xfrm>
          <a:prstGeom prst="rect">
            <a:avLst/>
          </a:prstGeom>
          <a:solidFill>
            <a:srgbClr val="CD5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F551C0C-2135-1145-B040-80548424DF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03213" y="110227"/>
            <a:ext cx="450036" cy="525042"/>
          </a:xfrm>
          <a:prstGeom prst="rect">
            <a:avLst/>
          </a:prstGeom>
        </p:spPr>
      </p:pic>
      <p:sp>
        <p:nvSpPr>
          <p:cNvPr id="8" name="Rectangle 7">
            <a:extLst>
              <a:ext uri="{FF2B5EF4-FFF2-40B4-BE49-F238E27FC236}">
                <a16:creationId xmlns:a16="http://schemas.microsoft.com/office/drawing/2014/main" id="{1519772A-B37C-574A-8E60-82B080FAB14F}"/>
              </a:ext>
            </a:extLst>
          </p:cNvPr>
          <p:cNvSpPr/>
          <p:nvPr userDrawn="1"/>
        </p:nvSpPr>
        <p:spPr>
          <a:xfrm>
            <a:off x="8515350" y="0"/>
            <a:ext cx="628650" cy="6858000"/>
          </a:xfrm>
          <a:prstGeom prst="rect">
            <a:avLst/>
          </a:prstGeom>
          <a:solidFill>
            <a:srgbClr val="CD5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F551C0C-2135-1145-B040-80548424DF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603213" y="110227"/>
            <a:ext cx="450036" cy="525042"/>
          </a:xfrm>
          <a:prstGeom prst="rect">
            <a:avLst/>
          </a:prstGeom>
        </p:spPr>
      </p:pic>
    </p:spTree>
    <p:extLst>
      <p:ext uri="{BB962C8B-B14F-4D97-AF65-F5344CB8AC3E}">
        <p14:creationId xmlns:p14="http://schemas.microsoft.com/office/powerpoint/2010/main" val="38723532"/>
      </p:ext>
    </p:extLst>
  </p:cSld>
  <p:clrMap bg1="lt1" tx1="dk1" bg2="lt2" tx2="dk2" accent1="accent1" accent2="accent2" accent3="accent3" accent4="accent4" accent5="accent5" accent6="accent6" hlink="hlink" folHlink="folHlink"/>
  <p:sldLayoutIdLst>
    <p:sldLayoutId id="2147483707" r:id="rId1"/>
    <p:sldLayoutId id="2147483673"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000" b="1" i="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579" y="895736"/>
            <a:ext cx="8283326" cy="5031927"/>
          </a:xfrm>
          <a:prstGeom prst="rect">
            <a:avLst/>
          </a:prstGeom>
        </p:spPr>
      </p:pic>
    </p:spTree>
    <p:extLst>
      <p:ext uri="{BB962C8B-B14F-4D97-AF65-F5344CB8AC3E}">
        <p14:creationId xmlns:p14="http://schemas.microsoft.com/office/powerpoint/2010/main" val="2002718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Myocardial </a:t>
            </a:r>
            <a:r>
              <a:rPr lang="en-US" altLang="en-US" dirty="0"/>
              <a:t>Injury in Critically Ill patients with Cardiovascular Disease:</a:t>
            </a:r>
            <a:endParaRPr lang="en-GB" dirty="0"/>
          </a:p>
        </p:txBody>
      </p:sp>
      <p:sp>
        <p:nvSpPr>
          <p:cNvPr id="3" name="Content Placeholder 2"/>
          <p:cNvSpPr>
            <a:spLocks noGrp="1"/>
          </p:cNvSpPr>
          <p:nvPr>
            <p:ph idx="1"/>
          </p:nvPr>
        </p:nvSpPr>
        <p:spPr/>
        <p:txBody>
          <a:bodyPr>
            <a:normAutofit/>
          </a:bodyPr>
          <a:lstStyle/>
          <a:p>
            <a:r>
              <a:rPr lang="en-US" altLang="en-US" dirty="0" smtClean="0"/>
              <a:t>Cardiovascular disease:</a:t>
            </a:r>
          </a:p>
          <a:p>
            <a:pPr lvl="1"/>
            <a:r>
              <a:rPr lang="en-US" dirty="0" err="1" smtClean="0"/>
              <a:t>Ischaemic</a:t>
            </a:r>
            <a:r>
              <a:rPr lang="en-US" dirty="0" smtClean="0"/>
              <a:t> Heart Disease</a:t>
            </a:r>
          </a:p>
          <a:p>
            <a:pPr lvl="1"/>
            <a:r>
              <a:rPr lang="en-US" dirty="0" smtClean="0"/>
              <a:t>Cerebrovascular Disease</a:t>
            </a:r>
          </a:p>
          <a:p>
            <a:pPr lvl="1"/>
            <a:r>
              <a:rPr lang="en-US" dirty="0" smtClean="0"/>
              <a:t>Peripheral Vascular Disease</a:t>
            </a:r>
          </a:p>
          <a:p>
            <a:pPr lvl="1"/>
            <a:r>
              <a:rPr lang="en-US" dirty="0" smtClean="0"/>
              <a:t>Risk factors: age &gt;75 with diabetes/hypertension</a:t>
            </a:r>
          </a:p>
          <a:p>
            <a:r>
              <a:rPr lang="en-US" dirty="0" smtClean="0"/>
              <a:t>7 million people in UK</a:t>
            </a:r>
          </a:p>
          <a:p>
            <a:r>
              <a:rPr lang="en-US" dirty="0" smtClean="0"/>
              <a:t>2</a:t>
            </a:r>
            <a:r>
              <a:rPr lang="en-US" baseline="30000" dirty="0" smtClean="0"/>
              <a:t>nd</a:t>
            </a:r>
            <a:r>
              <a:rPr lang="en-US" dirty="0" smtClean="0"/>
              <a:t> commonest cause of death</a:t>
            </a:r>
          </a:p>
          <a:p>
            <a:r>
              <a:rPr lang="en-US" dirty="0" err="1" smtClean="0"/>
              <a:t>Approx</a:t>
            </a:r>
            <a:r>
              <a:rPr lang="en-US" dirty="0" smtClean="0"/>
              <a:t> 25% adult ICU patients</a:t>
            </a:r>
            <a:endParaRPr lang="en-US" dirty="0"/>
          </a:p>
          <a:p>
            <a:endParaRPr lang="en-US" dirty="0" smtClean="0"/>
          </a:p>
          <a:p>
            <a:endParaRPr lang="en-US" dirty="0" smtClean="0"/>
          </a:p>
          <a:p>
            <a:pPr marL="0" indent="0">
              <a:buNone/>
            </a:pPr>
            <a:endParaRPr lang="en-US" dirty="0" smtClean="0"/>
          </a:p>
        </p:txBody>
      </p:sp>
    </p:spTree>
    <p:extLst>
      <p:ext uri="{BB962C8B-B14F-4D97-AF65-F5344CB8AC3E}">
        <p14:creationId xmlns:p14="http://schemas.microsoft.com/office/powerpoint/2010/main" val="25853514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Heart unable to compensate</a:t>
            </a:r>
          </a:p>
          <a:p>
            <a:r>
              <a:rPr lang="en-GB" dirty="0" smtClean="0"/>
              <a:t>Fast heart rate, low blood pressure</a:t>
            </a:r>
          </a:p>
          <a:p>
            <a:r>
              <a:rPr lang="en-GB" dirty="0" smtClean="0"/>
              <a:t>Plaques in coronary arteries, reduce blood supply to heart</a:t>
            </a:r>
          </a:p>
          <a:p>
            <a:r>
              <a:rPr lang="en-GB" dirty="0" smtClean="0"/>
              <a:t>Low haemoglobin levels (anaemia) cause low oxygen </a:t>
            </a:r>
            <a:r>
              <a:rPr lang="en-GB" dirty="0"/>
              <a:t>delivery </a:t>
            </a:r>
          </a:p>
          <a:p>
            <a:endParaRPr lang="en-GB" dirty="0"/>
          </a:p>
        </p:txBody>
      </p:sp>
      <p:sp>
        <p:nvSpPr>
          <p:cNvPr id="3" name="Title 2"/>
          <p:cNvSpPr>
            <a:spLocks noGrp="1"/>
          </p:cNvSpPr>
          <p:nvPr>
            <p:ph type="title"/>
          </p:nvPr>
        </p:nvSpPr>
        <p:spPr/>
        <p:txBody>
          <a:bodyPr/>
          <a:lstStyle/>
          <a:p>
            <a:r>
              <a:rPr lang="en-GB" dirty="0" smtClean="0"/>
              <a:t>Problems with CVD in ICU</a:t>
            </a:r>
            <a:endParaRPr lang="en-GB" dirty="0"/>
          </a:p>
        </p:txBody>
      </p:sp>
    </p:spTree>
    <p:extLst>
      <p:ext uri="{BB962C8B-B14F-4D97-AF65-F5344CB8AC3E}">
        <p14:creationId xmlns:p14="http://schemas.microsoft.com/office/powerpoint/2010/main" val="2466001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p:cNvSpPr>
            <a:spLocks noGrp="1"/>
          </p:cNvSpPr>
          <p:nvPr>
            <p:ph type="title"/>
          </p:nvPr>
        </p:nvSpPr>
        <p:spPr>
          <a:xfrm>
            <a:off x="163629" y="317372"/>
            <a:ext cx="7269162" cy="857250"/>
          </a:xfrm>
        </p:spPr>
        <p:txBody>
          <a:bodyPr>
            <a:normAutofit fontScale="90000"/>
          </a:bodyPr>
          <a:lstStyle/>
          <a:p>
            <a:r>
              <a:rPr lang="en-GB" altLang="en-US" dirty="0" smtClean="0"/>
              <a:t>Acute Coronary Syndrome:</a:t>
            </a:r>
            <a:br>
              <a:rPr lang="en-GB" altLang="en-US" dirty="0" smtClean="0"/>
            </a:br>
            <a:r>
              <a:rPr lang="en-GB" altLang="en-US" dirty="0" smtClean="0"/>
              <a:t>Blood transfusion</a:t>
            </a:r>
          </a:p>
        </p:txBody>
      </p:sp>
      <p:sp>
        <p:nvSpPr>
          <p:cNvPr id="11269" name="TextBox 5"/>
          <p:cNvSpPr txBox="1">
            <a:spLocks noChangeArrowheads="1"/>
          </p:cNvSpPr>
          <p:nvPr/>
        </p:nvSpPr>
        <p:spPr bwMode="auto">
          <a:xfrm>
            <a:off x="4484714" y="1595773"/>
            <a:ext cx="3650551" cy="830997"/>
          </a:xfrm>
          <a:prstGeom prst="rect">
            <a:avLst/>
          </a:prstGeom>
          <a:solidFill>
            <a:schemeClr val="bg1"/>
          </a:solidFill>
          <a:ln w="38100">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2400" b="1" dirty="0">
                <a:solidFill>
                  <a:srgbClr val="FF0000"/>
                </a:solidFill>
              </a:rPr>
              <a:t>RR 1.78, 95%CI 1.18 to 2.70</a:t>
            </a:r>
          </a:p>
          <a:p>
            <a:pPr eaLnBrk="1" hangingPunct="1">
              <a:spcBef>
                <a:spcPct val="0"/>
              </a:spcBef>
              <a:buFontTx/>
              <a:buNone/>
            </a:pPr>
            <a:r>
              <a:rPr lang="en-GB" altLang="en-US" sz="2400" b="1" dirty="0">
                <a:solidFill>
                  <a:srgbClr val="FF0000"/>
                </a:solidFill>
              </a:rPr>
              <a:t>Favouring liberal threshold</a:t>
            </a:r>
          </a:p>
        </p:txBody>
      </p:sp>
      <p:sp>
        <p:nvSpPr>
          <p:cNvPr id="11270" name="Rectangle 6"/>
          <p:cNvSpPr>
            <a:spLocks noChangeArrowheads="1"/>
          </p:cNvSpPr>
          <p:nvPr/>
        </p:nvSpPr>
        <p:spPr bwMode="auto">
          <a:xfrm>
            <a:off x="7023992" y="5767954"/>
            <a:ext cx="132735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350" b="1" dirty="0"/>
              <a:t>Docherty et al, </a:t>
            </a:r>
          </a:p>
          <a:p>
            <a:pPr eaLnBrk="1" hangingPunct="1">
              <a:spcBef>
                <a:spcPct val="0"/>
              </a:spcBef>
              <a:buFontTx/>
              <a:buNone/>
            </a:pPr>
            <a:r>
              <a:rPr lang="en-GB" altLang="en-US" sz="1350" b="1" dirty="0"/>
              <a:t>BMJ March 2016</a:t>
            </a:r>
          </a:p>
        </p:txBody>
      </p:sp>
      <p:pic>
        <p:nvPicPr>
          <p:cNvPr id="3" name="Picture 2"/>
          <p:cNvPicPr>
            <a:picLocks noChangeAspect="1"/>
          </p:cNvPicPr>
          <p:nvPr/>
        </p:nvPicPr>
        <p:blipFill rotWithShape="1">
          <a:blip r:embed="rId3"/>
          <a:srcRect r="24364"/>
          <a:stretch/>
        </p:blipFill>
        <p:spPr>
          <a:xfrm>
            <a:off x="1115677" y="2539842"/>
            <a:ext cx="5830814" cy="3228112"/>
          </a:xfrm>
          <a:prstGeom prst="rect">
            <a:avLst/>
          </a:prstGeom>
        </p:spPr>
      </p:pic>
    </p:spTree>
    <p:extLst>
      <p:ext uri="{BB962C8B-B14F-4D97-AF65-F5344CB8AC3E}">
        <p14:creationId xmlns:p14="http://schemas.microsoft.com/office/powerpoint/2010/main" val="2518480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5"/>
          <p:cNvPicPr>
            <a:picLocks noChangeAspect="1"/>
          </p:cNvPicPr>
          <p:nvPr/>
        </p:nvPicPr>
        <p:blipFill>
          <a:blip r:embed="rId3">
            <a:extLst>
              <a:ext uri="{28A0092B-C50C-407E-A947-70E740481C1C}">
                <a14:useLocalDpi xmlns:a14="http://schemas.microsoft.com/office/drawing/2010/main" val="0"/>
              </a:ext>
            </a:extLst>
          </a:blip>
          <a:srcRect l="2155" t="6276" r="2544" b="3766"/>
          <a:stretch>
            <a:fillRect/>
          </a:stretch>
        </p:blipFill>
        <p:spPr bwMode="auto">
          <a:xfrm>
            <a:off x="169085" y="2210775"/>
            <a:ext cx="8079581"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463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TextBox 6"/>
          <p:cNvSpPr txBox="1">
            <a:spLocks noChangeArrowheads="1"/>
          </p:cNvSpPr>
          <p:nvPr/>
        </p:nvSpPr>
        <p:spPr bwMode="auto">
          <a:xfrm>
            <a:off x="4287820" y="981069"/>
            <a:ext cx="40677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400" dirty="0">
                <a:solidFill>
                  <a:schemeClr val="bg1"/>
                </a:solidFill>
              </a:rPr>
              <a:t>TROPICCAL cohort study n=279</a:t>
            </a:r>
          </a:p>
        </p:txBody>
      </p:sp>
      <p:grpSp>
        <p:nvGrpSpPr>
          <p:cNvPr id="5" name="Group 4"/>
          <p:cNvGrpSpPr/>
          <p:nvPr/>
        </p:nvGrpSpPr>
        <p:grpSpPr>
          <a:xfrm>
            <a:off x="280177" y="1550289"/>
            <a:ext cx="4493419" cy="4307681"/>
            <a:chOff x="2027238" y="952500"/>
            <a:chExt cx="5991225" cy="5743575"/>
          </a:xfrm>
        </p:grpSpPr>
        <p:pic>
          <p:nvPicPr>
            <p:cNvPr id="28674" name="Picture 2"/>
            <p:cNvPicPr>
              <a:picLocks noChangeAspect="1"/>
            </p:cNvPicPr>
            <p:nvPr/>
          </p:nvPicPr>
          <p:blipFill>
            <a:blip r:embed="rId3">
              <a:extLst>
                <a:ext uri="{28A0092B-C50C-407E-A947-70E740481C1C}">
                  <a14:useLocalDpi xmlns:a14="http://schemas.microsoft.com/office/drawing/2010/main" val="0"/>
                </a:ext>
              </a:extLst>
            </a:blip>
            <a:srcRect l="26804" t="11208" r="26147" b="5769"/>
            <a:stretch>
              <a:fillRect/>
            </a:stretch>
          </p:blipFill>
          <p:spPr bwMode="auto">
            <a:xfrm>
              <a:off x="2232025" y="952500"/>
              <a:ext cx="5786438"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3652838" y="1077913"/>
              <a:ext cx="866049"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100">
                  <a:solidFill>
                    <a:srgbClr val="FF0000"/>
                  </a:solidFill>
                </a:rPr>
                <a:t>30%</a:t>
              </a:r>
            </a:p>
          </p:txBody>
        </p:sp>
        <p:sp>
          <p:nvSpPr>
            <p:cNvPr id="28676" name="TextBox 2"/>
            <p:cNvSpPr txBox="1">
              <a:spLocks noChangeArrowheads="1"/>
            </p:cNvSpPr>
            <p:nvPr/>
          </p:nvSpPr>
          <p:spPr bwMode="auto">
            <a:xfrm>
              <a:off x="5108575" y="1077913"/>
              <a:ext cx="866049"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100">
                  <a:solidFill>
                    <a:srgbClr val="FF0000"/>
                  </a:solidFill>
                </a:rPr>
                <a:t>46%</a:t>
              </a:r>
            </a:p>
          </p:txBody>
        </p:sp>
        <p:sp>
          <p:nvSpPr>
            <p:cNvPr id="28677" name="TextBox 3"/>
            <p:cNvSpPr txBox="1">
              <a:spLocks noChangeArrowheads="1"/>
            </p:cNvSpPr>
            <p:nvPr/>
          </p:nvSpPr>
          <p:spPr bwMode="auto">
            <a:xfrm>
              <a:off x="6562724" y="1077913"/>
              <a:ext cx="866049"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100">
                  <a:solidFill>
                    <a:srgbClr val="FF0000"/>
                  </a:solidFill>
                </a:rPr>
                <a:t>24%</a:t>
              </a:r>
            </a:p>
          </p:txBody>
        </p:sp>
        <p:sp>
          <p:nvSpPr>
            <p:cNvPr id="11" name="Rectangle 10"/>
            <p:cNvSpPr/>
            <p:nvPr/>
          </p:nvSpPr>
          <p:spPr>
            <a:xfrm>
              <a:off x="3157538" y="5907088"/>
              <a:ext cx="4572000" cy="7889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p>
          </p:txBody>
        </p:sp>
        <p:sp>
          <p:nvSpPr>
            <p:cNvPr id="28680" name="TextBox 7"/>
            <p:cNvSpPr txBox="1">
              <a:spLocks noChangeArrowheads="1"/>
            </p:cNvSpPr>
            <p:nvPr/>
          </p:nvSpPr>
          <p:spPr bwMode="auto">
            <a:xfrm>
              <a:off x="3233738" y="5784850"/>
              <a:ext cx="142953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1800" b="1"/>
                <a:t>No Injury</a:t>
              </a:r>
            </a:p>
          </p:txBody>
        </p:sp>
        <p:sp>
          <p:nvSpPr>
            <p:cNvPr id="28681" name="TextBox 8"/>
            <p:cNvSpPr txBox="1">
              <a:spLocks noChangeArrowheads="1"/>
            </p:cNvSpPr>
            <p:nvPr/>
          </p:nvSpPr>
          <p:spPr bwMode="auto">
            <a:xfrm>
              <a:off x="4983163" y="5784850"/>
              <a:ext cx="99138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1800" b="1"/>
                <a:t>Injury</a:t>
              </a:r>
            </a:p>
          </p:txBody>
        </p:sp>
        <p:sp>
          <p:nvSpPr>
            <p:cNvPr id="28682" name="TextBox 9"/>
            <p:cNvSpPr txBox="1">
              <a:spLocks noChangeArrowheads="1"/>
            </p:cNvSpPr>
            <p:nvPr/>
          </p:nvSpPr>
          <p:spPr bwMode="auto">
            <a:xfrm>
              <a:off x="6256338" y="5780088"/>
              <a:ext cx="1479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1800" b="1"/>
                <a:t>Infarction</a:t>
              </a:r>
            </a:p>
          </p:txBody>
        </p:sp>
        <p:sp>
          <p:nvSpPr>
            <p:cNvPr id="15" name="Rectangle 14"/>
            <p:cNvSpPr/>
            <p:nvPr/>
          </p:nvSpPr>
          <p:spPr>
            <a:xfrm>
              <a:off x="2322513" y="1958975"/>
              <a:ext cx="742950" cy="2432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p>
          </p:txBody>
        </p:sp>
        <p:sp>
          <p:nvSpPr>
            <p:cNvPr id="28684" name="TextBox 11"/>
            <p:cNvSpPr txBox="1">
              <a:spLocks noChangeArrowheads="1"/>
            </p:cNvSpPr>
            <p:nvPr/>
          </p:nvSpPr>
          <p:spPr bwMode="auto">
            <a:xfrm rot="16200000">
              <a:off x="2068805" y="2851785"/>
              <a:ext cx="14170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1800" b="1"/>
                <a:t>TnI (ng/l)</a:t>
              </a:r>
            </a:p>
          </p:txBody>
        </p:sp>
        <p:sp>
          <p:nvSpPr>
            <p:cNvPr id="28685" name="TextBox 12"/>
            <p:cNvSpPr txBox="1">
              <a:spLocks noChangeArrowheads="1"/>
            </p:cNvSpPr>
            <p:nvPr/>
          </p:nvSpPr>
          <p:spPr bwMode="auto">
            <a:xfrm>
              <a:off x="2027238" y="1930400"/>
              <a:ext cx="110329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1800"/>
                <a:t>10,000</a:t>
              </a:r>
            </a:p>
          </p:txBody>
        </p:sp>
        <p:sp>
          <p:nvSpPr>
            <p:cNvPr id="28686" name="TextBox 13"/>
            <p:cNvSpPr txBox="1">
              <a:spLocks noChangeArrowheads="1"/>
            </p:cNvSpPr>
            <p:nvPr/>
          </p:nvSpPr>
          <p:spPr bwMode="auto">
            <a:xfrm>
              <a:off x="2414589" y="3798888"/>
              <a:ext cx="7142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1800"/>
                <a:t>100</a:t>
              </a:r>
            </a:p>
          </p:txBody>
        </p:sp>
      </p:grpSp>
      <p:sp>
        <p:nvSpPr>
          <p:cNvPr id="28687" name="TextBox 1"/>
          <p:cNvSpPr txBox="1">
            <a:spLocks noChangeArrowheads="1"/>
          </p:cNvSpPr>
          <p:nvPr/>
        </p:nvSpPr>
        <p:spPr bwMode="auto">
          <a:xfrm>
            <a:off x="5163314" y="2305144"/>
            <a:ext cx="2749471"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50000"/>
              </a:lnSpc>
              <a:spcBef>
                <a:spcPct val="0"/>
              </a:spcBef>
              <a:buFontTx/>
              <a:buNone/>
            </a:pPr>
            <a:r>
              <a:rPr lang="en-GB" altLang="en-US" sz="2100" b="1" u="sng"/>
              <a:t>Clinically diagnosed MI</a:t>
            </a:r>
            <a:endParaRPr lang="en-GB" altLang="en-US" sz="2100" b="1"/>
          </a:p>
          <a:p>
            <a:pPr algn="ctr">
              <a:spcBef>
                <a:spcPct val="0"/>
              </a:spcBef>
              <a:buFontTx/>
              <a:buNone/>
            </a:pPr>
            <a:r>
              <a:rPr lang="en-GB" altLang="en-US" sz="2100" b="1"/>
              <a:t>12 (4%)</a:t>
            </a:r>
          </a:p>
        </p:txBody>
      </p:sp>
      <p:sp>
        <p:nvSpPr>
          <p:cNvPr id="2" name="Multiply 1"/>
          <p:cNvSpPr/>
          <p:nvPr/>
        </p:nvSpPr>
        <p:spPr>
          <a:xfrm>
            <a:off x="6055251" y="2644473"/>
            <a:ext cx="685800" cy="6858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solidFill>
                <a:srgbClr val="FF0000"/>
              </a:solidFill>
            </a:endParaRPr>
          </a:p>
        </p:txBody>
      </p:sp>
      <p:sp>
        <p:nvSpPr>
          <p:cNvPr id="3" name="TextBox 2"/>
          <p:cNvSpPr txBox="1">
            <a:spLocks noChangeArrowheads="1"/>
          </p:cNvSpPr>
          <p:nvPr/>
        </p:nvSpPr>
        <p:spPr bwMode="auto">
          <a:xfrm>
            <a:off x="5140308" y="3287295"/>
            <a:ext cx="29462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100" b="1" dirty="0">
                <a:solidFill>
                  <a:srgbClr val="FF0000"/>
                </a:solidFill>
              </a:rPr>
              <a:t>3 fulfilled definition (1%)</a:t>
            </a:r>
          </a:p>
        </p:txBody>
      </p:sp>
      <p:sp>
        <p:nvSpPr>
          <p:cNvPr id="4" name="TextBox 3"/>
          <p:cNvSpPr txBox="1"/>
          <p:nvPr/>
        </p:nvSpPr>
        <p:spPr>
          <a:xfrm>
            <a:off x="4927185" y="5521023"/>
            <a:ext cx="3422860" cy="323165"/>
          </a:xfrm>
          <a:prstGeom prst="rect">
            <a:avLst/>
          </a:prstGeom>
          <a:noFill/>
        </p:spPr>
        <p:txBody>
          <a:bodyPr wrap="none" rtlCol="0">
            <a:spAutoFit/>
          </a:bodyPr>
          <a:lstStyle/>
          <a:p>
            <a:r>
              <a:rPr lang="en-GB" sz="1500" b="1" dirty="0"/>
              <a:t>Docherty et al, Intensive Care Med, 2018</a:t>
            </a:r>
          </a:p>
        </p:txBody>
      </p:sp>
    </p:spTree>
    <p:extLst>
      <p:ext uri="{BB962C8B-B14F-4D97-AF65-F5344CB8AC3E}">
        <p14:creationId xmlns:p14="http://schemas.microsoft.com/office/powerpoint/2010/main" val="1313624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1"/>
          <p:cNvPicPr>
            <a:picLocks noChangeAspect="1" noChangeArrowheads="1"/>
          </p:cNvPicPr>
          <p:nvPr/>
        </p:nvPicPr>
        <p:blipFill>
          <a:blip r:embed="rId3">
            <a:extLst>
              <a:ext uri="{28A0092B-C50C-407E-A947-70E740481C1C}">
                <a14:useLocalDpi xmlns:a14="http://schemas.microsoft.com/office/drawing/2010/main" val="0"/>
              </a:ext>
            </a:extLst>
          </a:blip>
          <a:srcRect b="24110"/>
          <a:stretch>
            <a:fillRect/>
          </a:stretch>
        </p:blipFill>
        <p:spPr bwMode="auto">
          <a:xfrm>
            <a:off x="240550" y="1778765"/>
            <a:ext cx="3245644" cy="369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3"/>
          <p:cNvSpPr>
            <a:spLocks noGrp="1"/>
          </p:cNvSpPr>
          <p:nvPr>
            <p:ph type="title"/>
          </p:nvPr>
        </p:nvSpPr>
        <p:spPr>
          <a:xfrm>
            <a:off x="275077" y="1300134"/>
            <a:ext cx="7268766" cy="857250"/>
          </a:xfrm>
        </p:spPr>
        <p:txBody>
          <a:bodyPr/>
          <a:lstStyle/>
          <a:p>
            <a:r>
              <a:rPr lang="en-GB" altLang="en-US" smtClean="0"/>
              <a:t>6 month mortality</a:t>
            </a:r>
          </a:p>
        </p:txBody>
      </p:sp>
      <p:sp>
        <p:nvSpPr>
          <p:cNvPr id="32772" name="TextBox 18"/>
          <p:cNvSpPr txBox="1">
            <a:spLocks noChangeArrowheads="1"/>
          </p:cNvSpPr>
          <p:nvPr/>
        </p:nvSpPr>
        <p:spPr bwMode="auto">
          <a:xfrm>
            <a:off x="1009693" y="4548159"/>
            <a:ext cx="169540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350"/>
              <a:t>Log rank test p=0.003</a:t>
            </a:r>
          </a:p>
        </p:txBody>
      </p:sp>
      <p:grpSp>
        <p:nvGrpSpPr>
          <p:cNvPr id="10" name="Group 9"/>
          <p:cNvGrpSpPr>
            <a:grpSpLocks/>
          </p:cNvGrpSpPr>
          <p:nvPr/>
        </p:nvGrpSpPr>
        <p:grpSpPr bwMode="auto">
          <a:xfrm>
            <a:off x="3473094" y="2089518"/>
            <a:ext cx="1734624" cy="2700338"/>
            <a:chOff x="5673631" y="1760199"/>
            <a:chExt cx="2312887" cy="3601308"/>
          </a:xfrm>
        </p:grpSpPr>
        <p:cxnSp>
          <p:nvCxnSpPr>
            <p:cNvPr id="14" name="Straight Arrow Connector 13"/>
            <p:cNvCxnSpPr>
              <a:stCxn id="32770" idx="3"/>
            </p:cNvCxnSpPr>
            <p:nvPr/>
          </p:nvCxnSpPr>
          <p:spPr>
            <a:xfrm flipV="1">
              <a:off x="5691094" y="1760199"/>
              <a:ext cx="1841543" cy="204836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32770" idx="3"/>
            </p:cNvCxnSpPr>
            <p:nvPr/>
          </p:nvCxnSpPr>
          <p:spPr>
            <a:xfrm>
              <a:off x="5691094" y="3808562"/>
              <a:ext cx="1841543" cy="1552945"/>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780" name="TextBox 17"/>
            <p:cNvSpPr txBox="1">
              <a:spLocks noChangeArrowheads="1"/>
            </p:cNvSpPr>
            <p:nvPr/>
          </p:nvSpPr>
          <p:spPr bwMode="auto">
            <a:xfrm>
              <a:off x="5673631" y="4126921"/>
              <a:ext cx="2154060" cy="9851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2100"/>
                <a:t>Less critically</a:t>
              </a:r>
            </a:p>
            <a:p>
              <a:pPr eaLnBrk="1" hangingPunct="1">
                <a:spcBef>
                  <a:spcPct val="0"/>
                </a:spcBef>
                <a:buFontTx/>
                <a:buNone/>
              </a:pPr>
              <a:r>
                <a:rPr lang="en-GB" altLang="en-US" sz="2100"/>
                <a:t>unwell</a:t>
              </a:r>
            </a:p>
          </p:txBody>
        </p:sp>
        <p:sp>
          <p:nvSpPr>
            <p:cNvPr id="32781" name="TextBox 16"/>
            <p:cNvSpPr txBox="1">
              <a:spLocks noChangeArrowheads="1"/>
            </p:cNvSpPr>
            <p:nvPr/>
          </p:nvSpPr>
          <p:spPr bwMode="auto">
            <a:xfrm>
              <a:off x="5691135" y="2307212"/>
              <a:ext cx="2295383" cy="9851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2100"/>
                <a:t>Most critically</a:t>
              </a:r>
            </a:p>
            <a:p>
              <a:pPr eaLnBrk="1" hangingPunct="1">
                <a:spcBef>
                  <a:spcPct val="0"/>
                </a:spcBef>
                <a:buFontTx/>
                <a:buNone/>
              </a:pPr>
              <a:r>
                <a:rPr lang="en-GB" altLang="en-US" sz="2100"/>
                <a:t>unwell</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l="8087"/>
          <a:stretch>
            <a:fillRect/>
          </a:stretch>
        </p:blipFill>
        <p:spPr bwMode="auto">
          <a:xfrm>
            <a:off x="5106634" y="3442069"/>
            <a:ext cx="3180160" cy="239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l="9605"/>
          <a:stretch>
            <a:fillRect/>
          </a:stretch>
        </p:blipFill>
        <p:spPr bwMode="auto">
          <a:xfrm>
            <a:off x="5106634" y="1109634"/>
            <a:ext cx="3180160" cy="242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stCxn id="7" idx="0"/>
          </p:cNvCxnSpPr>
          <p:nvPr/>
        </p:nvCxnSpPr>
        <p:spPr>
          <a:xfrm flipH="1" flipV="1">
            <a:off x="6992584" y="4221928"/>
            <a:ext cx="388144" cy="266700"/>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783034" y="4488628"/>
            <a:ext cx="1241687" cy="507831"/>
          </a:xfrm>
          <a:prstGeom prst="rect">
            <a:avLst/>
          </a:prstGeom>
          <a:noFill/>
          <a:ln>
            <a:solidFill>
              <a:srgbClr val="0070C0"/>
            </a:solidFill>
          </a:ln>
        </p:spPr>
        <p:txBody>
          <a:bodyPr wrap="none">
            <a:spAutoFit/>
          </a:bodyPr>
          <a:lstStyle/>
          <a:p>
            <a:pPr>
              <a:defRPr/>
            </a:pPr>
            <a:r>
              <a:rPr lang="en-GB" sz="1350" b="1" dirty="0">
                <a:solidFill>
                  <a:schemeClr val="tx2">
                    <a:lumMod val="60000"/>
                    <a:lumOff val="40000"/>
                  </a:schemeClr>
                </a:solidFill>
              </a:rPr>
              <a:t>Persistent high</a:t>
            </a:r>
          </a:p>
          <a:p>
            <a:pPr>
              <a:defRPr/>
            </a:pPr>
            <a:r>
              <a:rPr lang="en-GB" sz="1350" b="1" dirty="0">
                <a:solidFill>
                  <a:schemeClr val="tx2">
                    <a:lumMod val="60000"/>
                    <a:lumOff val="40000"/>
                  </a:schemeClr>
                </a:solidFill>
              </a:rPr>
              <a:t>mortality</a:t>
            </a:r>
          </a:p>
        </p:txBody>
      </p:sp>
    </p:spTree>
    <p:extLst>
      <p:ext uri="{BB962C8B-B14F-4D97-AF65-F5344CB8AC3E}">
        <p14:creationId xmlns:p14="http://schemas.microsoft.com/office/powerpoint/2010/main" val="911572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387084" y="4371975"/>
            <a:ext cx="857250" cy="90011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dirty="0"/>
              <a:t>MI</a:t>
            </a:r>
          </a:p>
        </p:txBody>
      </p:sp>
      <p:sp>
        <p:nvSpPr>
          <p:cNvPr id="6" name="Oval 5"/>
          <p:cNvSpPr/>
          <p:nvPr/>
        </p:nvSpPr>
        <p:spPr>
          <a:xfrm>
            <a:off x="5358759" y="2561035"/>
            <a:ext cx="1970269" cy="154305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dirty="0"/>
              <a:t>6m mortality</a:t>
            </a:r>
          </a:p>
        </p:txBody>
      </p:sp>
      <p:sp>
        <p:nvSpPr>
          <p:cNvPr id="7" name="Oval 6"/>
          <p:cNvSpPr/>
          <p:nvPr/>
        </p:nvSpPr>
        <p:spPr>
          <a:xfrm>
            <a:off x="440288" y="2796778"/>
            <a:ext cx="1832372" cy="110966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700" dirty="0"/>
              <a:t>Illness severity</a:t>
            </a:r>
          </a:p>
        </p:txBody>
      </p:sp>
      <p:cxnSp>
        <p:nvCxnSpPr>
          <p:cNvPr id="9" name="Straight Arrow Connector 8"/>
          <p:cNvCxnSpPr>
            <a:stCxn id="7" idx="6"/>
            <a:endCxn id="6" idx="2"/>
          </p:cNvCxnSpPr>
          <p:nvPr/>
        </p:nvCxnSpPr>
        <p:spPr>
          <a:xfrm flipV="1">
            <a:off x="2272659" y="3332560"/>
            <a:ext cx="3086100" cy="1905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6"/>
            <a:endCxn id="5" idx="0"/>
          </p:cNvCxnSpPr>
          <p:nvPr/>
        </p:nvCxnSpPr>
        <p:spPr>
          <a:xfrm>
            <a:off x="2272659" y="3351610"/>
            <a:ext cx="1543050" cy="102036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5" idx="0"/>
            <a:endCxn id="6" idx="2"/>
          </p:cNvCxnSpPr>
          <p:nvPr/>
        </p:nvCxnSpPr>
        <p:spPr>
          <a:xfrm flipV="1">
            <a:off x="3815709" y="3332560"/>
            <a:ext cx="1543050" cy="103941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a:spLocks noChangeArrowheads="1"/>
          </p:cNvSpPr>
          <p:nvPr/>
        </p:nvSpPr>
        <p:spPr bwMode="auto">
          <a:xfrm>
            <a:off x="787950" y="1753791"/>
            <a:ext cx="1189428" cy="4154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100"/>
              <a:t>Exposure</a:t>
            </a:r>
          </a:p>
        </p:txBody>
      </p:sp>
      <p:cxnSp>
        <p:nvCxnSpPr>
          <p:cNvPr id="31" name="Straight Arrow Connector 30"/>
          <p:cNvCxnSpPr>
            <a:stCxn id="30" idx="2"/>
            <a:endCxn id="7" idx="0"/>
          </p:cNvCxnSpPr>
          <p:nvPr/>
        </p:nvCxnSpPr>
        <p:spPr>
          <a:xfrm flipH="1">
            <a:off x="1357070" y="2146698"/>
            <a:ext cx="2381" cy="65008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p:cNvSpPr txBox="1">
            <a:spLocks noChangeArrowheads="1"/>
          </p:cNvSpPr>
          <p:nvPr/>
        </p:nvSpPr>
        <p:spPr bwMode="auto">
          <a:xfrm>
            <a:off x="3235876" y="1750219"/>
            <a:ext cx="1201333" cy="4154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100"/>
              <a:t>Mediator</a:t>
            </a:r>
          </a:p>
        </p:txBody>
      </p:sp>
      <p:cxnSp>
        <p:nvCxnSpPr>
          <p:cNvPr id="33" name="Straight Arrow Connector 32"/>
          <p:cNvCxnSpPr>
            <a:stCxn id="32" idx="2"/>
            <a:endCxn id="5" idx="0"/>
          </p:cNvCxnSpPr>
          <p:nvPr/>
        </p:nvCxnSpPr>
        <p:spPr>
          <a:xfrm>
            <a:off x="3815709" y="2143125"/>
            <a:ext cx="0" cy="22288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a:spLocks noChangeArrowheads="1"/>
          </p:cNvSpPr>
          <p:nvPr/>
        </p:nvSpPr>
        <p:spPr bwMode="auto">
          <a:xfrm>
            <a:off x="5701660" y="1746647"/>
            <a:ext cx="1193853" cy="4154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100"/>
              <a:t>Outcome</a:t>
            </a:r>
          </a:p>
        </p:txBody>
      </p:sp>
      <p:cxnSp>
        <p:nvCxnSpPr>
          <p:cNvPr id="35" name="Straight Arrow Connector 34"/>
          <p:cNvCxnSpPr>
            <a:stCxn id="34" idx="2"/>
            <a:endCxn id="6" idx="0"/>
          </p:cNvCxnSpPr>
          <p:nvPr/>
        </p:nvCxnSpPr>
        <p:spPr>
          <a:xfrm>
            <a:off x="6275541" y="2139554"/>
            <a:ext cx="0" cy="42148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5854" name="TextBox 44"/>
          <p:cNvSpPr txBox="1">
            <a:spLocks noChangeArrowheads="1"/>
          </p:cNvSpPr>
          <p:nvPr/>
        </p:nvSpPr>
        <p:spPr bwMode="auto">
          <a:xfrm>
            <a:off x="440288" y="5700712"/>
            <a:ext cx="44200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1350"/>
              <a:t>Co-variates: age, sex, comorbidity, admission type, diagnosis</a:t>
            </a:r>
          </a:p>
        </p:txBody>
      </p:sp>
      <p:sp>
        <p:nvSpPr>
          <p:cNvPr id="35855" name="TextBox 28"/>
          <p:cNvSpPr txBox="1">
            <a:spLocks noChangeArrowheads="1"/>
          </p:cNvSpPr>
          <p:nvPr/>
        </p:nvSpPr>
        <p:spPr bwMode="auto">
          <a:xfrm>
            <a:off x="3586087" y="1183221"/>
            <a:ext cx="48524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1800" dirty="0"/>
              <a:t>TROPICCAL 6 month mortality: Mediation analysis</a:t>
            </a:r>
          </a:p>
        </p:txBody>
      </p:sp>
      <p:sp>
        <p:nvSpPr>
          <p:cNvPr id="49" name="Right Arrow 48"/>
          <p:cNvSpPr/>
          <p:nvPr/>
        </p:nvSpPr>
        <p:spPr>
          <a:xfrm>
            <a:off x="2313141" y="2896791"/>
            <a:ext cx="2906316" cy="88939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p>
        </p:txBody>
      </p:sp>
      <p:sp>
        <p:nvSpPr>
          <p:cNvPr id="50" name="Right Arrow 49"/>
          <p:cNvSpPr/>
          <p:nvPr/>
        </p:nvSpPr>
        <p:spPr>
          <a:xfrm rot="2264345">
            <a:off x="2148835" y="3443288"/>
            <a:ext cx="1703785" cy="1125141"/>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p>
        </p:txBody>
      </p:sp>
      <p:sp>
        <p:nvSpPr>
          <p:cNvPr id="51" name="Right Arrow 50"/>
          <p:cNvSpPr/>
          <p:nvPr/>
        </p:nvSpPr>
        <p:spPr>
          <a:xfrm rot="19530973">
            <a:off x="3828807" y="3323035"/>
            <a:ext cx="1703784" cy="112514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p>
        </p:txBody>
      </p:sp>
      <p:sp>
        <p:nvSpPr>
          <p:cNvPr id="19" name="TextBox 4"/>
          <p:cNvSpPr txBox="1">
            <a:spLocks noChangeArrowheads="1"/>
          </p:cNvSpPr>
          <p:nvPr/>
        </p:nvSpPr>
        <p:spPr bwMode="auto">
          <a:xfrm>
            <a:off x="2926313" y="2759869"/>
            <a:ext cx="1822230" cy="5078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700" b="1"/>
              <a:t>Direct: 63%</a:t>
            </a:r>
          </a:p>
        </p:txBody>
      </p:sp>
      <p:sp>
        <p:nvSpPr>
          <p:cNvPr id="20" name="TextBox 5"/>
          <p:cNvSpPr txBox="1">
            <a:spLocks noChangeArrowheads="1"/>
          </p:cNvSpPr>
          <p:nvPr/>
        </p:nvSpPr>
        <p:spPr bwMode="auto">
          <a:xfrm>
            <a:off x="2803678" y="3744517"/>
            <a:ext cx="2069093" cy="507831"/>
          </a:xfrm>
          <a:prstGeom prst="rect">
            <a:avLst/>
          </a:prstGeom>
          <a:solidFill>
            <a:schemeClr val="bg1"/>
          </a:solidFill>
          <a:ln w="952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700" b="1"/>
              <a:t>Indirect: 37%</a:t>
            </a:r>
          </a:p>
        </p:txBody>
      </p:sp>
      <p:sp>
        <p:nvSpPr>
          <p:cNvPr id="21" name="TextBox 7"/>
          <p:cNvSpPr txBox="1">
            <a:spLocks noChangeArrowheads="1"/>
          </p:cNvSpPr>
          <p:nvPr/>
        </p:nvSpPr>
        <p:spPr bwMode="auto">
          <a:xfrm>
            <a:off x="7191132" y="1728787"/>
            <a:ext cx="1071127" cy="4154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GB" altLang="en-US" sz="2100"/>
              <a:t>P=0.002</a:t>
            </a:r>
          </a:p>
        </p:txBody>
      </p:sp>
    </p:spTree>
    <p:extLst>
      <p:ext uri="{BB962C8B-B14F-4D97-AF65-F5344CB8AC3E}">
        <p14:creationId xmlns:p14="http://schemas.microsoft.com/office/powerpoint/2010/main" val="987905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subTnLst>
                                    <p:set>
                                      <p:cBhvr override="childStyle">
                                        <p:cTn dur="1" fill="hold" display="0" masterRel="nextClick" afterEffect="1"/>
                                        <p:tgtEl>
                                          <p:spTgt spid="49"/>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subTnLst>
                                    <p:set>
                                      <p:cBhvr override="childStyle">
                                        <p:cTn dur="1" fill="hold" display="0" masterRel="nextClick" afterEffect="1"/>
                                        <p:tgtEl>
                                          <p:spTgt spid="50"/>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4" grpId="0" animBg="1"/>
      <p:bldP spid="49" grpId="0" animBg="1"/>
      <p:bldP spid="50" grpId="0" animBg="1"/>
      <p:bldP spid="51"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539978" y="857250"/>
            <a:ext cx="3604022" cy="857250"/>
          </a:xfrm>
        </p:spPr>
        <p:txBody>
          <a:bodyPr/>
          <a:lstStyle/>
          <a:p>
            <a:r>
              <a:rPr lang="en-GB" altLang="en-US" dirty="0" smtClean="0">
                <a:solidFill>
                  <a:schemeClr val="bg1"/>
                </a:solidFill>
              </a:rPr>
              <a:t>Conclusions</a:t>
            </a:r>
          </a:p>
        </p:txBody>
      </p:sp>
      <p:sp>
        <p:nvSpPr>
          <p:cNvPr id="63491" name="Content Placeholder 2"/>
          <p:cNvSpPr>
            <a:spLocks noGrp="1"/>
          </p:cNvSpPr>
          <p:nvPr>
            <p:ph idx="1"/>
          </p:nvPr>
        </p:nvSpPr>
        <p:spPr>
          <a:xfrm>
            <a:off x="217197" y="1442606"/>
            <a:ext cx="7268765" cy="3957638"/>
          </a:xfrm>
        </p:spPr>
        <p:txBody>
          <a:bodyPr>
            <a:normAutofit fontScale="92500" lnSpcReduction="20000"/>
          </a:bodyPr>
          <a:lstStyle/>
          <a:p>
            <a:pPr>
              <a:lnSpc>
                <a:spcPct val="150000"/>
              </a:lnSpc>
            </a:pPr>
            <a:r>
              <a:rPr lang="en-GB" altLang="en-US" dirty="0" smtClean="0"/>
              <a:t>True incidence of heart attacks 24%</a:t>
            </a:r>
          </a:p>
          <a:p>
            <a:pPr>
              <a:lnSpc>
                <a:spcPct val="150000"/>
              </a:lnSpc>
            </a:pPr>
            <a:r>
              <a:rPr lang="en-GB" altLang="en-US" dirty="0" smtClean="0"/>
              <a:t>&gt;95% not diagnosed clinically</a:t>
            </a:r>
          </a:p>
          <a:p>
            <a:pPr>
              <a:lnSpc>
                <a:spcPct val="150000"/>
              </a:lnSpc>
            </a:pPr>
            <a:r>
              <a:rPr lang="en-GB" altLang="en-US" dirty="0" smtClean="0"/>
              <a:t>Significant association with mortality</a:t>
            </a:r>
          </a:p>
          <a:p>
            <a:pPr>
              <a:lnSpc>
                <a:spcPct val="150000"/>
              </a:lnSpc>
            </a:pPr>
            <a:r>
              <a:rPr lang="en-GB" altLang="en-US" dirty="0" smtClean="0"/>
              <a:t>On the causal pathway to mortality</a:t>
            </a:r>
          </a:p>
          <a:p>
            <a:pPr>
              <a:lnSpc>
                <a:spcPct val="150000"/>
              </a:lnSpc>
            </a:pPr>
            <a:endParaRPr lang="en-GB" altLang="en-US" dirty="0"/>
          </a:p>
          <a:p>
            <a:pPr>
              <a:lnSpc>
                <a:spcPct val="150000"/>
              </a:lnSpc>
            </a:pPr>
            <a:r>
              <a:rPr lang="en-GB" altLang="en-US" dirty="0" smtClean="0"/>
              <a:t>Potentially modifiable</a:t>
            </a:r>
          </a:p>
        </p:txBody>
      </p:sp>
    </p:spTree>
    <p:extLst>
      <p:ext uri="{BB962C8B-B14F-4D97-AF65-F5344CB8AC3E}">
        <p14:creationId xmlns:p14="http://schemas.microsoft.com/office/powerpoint/2010/main" val="1807520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sources</a:t>
            </a:r>
            <a:endParaRPr lang="en-GB" dirty="0"/>
          </a:p>
        </p:txBody>
      </p:sp>
      <p:sp>
        <p:nvSpPr>
          <p:cNvPr id="3" name="Content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34638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74284" y="3491219"/>
            <a:ext cx="2233206" cy="1601688"/>
          </a:xfrm>
          <a:prstGeom prst="rect">
            <a:avLst/>
          </a:prstGeom>
        </p:spPr>
      </p:pic>
      <p:sp>
        <p:nvSpPr>
          <p:cNvPr id="107" name="Curved Right Arrow 106"/>
          <p:cNvSpPr/>
          <p:nvPr/>
        </p:nvSpPr>
        <p:spPr>
          <a:xfrm rot="1108259" flipH="1">
            <a:off x="6566530" y="3682602"/>
            <a:ext cx="872612" cy="23681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04" name="Curved Right Arrow 103"/>
          <p:cNvSpPr/>
          <p:nvPr/>
        </p:nvSpPr>
        <p:spPr>
          <a:xfrm rot="20477642">
            <a:off x="1460287" y="3663326"/>
            <a:ext cx="850282" cy="23297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6" name="TextBox 5"/>
          <p:cNvSpPr txBox="1"/>
          <p:nvPr/>
        </p:nvSpPr>
        <p:spPr>
          <a:xfrm>
            <a:off x="2463288" y="842451"/>
            <a:ext cx="4089068" cy="346249"/>
          </a:xfrm>
          <a:prstGeom prst="rect">
            <a:avLst/>
          </a:prstGeom>
          <a:solidFill>
            <a:srgbClr val="CC3300"/>
          </a:solidFill>
        </p:spPr>
        <p:txBody>
          <a:bodyPr wrap="none" rtlCol="0">
            <a:spAutoFit/>
          </a:bodyPr>
          <a:lstStyle/>
          <a:p>
            <a:r>
              <a:rPr lang="en-GB" sz="1650" b="1" dirty="0">
                <a:solidFill>
                  <a:schemeClr val="bg1"/>
                </a:solidFill>
              </a:rPr>
              <a:t>DATA SOURCES: ROUTINE HEALTHCARE DATA</a:t>
            </a:r>
          </a:p>
        </p:txBody>
      </p:sp>
      <p:sp>
        <p:nvSpPr>
          <p:cNvPr id="18" name="TextBox 17"/>
          <p:cNvSpPr txBox="1"/>
          <p:nvPr/>
        </p:nvSpPr>
        <p:spPr>
          <a:xfrm>
            <a:off x="5141668" y="3221481"/>
            <a:ext cx="3214406" cy="323165"/>
          </a:xfrm>
          <a:prstGeom prst="rect">
            <a:avLst/>
          </a:prstGeom>
          <a:solidFill>
            <a:srgbClr val="CC3300"/>
          </a:solidFill>
        </p:spPr>
        <p:txBody>
          <a:bodyPr wrap="none" rtlCol="0">
            <a:spAutoFit/>
          </a:bodyPr>
          <a:lstStyle/>
          <a:p>
            <a:r>
              <a:rPr lang="en-GB" sz="1500" b="1" dirty="0">
                <a:solidFill>
                  <a:schemeClr val="bg1"/>
                </a:solidFill>
              </a:rPr>
              <a:t>540,000 Critically ill patients with CVD</a:t>
            </a:r>
          </a:p>
        </p:txBody>
      </p:sp>
      <p:sp>
        <p:nvSpPr>
          <p:cNvPr id="20" name="TextBox 19"/>
          <p:cNvSpPr txBox="1"/>
          <p:nvPr/>
        </p:nvSpPr>
        <p:spPr>
          <a:xfrm>
            <a:off x="931330" y="5097375"/>
            <a:ext cx="2205476" cy="323165"/>
          </a:xfrm>
          <a:prstGeom prst="rect">
            <a:avLst/>
          </a:prstGeom>
          <a:solidFill>
            <a:schemeClr val="bg1"/>
          </a:solidFill>
        </p:spPr>
        <p:txBody>
          <a:bodyPr wrap="none" rtlCol="0">
            <a:spAutoFit/>
          </a:bodyPr>
          <a:lstStyle/>
          <a:p>
            <a:r>
              <a:rPr lang="en-GB" sz="1500" b="1" dirty="0"/>
              <a:t>Risk prediction modelling</a:t>
            </a:r>
          </a:p>
        </p:txBody>
      </p:sp>
      <p:sp>
        <p:nvSpPr>
          <p:cNvPr id="21" name="TextBox 20"/>
          <p:cNvSpPr txBox="1"/>
          <p:nvPr/>
        </p:nvSpPr>
        <p:spPr>
          <a:xfrm>
            <a:off x="998412" y="4131967"/>
            <a:ext cx="2092561" cy="323165"/>
          </a:xfrm>
          <a:prstGeom prst="rect">
            <a:avLst/>
          </a:prstGeom>
          <a:solidFill>
            <a:schemeClr val="bg1"/>
          </a:solidFill>
        </p:spPr>
        <p:txBody>
          <a:bodyPr wrap="none" rtlCol="0">
            <a:spAutoFit/>
          </a:bodyPr>
          <a:lstStyle/>
          <a:p>
            <a:r>
              <a:rPr lang="en-GB" sz="1500" b="1" dirty="0"/>
              <a:t>Unsupervised clustering</a:t>
            </a:r>
          </a:p>
        </p:txBody>
      </p:sp>
      <p:sp>
        <p:nvSpPr>
          <p:cNvPr id="30" name="TextBox 29"/>
          <p:cNvSpPr txBox="1"/>
          <p:nvPr/>
        </p:nvSpPr>
        <p:spPr>
          <a:xfrm>
            <a:off x="600730" y="3221481"/>
            <a:ext cx="3116622" cy="323165"/>
          </a:xfrm>
          <a:prstGeom prst="rect">
            <a:avLst/>
          </a:prstGeom>
          <a:solidFill>
            <a:srgbClr val="CC3300"/>
          </a:solidFill>
        </p:spPr>
        <p:txBody>
          <a:bodyPr wrap="none" rtlCol="0">
            <a:spAutoFit/>
          </a:bodyPr>
          <a:lstStyle/>
          <a:p>
            <a:r>
              <a:rPr lang="en-GB" sz="1500" b="1" dirty="0">
                <a:solidFill>
                  <a:schemeClr val="bg1"/>
                </a:solidFill>
              </a:rPr>
              <a:t>34,000 Critically ill patients with CVD</a:t>
            </a:r>
          </a:p>
        </p:txBody>
      </p:sp>
      <p:sp>
        <p:nvSpPr>
          <p:cNvPr id="57" name="TextBox 56"/>
          <p:cNvSpPr txBox="1"/>
          <p:nvPr/>
        </p:nvSpPr>
        <p:spPr>
          <a:xfrm>
            <a:off x="5913260" y="5092907"/>
            <a:ext cx="2205476" cy="323165"/>
          </a:xfrm>
          <a:prstGeom prst="rect">
            <a:avLst/>
          </a:prstGeom>
          <a:solidFill>
            <a:schemeClr val="bg1"/>
          </a:solidFill>
        </p:spPr>
        <p:txBody>
          <a:bodyPr wrap="none" rtlCol="0">
            <a:spAutoFit/>
          </a:bodyPr>
          <a:lstStyle/>
          <a:p>
            <a:r>
              <a:rPr lang="en-GB" sz="1500" b="1" dirty="0"/>
              <a:t>Risk prediction modelling</a:t>
            </a:r>
          </a:p>
        </p:txBody>
      </p:sp>
      <p:sp>
        <p:nvSpPr>
          <p:cNvPr id="58" name="TextBox 57"/>
          <p:cNvSpPr txBox="1"/>
          <p:nvPr/>
        </p:nvSpPr>
        <p:spPr>
          <a:xfrm>
            <a:off x="3956461" y="5021192"/>
            <a:ext cx="914096" cy="300082"/>
          </a:xfrm>
          <a:prstGeom prst="rect">
            <a:avLst/>
          </a:prstGeom>
          <a:noFill/>
        </p:spPr>
        <p:txBody>
          <a:bodyPr wrap="none" rtlCol="0">
            <a:spAutoFit/>
          </a:bodyPr>
          <a:lstStyle/>
          <a:p>
            <a:r>
              <a:rPr lang="en-GB" sz="1350" b="1" dirty="0"/>
              <a:t>Validation</a:t>
            </a:r>
          </a:p>
        </p:txBody>
      </p:sp>
      <p:sp>
        <p:nvSpPr>
          <p:cNvPr id="74" name="TextBox 73"/>
          <p:cNvSpPr txBox="1"/>
          <p:nvPr/>
        </p:nvSpPr>
        <p:spPr>
          <a:xfrm>
            <a:off x="5702689" y="4133692"/>
            <a:ext cx="2092561" cy="323165"/>
          </a:xfrm>
          <a:prstGeom prst="rect">
            <a:avLst/>
          </a:prstGeom>
          <a:solidFill>
            <a:schemeClr val="bg1"/>
          </a:solidFill>
        </p:spPr>
        <p:txBody>
          <a:bodyPr wrap="none" rtlCol="0">
            <a:spAutoFit/>
          </a:bodyPr>
          <a:lstStyle/>
          <a:p>
            <a:r>
              <a:rPr lang="en-GB" sz="1500" b="1" dirty="0"/>
              <a:t>Unsupervised clustering</a:t>
            </a:r>
          </a:p>
        </p:txBody>
      </p:sp>
      <p:grpSp>
        <p:nvGrpSpPr>
          <p:cNvPr id="89" name="Group 88"/>
          <p:cNvGrpSpPr/>
          <p:nvPr/>
        </p:nvGrpSpPr>
        <p:grpSpPr>
          <a:xfrm>
            <a:off x="0" y="1635920"/>
            <a:ext cx="4239712" cy="1529023"/>
            <a:chOff x="228579" y="1126361"/>
            <a:chExt cx="5652949" cy="2038698"/>
          </a:xfrm>
        </p:grpSpPr>
        <p:grpSp>
          <p:nvGrpSpPr>
            <p:cNvPr id="50" name="Group 49"/>
            <p:cNvGrpSpPr/>
            <p:nvPr/>
          </p:nvGrpSpPr>
          <p:grpSpPr>
            <a:xfrm>
              <a:off x="228579" y="1126361"/>
              <a:ext cx="5652949" cy="1791259"/>
              <a:chOff x="268463" y="1361730"/>
              <a:chExt cx="5652949" cy="1791259"/>
            </a:xfrm>
          </p:grpSpPr>
          <p:grpSp>
            <p:nvGrpSpPr>
              <p:cNvPr id="23" name="Group 22"/>
              <p:cNvGrpSpPr/>
              <p:nvPr/>
            </p:nvGrpSpPr>
            <p:grpSpPr>
              <a:xfrm>
                <a:off x="268463" y="1361730"/>
                <a:ext cx="5652949" cy="1791259"/>
                <a:chOff x="327952" y="1214731"/>
                <a:chExt cx="5652949" cy="1791259"/>
              </a:xfrm>
            </p:grpSpPr>
            <p:sp>
              <p:nvSpPr>
                <p:cNvPr id="84" name="Oval 83"/>
                <p:cNvSpPr/>
                <p:nvPr/>
              </p:nvSpPr>
              <p:spPr>
                <a:xfrm>
                  <a:off x="4101102" y="1488803"/>
                  <a:ext cx="1502131" cy="542821"/>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Prescribing data</a:t>
                  </a:r>
                </a:p>
              </p:txBody>
            </p:sp>
            <p:sp>
              <p:nvSpPr>
                <p:cNvPr id="2" name="Oval 1"/>
                <p:cNvSpPr/>
                <p:nvPr/>
              </p:nvSpPr>
              <p:spPr>
                <a:xfrm>
                  <a:off x="723014" y="1464889"/>
                  <a:ext cx="1623025" cy="634704"/>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SMR00 outpatients</a:t>
                  </a:r>
                </a:p>
              </p:txBody>
            </p:sp>
            <p:sp>
              <p:nvSpPr>
                <p:cNvPr id="3" name="Oval 2"/>
                <p:cNvSpPr/>
                <p:nvPr/>
              </p:nvSpPr>
              <p:spPr>
                <a:xfrm>
                  <a:off x="2461142" y="1214731"/>
                  <a:ext cx="1425288" cy="653296"/>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SMR01</a:t>
                  </a:r>
                </a:p>
                <a:p>
                  <a:pPr algn="ctr"/>
                  <a:r>
                    <a:rPr lang="en-GB" sz="1050" dirty="0">
                      <a:solidFill>
                        <a:schemeClr val="tx1"/>
                      </a:solidFill>
                    </a:rPr>
                    <a:t>Inpatients</a:t>
                  </a:r>
                </a:p>
              </p:txBody>
            </p:sp>
            <p:sp>
              <p:nvSpPr>
                <p:cNvPr id="16" name="Oval 15"/>
                <p:cNvSpPr/>
                <p:nvPr/>
              </p:nvSpPr>
              <p:spPr>
                <a:xfrm>
                  <a:off x="327952" y="2211231"/>
                  <a:ext cx="1186575" cy="633812"/>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Primary care</a:t>
                  </a:r>
                </a:p>
              </p:txBody>
            </p:sp>
            <p:sp>
              <p:nvSpPr>
                <p:cNvPr id="17" name="Oval 16"/>
                <p:cNvSpPr/>
                <p:nvPr/>
              </p:nvSpPr>
              <p:spPr>
                <a:xfrm>
                  <a:off x="4826998" y="2217466"/>
                  <a:ext cx="1153903" cy="626752"/>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Death records</a:t>
                  </a:r>
                </a:p>
              </p:txBody>
            </p:sp>
            <p:sp>
              <p:nvSpPr>
                <p:cNvPr id="19" name="Oval 18"/>
                <p:cNvSpPr/>
                <p:nvPr/>
              </p:nvSpPr>
              <p:spPr>
                <a:xfrm>
                  <a:off x="1635932" y="2058549"/>
                  <a:ext cx="3075709" cy="947441"/>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135,000 critically ill patients</a:t>
                  </a:r>
                </a:p>
                <a:p>
                  <a:pPr algn="ctr"/>
                  <a:r>
                    <a:rPr lang="en-GB" sz="1050" b="1" dirty="0">
                      <a:solidFill>
                        <a:schemeClr val="tx1"/>
                      </a:solidFill>
                    </a:rPr>
                    <a:t>SICSAG 2010-2018</a:t>
                  </a:r>
                </a:p>
              </p:txBody>
            </p:sp>
          </p:grpSp>
          <p:cxnSp>
            <p:nvCxnSpPr>
              <p:cNvPr id="25" name="Straight Connector 24"/>
              <p:cNvCxnSpPr>
                <a:stCxn id="16" idx="6"/>
                <a:endCxn id="19" idx="2"/>
              </p:cNvCxnSpPr>
              <p:nvPr/>
            </p:nvCxnSpPr>
            <p:spPr>
              <a:xfrm>
                <a:off x="1455038" y="2675136"/>
                <a:ext cx="121405" cy="413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1" name="Straight Connector 30"/>
              <p:cNvCxnSpPr>
                <a:stCxn id="2" idx="4"/>
                <a:endCxn id="19" idx="1"/>
              </p:cNvCxnSpPr>
              <p:nvPr/>
            </p:nvCxnSpPr>
            <p:spPr>
              <a:xfrm>
                <a:off x="1475038" y="2246592"/>
                <a:ext cx="551832" cy="97706"/>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a:stCxn id="3" idx="4"/>
                <a:endCxn id="19" idx="0"/>
              </p:cNvCxnSpPr>
              <p:nvPr/>
            </p:nvCxnSpPr>
            <p:spPr>
              <a:xfrm>
                <a:off x="3114297" y="2015026"/>
                <a:ext cx="1" cy="190522"/>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a:stCxn id="84" idx="4"/>
                <a:endCxn id="19" idx="7"/>
              </p:cNvCxnSpPr>
              <p:nvPr/>
            </p:nvCxnSpPr>
            <p:spPr>
              <a:xfrm flipH="1">
                <a:off x="4201725" y="2178623"/>
                <a:ext cx="543754" cy="165675"/>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a:stCxn id="17" idx="2"/>
                <a:endCxn id="19" idx="6"/>
              </p:cNvCxnSpPr>
              <p:nvPr/>
            </p:nvCxnSpPr>
            <p:spPr>
              <a:xfrm flipH="1">
                <a:off x="4652152" y="2677841"/>
                <a:ext cx="115357" cy="1428"/>
              </a:xfrm>
              <a:prstGeom prst="line">
                <a:avLst/>
              </a:prstGeom>
            </p:spPr>
            <p:style>
              <a:lnRef idx="1">
                <a:schemeClr val="dk1"/>
              </a:lnRef>
              <a:fillRef idx="0">
                <a:schemeClr val="dk1"/>
              </a:fillRef>
              <a:effectRef idx="0">
                <a:schemeClr val="dk1"/>
              </a:effectRef>
              <a:fontRef idx="minor">
                <a:schemeClr val="tx1"/>
              </a:fontRef>
            </p:style>
          </p:cxnSp>
        </p:grpSp>
        <p:sp>
          <p:nvSpPr>
            <p:cNvPr id="87" name="TextBox 86"/>
            <p:cNvSpPr txBox="1"/>
            <p:nvPr/>
          </p:nvSpPr>
          <p:spPr>
            <a:xfrm>
              <a:off x="4936599" y="2826504"/>
              <a:ext cx="246308" cy="338555"/>
            </a:xfrm>
            <a:prstGeom prst="rect">
              <a:avLst/>
            </a:prstGeom>
            <a:noFill/>
          </p:spPr>
          <p:txBody>
            <a:bodyPr wrap="none" rtlCol="0">
              <a:spAutoFit/>
            </a:bodyPr>
            <a:lstStyle/>
            <a:p>
              <a:endParaRPr lang="en-GB" sz="1050" dirty="0"/>
            </a:p>
          </p:txBody>
        </p:sp>
      </p:grpSp>
      <p:grpSp>
        <p:nvGrpSpPr>
          <p:cNvPr id="90" name="Group 89"/>
          <p:cNvGrpSpPr/>
          <p:nvPr/>
        </p:nvGrpSpPr>
        <p:grpSpPr>
          <a:xfrm>
            <a:off x="4838133" y="1635920"/>
            <a:ext cx="3836977" cy="1339406"/>
            <a:chOff x="6679423" y="1126361"/>
            <a:chExt cx="5115969" cy="1785874"/>
          </a:xfrm>
        </p:grpSpPr>
        <p:sp>
          <p:nvSpPr>
            <p:cNvPr id="52" name="Oval 51"/>
            <p:cNvSpPr/>
            <p:nvPr/>
          </p:nvSpPr>
          <p:spPr>
            <a:xfrm>
              <a:off x="8454266" y="1126361"/>
              <a:ext cx="1492295" cy="627067"/>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HES inpatients</a:t>
              </a:r>
            </a:p>
          </p:txBody>
        </p:sp>
        <p:sp>
          <p:nvSpPr>
            <p:cNvPr id="53" name="Oval 52"/>
            <p:cNvSpPr/>
            <p:nvPr/>
          </p:nvSpPr>
          <p:spPr>
            <a:xfrm>
              <a:off x="6679423" y="1376520"/>
              <a:ext cx="1590866" cy="596674"/>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HES outpatients</a:t>
              </a:r>
            </a:p>
          </p:txBody>
        </p:sp>
        <p:sp>
          <p:nvSpPr>
            <p:cNvPr id="55" name="Oval 54"/>
            <p:cNvSpPr/>
            <p:nvPr/>
          </p:nvSpPr>
          <p:spPr>
            <a:xfrm>
              <a:off x="10109269" y="1464172"/>
              <a:ext cx="1686123" cy="576477"/>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Death registrations</a:t>
              </a:r>
            </a:p>
          </p:txBody>
        </p:sp>
        <p:sp>
          <p:nvSpPr>
            <p:cNvPr id="60" name="Oval 59"/>
            <p:cNvSpPr/>
            <p:nvPr/>
          </p:nvSpPr>
          <p:spPr>
            <a:xfrm>
              <a:off x="7905289" y="1978578"/>
              <a:ext cx="2582123" cy="933657"/>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solidFill>
                    <a:schemeClr val="tx1"/>
                  </a:solidFill>
                </a:rPr>
                <a:t>1.8 million critically ill patients</a:t>
              </a:r>
            </a:p>
            <a:p>
              <a:pPr algn="ctr"/>
              <a:r>
                <a:rPr lang="en-GB" sz="1050" b="1" dirty="0">
                  <a:solidFill>
                    <a:schemeClr val="tx1"/>
                  </a:solidFill>
                </a:rPr>
                <a:t>ICNARC 2010-2018</a:t>
              </a:r>
            </a:p>
          </p:txBody>
        </p:sp>
        <p:cxnSp>
          <p:nvCxnSpPr>
            <p:cNvPr id="64" name="Straight Connector 63"/>
            <p:cNvCxnSpPr>
              <a:stCxn id="53" idx="4"/>
              <a:endCxn id="60" idx="1"/>
            </p:cNvCxnSpPr>
            <p:nvPr/>
          </p:nvCxnSpPr>
          <p:spPr>
            <a:xfrm>
              <a:off x="7474856" y="1973194"/>
              <a:ext cx="808576" cy="1421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2" idx="4"/>
              <a:endCxn id="60" idx="0"/>
            </p:cNvCxnSpPr>
            <p:nvPr/>
          </p:nvCxnSpPr>
          <p:spPr>
            <a:xfrm flipH="1">
              <a:off x="9196351" y="1753428"/>
              <a:ext cx="4063" cy="225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55" idx="4"/>
              <a:endCxn id="60" idx="7"/>
            </p:cNvCxnSpPr>
            <p:nvPr/>
          </p:nvCxnSpPr>
          <p:spPr>
            <a:xfrm flipH="1">
              <a:off x="10109269" y="2040648"/>
              <a:ext cx="888102" cy="74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6" name="Picture 2" descr="Image result for scotland fl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28" y="1423467"/>
            <a:ext cx="452755" cy="2716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mage result for england 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0809" y="1425958"/>
            <a:ext cx="454646" cy="2727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2711029" y="5492559"/>
            <a:ext cx="3538982" cy="369332"/>
          </a:xfrm>
          <a:prstGeom prst="rect">
            <a:avLst/>
          </a:prstGeom>
          <a:solidFill>
            <a:srgbClr val="CC3300"/>
          </a:solidFill>
        </p:spPr>
        <p:txBody>
          <a:bodyPr wrap="none" rtlCol="0">
            <a:spAutoFit/>
          </a:bodyPr>
          <a:lstStyle/>
          <a:p>
            <a:r>
              <a:rPr lang="en-GB" b="1" dirty="0">
                <a:solidFill>
                  <a:schemeClr val="bg1"/>
                </a:solidFill>
              </a:rPr>
              <a:t>Enriched cardiovascular population</a:t>
            </a:r>
          </a:p>
        </p:txBody>
      </p:sp>
      <p:cxnSp>
        <p:nvCxnSpPr>
          <p:cNvPr id="106" name="Straight Arrow Connector 105"/>
          <p:cNvCxnSpPr>
            <a:stCxn id="20" idx="3"/>
            <a:endCxn id="57" idx="1"/>
          </p:cNvCxnSpPr>
          <p:nvPr/>
        </p:nvCxnSpPr>
        <p:spPr>
          <a:xfrm flipV="1">
            <a:off x="3094663" y="5242948"/>
            <a:ext cx="2818597" cy="446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19" idx="4"/>
            <a:endCxn id="30" idx="0"/>
          </p:cNvCxnSpPr>
          <p:nvPr/>
        </p:nvCxnSpPr>
        <p:spPr>
          <a:xfrm>
            <a:off x="2134376" y="2979364"/>
            <a:ext cx="1823" cy="2421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60" idx="4"/>
            <a:endCxn id="18" idx="0"/>
          </p:cNvCxnSpPr>
          <p:nvPr/>
        </p:nvCxnSpPr>
        <p:spPr>
          <a:xfrm flipH="1">
            <a:off x="6725828" y="2975326"/>
            <a:ext cx="1" cy="2461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13074" y="4836526"/>
            <a:ext cx="740908" cy="207749"/>
          </a:xfrm>
          <a:prstGeom prst="rect">
            <a:avLst/>
          </a:prstGeom>
          <a:noFill/>
        </p:spPr>
        <p:txBody>
          <a:bodyPr wrap="none" rtlCol="0">
            <a:spAutoFit/>
          </a:bodyPr>
          <a:lstStyle/>
          <a:p>
            <a:r>
              <a:rPr lang="en-GB" sz="750" i="1" dirty="0"/>
              <a:t>Seymour 2019</a:t>
            </a:r>
          </a:p>
        </p:txBody>
      </p:sp>
    </p:spTree>
    <p:extLst>
      <p:ext uri="{BB962C8B-B14F-4D97-AF65-F5344CB8AC3E}">
        <p14:creationId xmlns:p14="http://schemas.microsoft.com/office/powerpoint/2010/main" val="284664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962" y="514854"/>
            <a:ext cx="6973063" cy="346249"/>
          </a:xfrm>
          <a:prstGeom prst="rect">
            <a:avLst/>
          </a:prstGeom>
          <a:solidFill>
            <a:srgbClr val="CC3300"/>
          </a:solidFill>
        </p:spPr>
        <p:txBody>
          <a:bodyPr wrap="none" rtlCol="0">
            <a:spAutoFit/>
          </a:bodyPr>
          <a:lstStyle/>
          <a:p>
            <a:r>
              <a:rPr lang="en-GB" sz="1650" b="1" dirty="0">
                <a:solidFill>
                  <a:schemeClr val="bg1"/>
                </a:solidFill>
              </a:rPr>
              <a:t>HYPOTHESIS: CURRENT TRIAL DESIGN PREVENTS ADVANCES IN ICU RESEARCH</a:t>
            </a:r>
          </a:p>
        </p:txBody>
      </p:sp>
      <p:sp>
        <p:nvSpPr>
          <p:cNvPr id="37" name="TextBox 36"/>
          <p:cNvSpPr txBox="1"/>
          <p:nvPr/>
        </p:nvSpPr>
        <p:spPr>
          <a:xfrm>
            <a:off x="52918" y="1484375"/>
            <a:ext cx="2918491" cy="646331"/>
          </a:xfrm>
          <a:prstGeom prst="rect">
            <a:avLst/>
          </a:prstGeom>
          <a:noFill/>
        </p:spPr>
        <p:txBody>
          <a:bodyPr wrap="none" rtlCol="0">
            <a:spAutoFit/>
          </a:bodyPr>
          <a:lstStyle/>
          <a:p>
            <a:r>
              <a:rPr lang="en-GB" b="1" u="sng" dirty="0"/>
              <a:t>PHASE 1: </a:t>
            </a:r>
          </a:p>
          <a:p>
            <a:r>
              <a:rPr lang="en-GB" b="1" dirty="0"/>
              <a:t>Characterise CVD Population</a:t>
            </a:r>
          </a:p>
        </p:txBody>
      </p:sp>
      <p:sp>
        <p:nvSpPr>
          <p:cNvPr id="39" name="TextBox 38"/>
          <p:cNvSpPr txBox="1"/>
          <p:nvPr/>
        </p:nvSpPr>
        <p:spPr>
          <a:xfrm>
            <a:off x="84255" y="3349568"/>
            <a:ext cx="2484847" cy="646331"/>
          </a:xfrm>
          <a:prstGeom prst="rect">
            <a:avLst/>
          </a:prstGeom>
          <a:noFill/>
        </p:spPr>
        <p:txBody>
          <a:bodyPr wrap="none" rtlCol="0">
            <a:spAutoFit/>
          </a:bodyPr>
          <a:lstStyle/>
          <a:p>
            <a:r>
              <a:rPr lang="en-GB" b="1" u="sng" dirty="0"/>
              <a:t>PHASE 2: </a:t>
            </a:r>
          </a:p>
          <a:p>
            <a:r>
              <a:rPr lang="en-GB" b="1" dirty="0"/>
              <a:t>Identify high risk groups</a:t>
            </a:r>
          </a:p>
        </p:txBody>
      </p:sp>
      <p:pic>
        <p:nvPicPr>
          <p:cNvPr id="2" name="Picture 1"/>
          <p:cNvPicPr>
            <a:picLocks noChangeAspect="1"/>
          </p:cNvPicPr>
          <p:nvPr/>
        </p:nvPicPr>
        <p:blipFill>
          <a:blip r:embed="rId2"/>
          <a:stretch>
            <a:fillRect/>
          </a:stretch>
        </p:blipFill>
        <p:spPr>
          <a:xfrm>
            <a:off x="1211855" y="2130706"/>
            <a:ext cx="7154930" cy="4179569"/>
          </a:xfrm>
          <a:prstGeom prst="rect">
            <a:avLst/>
          </a:prstGeom>
        </p:spPr>
      </p:pic>
    </p:spTree>
    <p:extLst>
      <p:ext uri="{BB962C8B-B14F-4D97-AF65-F5344CB8AC3E}">
        <p14:creationId xmlns:p14="http://schemas.microsoft.com/office/powerpoint/2010/main" val="11915874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Type of data</a:t>
            </a:r>
            <a:endParaRPr lang="en-GB" dirty="0"/>
          </a:p>
        </p:txBody>
      </p:sp>
      <p:sp>
        <p:nvSpPr>
          <p:cNvPr id="3" name="Content Placeholder 2"/>
          <p:cNvSpPr>
            <a:spLocks noGrp="1"/>
          </p:cNvSpPr>
          <p:nvPr>
            <p:ph idx="1"/>
          </p:nvPr>
        </p:nvSpPr>
        <p:spPr>
          <a:xfrm>
            <a:off x="282462" y="1356061"/>
            <a:ext cx="7867447" cy="5287109"/>
          </a:xfrm>
        </p:spPr>
        <p:txBody>
          <a:bodyPr>
            <a:normAutofit fontScale="77500" lnSpcReduction="20000"/>
          </a:bodyPr>
          <a:lstStyle/>
          <a:p>
            <a:r>
              <a:rPr lang="en-GB" dirty="0" smtClean="0"/>
              <a:t>Tabular, coded data</a:t>
            </a:r>
          </a:p>
          <a:p>
            <a:r>
              <a:rPr lang="en-GB" dirty="0" smtClean="0"/>
              <a:t>Collected routinely</a:t>
            </a:r>
          </a:p>
          <a:p>
            <a:r>
              <a:rPr lang="en-GB" dirty="0" smtClean="0"/>
              <a:t>Linked by CHI (Community Health Index)</a:t>
            </a:r>
          </a:p>
          <a:p>
            <a:r>
              <a:rPr lang="en-GB" dirty="0" err="1" smtClean="0"/>
              <a:t>Pseudonymised</a:t>
            </a:r>
            <a:endParaRPr lang="en-GB" dirty="0" smtClean="0"/>
          </a:p>
          <a:p>
            <a:r>
              <a:rPr lang="en-GB" dirty="0" smtClean="0"/>
              <a:t>Analyse within </a:t>
            </a:r>
            <a:r>
              <a:rPr lang="en-GB" dirty="0" err="1" smtClean="0"/>
              <a:t>eDRIS</a:t>
            </a:r>
            <a:r>
              <a:rPr lang="en-GB" dirty="0" smtClean="0"/>
              <a:t> </a:t>
            </a:r>
          </a:p>
          <a:p>
            <a:pPr lvl="1"/>
            <a:r>
              <a:rPr lang="en-GB" dirty="0" smtClean="0"/>
              <a:t>university desktop</a:t>
            </a:r>
          </a:p>
          <a:p>
            <a:pPr lvl="1"/>
            <a:r>
              <a:rPr lang="en-GB" dirty="0" smtClean="0"/>
              <a:t>Bring your own programme: R and python supported</a:t>
            </a:r>
          </a:p>
          <a:p>
            <a:r>
              <a:rPr lang="en-GB" dirty="0" smtClean="0"/>
              <a:t>Needs approval PBPP approval (Public Benefit and Privacy Panel)</a:t>
            </a:r>
          </a:p>
          <a:p>
            <a:endParaRPr lang="en-GB" dirty="0"/>
          </a:p>
          <a:p>
            <a:r>
              <a:rPr lang="en-GB" dirty="0" smtClean="0"/>
              <a:t>Demographics</a:t>
            </a:r>
          </a:p>
          <a:p>
            <a:r>
              <a:rPr lang="en-GB" dirty="0" smtClean="0"/>
              <a:t>Pre-existing health indices</a:t>
            </a:r>
          </a:p>
          <a:p>
            <a:r>
              <a:rPr lang="en-GB" dirty="0" smtClean="0"/>
              <a:t>Information relating to acute/critical illness</a:t>
            </a:r>
          </a:p>
          <a:p>
            <a:r>
              <a:rPr lang="en-GB" dirty="0" smtClean="0"/>
              <a:t>Subsequent hospital readmissions, cardiovascular events, mortality</a:t>
            </a:r>
          </a:p>
          <a:p>
            <a:r>
              <a:rPr lang="en-GB" dirty="0" smtClean="0"/>
              <a:t>Accuracy </a:t>
            </a:r>
            <a:r>
              <a:rPr lang="en-GB" dirty="0"/>
              <a:t>rates SMR01 2010-2011: 88% for the Main Condition</a:t>
            </a:r>
          </a:p>
          <a:p>
            <a:endParaRPr lang="en-GB" dirty="0"/>
          </a:p>
        </p:txBody>
      </p:sp>
    </p:spTree>
    <p:extLst>
      <p:ext uri="{BB962C8B-B14F-4D97-AF65-F5344CB8AC3E}">
        <p14:creationId xmlns:p14="http://schemas.microsoft.com/office/powerpoint/2010/main" val="2530410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I</a:t>
            </a:r>
            <a:r>
              <a:rPr lang="en-GB" dirty="0" smtClean="0"/>
              <a:t>dentify </a:t>
            </a:r>
            <a:r>
              <a:rPr lang="en-GB" dirty="0"/>
              <a:t>patient </a:t>
            </a:r>
            <a:r>
              <a:rPr lang="en-GB" dirty="0" smtClean="0"/>
              <a:t>phenotypes</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792501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34012" y="924283"/>
            <a:ext cx="2628714" cy="1885352"/>
          </a:xfrm>
          <a:prstGeom prst="rect">
            <a:avLst/>
          </a:prstGeom>
        </p:spPr>
      </p:pic>
      <p:sp>
        <p:nvSpPr>
          <p:cNvPr id="2" name="Title 1"/>
          <p:cNvSpPr>
            <a:spLocks noGrp="1"/>
          </p:cNvSpPr>
          <p:nvPr>
            <p:ph type="title"/>
          </p:nvPr>
        </p:nvSpPr>
        <p:spPr/>
        <p:txBody>
          <a:bodyPr>
            <a:normAutofit/>
          </a:bodyPr>
          <a:lstStyle/>
          <a:p>
            <a:r>
              <a:rPr lang="en-GB" dirty="0"/>
              <a:t>Unsupervised clustering </a:t>
            </a:r>
            <a:r>
              <a:rPr lang="en-GB" dirty="0" smtClean="0"/>
              <a:t>techniques</a:t>
            </a:r>
            <a:endParaRPr lang="en-GB" dirty="0"/>
          </a:p>
        </p:txBody>
      </p:sp>
      <p:sp>
        <p:nvSpPr>
          <p:cNvPr id="3" name="Content Placeholder 2"/>
          <p:cNvSpPr>
            <a:spLocks noGrp="1"/>
          </p:cNvSpPr>
          <p:nvPr>
            <p:ph idx="1"/>
          </p:nvPr>
        </p:nvSpPr>
        <p:spPr>
          <a:xfrm>
            <a:off x="263209" y="2809635"/>
            <a:ext cx="7886700" cy="4048365"/>
          </a:xfrm>
        </p:spPr>
        <p:txBody>
          <a:bodyPr>
            <a:normAutofit/>
          </a:bodyPr>
          <a:lstStyle/>
          <a:p>
            <a:pPr lvl="1"/>
            <a:r>
              <a:rPr lang="en-GB" dirty="0" smtClean="0"/>
              <a:t>Clinical phenotypes for sepsis Seymour JAMA 2019</a:t>
            </a:r>
          </a:p>
          <a:p>
            <a:pPr lvl="2"/>
            <a:r>
              <a:rPr lang="en-GB" dirty="0" smtClean="0"/>
              <a:t>Consensus k means clustering</a:t>
            </a:r>
          </a:p>
          <a:p>
            <a:pPr lvl="2"/>
            <a:r>
              <a:rPr lang="en-GB" dirty="0" smtClean="0"/>
              <a:t>Latent class analysis</a:t>
            </a:r>
          </a:p>
          <a:p>
            <a:pPr lvl="1"/>
            <a:r>
              <a:rPr lang="en-GB" dirty="0" smtClean="0"/>
              <a:t>Classification of Acute decompensated heart failure Ahmad PLOS ONE 2016</a:t>
            </a:r>
          </a:p>
          <a:p>
            <a:pPr lvl="2"/>
            <a:r>
              <a:rPr lang="en-GB" dirty="0" smtClean="0"/>
              <a:t>Hierarchical cluster analysis </a:t>
            </a:r>
          </a:p>
          <a:p>
            <a:pPr lvl="1"/>
            <a:r>
              <a:rPr lang="en-GB" dirty="0" smtClean="0"/>
              <a:t>COPD phenotypes </a:t>
            </a:r>
            <a:r>
              <a:rPr lang="en-GB" dirty="0" err="1" smtClean="0"/>
              <a:t>Burgel</a:t>
            </a:r>
            <a:r>
              <a:rPr lang="en-GB" dirty="0" smtClean="0"/>
              <a:t> European Respiratory Journal 2010</a:t>
            </a:r>
          </a:p>
          <a:p>
            <a:pPr lvl="2"/>
            <a:r>
              <a:rPr lang="en-GB" dirty="0" smtClean="0"/>
              <a:t>Principal component analysis</a:t>
            </a:r>
          </a:p>
          <a:p>
            <a:pPr lvl="1"/>
            <a:r>
              <a:rPr lang="en-GB" dirty="0" err="1" smtClean="0"/>
              <a:t>Parkinsons</a:t>
            </a:r>
            <a:r>
              <a:rPr lang="en-GB" dirty="0" smtClean="0"/>
              <a:t> phenotypes Errol PLOS ONE 2013</a:t>
            </a:r>
          </a:p>
          <a:p>
            <a:pPr lvl="2"/>
            <a:r>
              <a:rPr lang="en-GB" dirty="0" smtClean="0"/>
              <a:t>K-means</a:t>
            </a:r>
          </a:p>
          <a:p>
            <a:endParaRPr lang="en-GB" dirty="0"/>
          </a:p>
          <a:p>
            <a:endParaRPr lang="en-GB" dirty="0"/>
          </a:p>
        </p:txBody>
      </p:sp>
    </p:spTree>
    <p:extLst>
      <p:ext uri="{BB962C8B-B14F-4D97-AF65-F5344CB8AC3E}">
        <p14:creationId xmlns:p14="http://schemas.microsoft.com/office/powerpoint/2010/main" val="2134532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GB" dirty="0" smtClean="0"/>
              <a:t>MIMIC-III dataset: </a:t>
            </a:r>
          </a:p>
          <a:p>
            <a:pPr lvl="1"/>
            <a:r>
              <a:rPr lang="en-GB" dirty="0" smtClean="0"/>
              <a:t>Medical Information Mart for Intensive Care III</a:t>
            </a:r>
          </a:p>
          <a:p>
            <a:pPr lvl="1"/>
            <a:r>
              <a:rPr lang="en-GB" dirty="0" smtClean="0"/>
              <a:t>De-identified ICU patients 2001-2012 Beth Israel Deaconess Medical Centre</a:t>
            </a:r>
          </a:p>
          <a:p>
            <a:endParaRPr lang="en-GB" dirty="0"/>
          </a:p>
          <a:p>
            <a:r>
              <a:rPr lang="en-GB" dirty="0" smtClean="0"/>
              <a:t>Predicting sepsis with a recurrent neural network</a:t>
            </a:r>
          </a:p>
          <a:p>
            <a:pPr lvl="1"/>
            <a:r>
              <a:rPr lang="en-GB" dirty="0" err="1" smtClean="0"/>
              <a:t>Scherpf</a:t>
            </a:r>
            <a:r>
              <a:rPr lang="en-GB" dirty="0" smtClean="0"/>
              <a:t> 2019</a:t>
            </a:r>
          </a:p>
          <a:p>
            <a:r>
              <a:rPr lang="en-GB" dirty="0" smtClean="0"/>
              <a:t>An attention based deep learning model of clinical events in the intensive care unit</a:t>
            </a:r>
          </a:p>
          <a:p>
            <a:pPr lvl="1"/>
            <a:r>
              <a:rPr lang="en-GB" dirty="0" err="1" smtClean="0"/>
              <a:t>Kaji</a:t>
            </a:r>
            <a:r>
              <a:rPr lang="en-GB" dirty="0" smtClean="0"/>
              <a:t> PLOS One 2019</a:t>
            </a:r>
            <a:endParaRPr lang="en-GB" dirty="0"/>
          </a:p>
        </p:txBody>
      </p:sp>
      <p:sp>
        <p:nvSpPr>
          <p:cNvPr id="2" name="Title 1"/>
          <p:cNvSpPr>
            <a:spLocks noGrp="1"/>
          </p:cNvSpPr>
          <p:nvPr>
            <p:ph type="title"/>
          </p:nvPr>
        </p:nvSpPr>
        <p:spPr/>
        <p:txBody>
          <a:bodyPr/>
          <a:lstStyle/>
          <a:p>
            <a:r>
              <a:rPr lang="en-GB" dirty="0"/>
              <a:t>N</a:t>
            </a:r>
            <a:r>
              <a:rPr lang="en-GB" dirty="0" smtClean="0"/>
              <a:t>eural networks</a:t>
            </a:r>
            <a:endParaRPr lang="en-GB" dirty="0"/>
          </a:p>
        </p:txBody>
      </p:sp>
    </p:spTree>
    <p:extLst>
      <p:ext uri="{BB962C8B-B14F-4D97-AF65-F5344CB8AC3E}">
        <p14:creationId xmlns:p14="http://schemas.microsoft.com/office/powerpoint/2010/main" val="4021181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3877" y="530856"/>
            <a:ext cx="4018408" cy="346249"/>
          </a:xfrm>
          <a:prstGeom prst="rect">
            <a:avLst/>
          </a:prstGeom>
          <a:solidFill>
            <a:srgbClr val="CC3300"/>
          </a:solidFill>
        </p:spPr>
        <p:txBody>
          <a:bodyPr wrap="none" rtlCol="0">
            <a:spAutoFit/>
          </a:bodyPr>
          <a:lstStyle/>
          <a:p>
            <a:r>
              <a:rPr lang="en-GB" sz="1650" b="1" dirty="0">
                <a:solidFill>
                  <a:schemeClr val="bg1"/>
                </a:solidFill>
              </a:rPr>
              <a:t>DATA SOURCES: ROUTINE VITAL SIGNS DATA</a:t>
            </a:r>
          </a:p>
        </p:txBody>
      </p:sp>
      <p:pic>
        <p:nvPicPr>
          <p:cNvPr id="5" name="Picture 4"/>
          <p:cNvPicPr>
            <a:picLocks noChangeAspect="1"/>
          </p:cNvPicPr>
          <p:nvPr/>
        </p:nvPicPr>
        <p:blipFill>
          <a:blip r:embed="rId2"/>
          <a:stretch>
            <a:fillRect/>
          </a:stretch>
        </p:blipFill>
        <p:spPr>
          <a:xfrm>
            <a:off x="2236917" y="1560256"/>
            <a:ext cx="4252328" cy="4009991"/>
          </a:xfrm>
          <a:prstGeom prst="rect">
            <a:avLst/>
          </a:prstGeom>
        </p:spPr>
      </p:pic>
      <p:sp>
        <p:nvSpPr>
          <p:cNvPr id="6" name="TextBox 5"/>
          <p:cNvSpPr txBox="1"/>
          <p:nvPr/>
        </p:nvSpPr>
        <p:spPr>
          <a:xfrm>
            <a:off x="7098460" y="2231052"/>
            <a:ext cx="1008263" cy="300082"/>
          </a:xfrm>
          <a:prstGeom prst="rect">
            <a:avLst/>
          </a:prstGeom>
          <a:noFill/>
          <a:ln>
            <a:solidFill>
              <a:schemeClr val="tx1"/>
            </a:solidFill>
          </a:ln>
        </p:spPr>
        <p:txBody>
          <a:bodyPr wrap="square" rtlCol="0">
            <a:spAutoFit/>
          </a:bodyPr>
          <a:lstStyle/>
          <a:p>
            <a:pPr algn="ctr"/>
            <a:r>
              <a:rPr lang="en-GB" sz="1350" dirty="0"/>
              <a:t>Heart rate</a:t>
            </a:r>
          </a:p>
        </p:txBody>
      </p:sp>
      <p:sp>
        <p:nvSpPr>
          <p:cNvPr id="7" name="TextBox 6"/>
          <p:cNvSpPr txBox="1"/>
          <p:nvPr/>
        </p:nvSpPr>
        <p:spPr>
          <a:xfrm>
            <a:off x="7074624" y="2921989"/>
            <a:ext cx="1239635" cy="300082"/>
          </a:xfrm>
          <a:prstGeom prst="rect">
            <a:avLst/>
          </a:prstGeom>
          <a:noFill/>
          <a:ln>
            <a:solidFill>
              <a:schemeClr val="tx1"/>
            </a:solidFill>
          </a:ln>
        </p:spPr>
        <p:txBody>
          <a:bodyPr wrap="none" rtlCol="0">
            <a:spAutoFit/>
          </a:bodyPr>
          <a:lstStyle/>
          <a:p>
            <a:pPr algn="ctr"/>
            <a:r>
              <a:rPr lang="en-GB" sz="1350" dirty="0"/>
              <a:t>Blood pressure</a:t>
            </a:r>
          </a:p>
        </p:txBody>
      </p:sp>
      <p:sp>
        <p:nvSpPr>
          <p:cNvPr id="8" name="TextBox 7"/>
          <p:cNvSpPr txBox="1"/>
          <p:nvPr/>
        </p:nvSpPr>
        <p:spPr>
          <a:xfrm>
            <a:off x="445088" y="3593050"/>
            <a:ext cx="1532664" cy="300082"/>
          </a:xfrm>
          <a:prstGeom prst="rect">
            <a:avLst/>
          </a:prstGeom>
          <a:noFill/>
          <a:ln>
            <a:solidFill>
              <a:schemeClr val="tx1"/>
            </a:solidFill>
          </a:ln>
        </p:spPr>
        <p:txBody>
          <a:bodyPr wrap="none" rtlCol="0">
            <a:spAutoFit/>
          </a:bodyPr>
          <a:lstStyle/>
          <a:p>
            <a:r>
              <a:rPr lang="en-GB" sz="1350" dirty="0"/>
              <a:t>Oxygen saturations</a:t>
            </a:r>
          </a:p>
        </p:txBody>
      </p:sp>
      <p:sp>
        <p:nvSpPr>
          <p:cNvPr id="9" name="TextBox 8"/>
          <p:cNvSpPr txBox="1"/>
          <p:nvPr/>
        </p:nvSpPr>
        <p:spPr>
          <a:xfrm>
            <a:off x="7073550" y="3596982"/>
            <a:ext cx="1308435" cy="300082"/>
          </a:xfrm>
          <a:prstGeom prst="rect">
            <a:avLst/>
          </a:prstGeom>
          <a:noFill/>
          <a:ln>
            <a:solidFill>
              <a:schemeClr val="tx1"/>
            </a:solidFill>
          </a:ln>
        </p:spPr>
        <p:txBody>
          <a:bodyPr wrap="none" rtlCol="0">
            <a:spAutoFit/>
          </a:bodyPr>
          <a:lstStyle/>
          <a:p>
            <a:pPr algn="ctr"/>
            <a:r>
              <a:rPr lang="en-GB" sz="1350" dirty="0"/>
              <a:t>Respiratory rate</a:t>
            </a:r>
          </a:p>
        </p:txBody>
      </p:sp>
      <p:sp>
        <p:nvSpPr>
          <p:cNvPr id="10" name="TextBox 9"/>
          <p:cNvSpPr txBox="1"/>
          <p:nvPr/>
        </p:nvSpPr>
        <p:spPr>
          <a:xfrm>
            <a:off x="367686" y="2231052"/>
            <a:ext cx="1184491" cy="715581"/>
          </a:xfrm>
          <a:prstGeom prst="rect">
            <a:avLst/>
          </a:prstGeom>
          <a:noFill/>
          <a:ln>
            <a:solidFill>
              <a:schemeClr val="tx1"/>
            </a:solidFill>
          </a:ln>
        </p:spPr>
        <p:txBody>
          <a:bodyPr wrap="none" rtlCol="0">
            <a:spAutoFit/>
          </a:bodyPr>
          <a:lstStyle/>
          <a:p>
            <a:r>
              <a:rPr lang="en-GB" sz="1350" dirty="0"/>
              <a:t>ECG analysis</a:t>
            </a:r>
          </a:p>
          <a:p>
            <a:pPr marL="214313" indent="-214313">
              <a:buFontTx/>
              <a:buChar char="-"/>
            </a:pPr>
            <a:r>
              <a:rPr lang="en-GB" sz="1350" dirty="0"/>
              <a:t>Ischaemia</a:t>
            </a:r>
          </a:p>
          <a:p>
            <a:pPr marL="214313" indent="-214313">
              <a:buFontTx/>
              <a:buChar char="-"/>
            </a:pPr>
            <a:r>
              <a:rPr lang="en-GB" sz="1350" dirty="0"/>
              <a:t>arrhythmia</a:t>
            </a:r>
          </a:p>
        </p:txBody>
      </p:sp>
      <p:cxnSp>
        <p:nvCxnSpPr>
          <p:cNvPr id="12" name="Straight Arrow Connector 11"/>
          <p:cNvCxnSpPr>
            <a:stCxn id="10" idx="3"/>
          </p:cNvCxnSpPr>
          <p:nvPr/>
        </p:nvCxnSpPr>
        <p:spPr>
          <a:xfrm>
            <a:off x="1502899" y="2577301"/>
            <a:ext cx="1971518" cy="1783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1"/>
          </p:cNvCxnSpPr>
          <p:nvPr/>
        </p:nvCxnSpPr>
        <p:spPr>
          <a:xfrm flipH="1">
            <a:off x="5054936" y="2369552"/>
            <a:ext cx="2043524" cy="3861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1"/>
          </p:cNvCxnSpPr>
          <p:nvPr/>
        </p:nvCxnSpPr>
        <p:spPr>
          <a:xfrm flipH="1">
            <a:off x="5109437" y="3060489"/>
            <a:ext cx="1989023" cy="1385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1"/>
          </p:cNvCxnSpPr>
          <p:nvPr/>
        </p:nvCxnSpPr>
        <p:spPr>
          <a:xfrm flipH="1" flipV="1">
            <a:off x="4986811" y="3593051"/>
            <a:ext cx="2111649" cy="1424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3"/>
          </p:cNvCxnSpPr>
          <p:nvPr/>
        </p:nvCxnSpPr>
        <p:spPr>
          <a:xfrm>
            <a:off x="1928332" y="3731550"/>
            <a:ext cx="2831393"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766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Biomedical </a:t>
            </a:r>
            <a:r>
              <a:rPr lang="en-GB" smtClean="0"/>
              <a:t>signal processing</a:t>
            </a:r>
            <a:endParaRPr lang="en-GB" dirty="0"/>
          </a:p>
        </p:txBody>
      </p:sp>
      <p:sp>
        <p:nvSpPr>
          <p:cNvPr id="3" name="Content Placeholder 2"/>
          <p:cNvSpPr>
            <a:spLocks noGrp="1"/>
          </p:cNvSpPr>
          <p:nvPr>
            <p:ph idx="1"/>
          </p:nvPr>
        </p:nvSpPr>
        <p:spPr/>
        <p:txBody>
          <a:bodyPr/>
          <a:lstStyle/>
          <a:p>
            <a:r>
              <a:rPr lang="en-GB" dirty="0" smtClean="0"/>
              <a:t>CHART-ADAPT:</a:t>
            </a:r>
            <a:endParaRPr lang="en-GB" dirty="0"/>
          </a:p>
          <a:p>
            <a:pPr lvl="1"/>
            <a:r>
              <a:rPr lang="en-GB" dirty="0" smtClean="0"/>
              <a:t>Anonymised data from Neuro ICU in Glasgow</a:t>
            </a:r>
          </a:p>
          <a:p>
            <a:pPr lvl="1"/>
            <a:r>
              <a:rPr lang="en-GB" dirty="0" smtClean="0"/>
              <a:t>Down sampling of high frequency patient data</a:t>
            </a:r>
          </a:p>
          <a:p>
            <a:pPr lvl="1"/>
            <a:r>
              <a:rPr lang="en-GB" dirty="0" smtClean="0"/>
              <a:t>Inform clinical decision making</a:t>
            </a:r>
          </a:p>
          <a:p>
            <a:pPr lvl="1"/>
            <a:endParaRPr lang="en-GB" dirty="0"/>
          </a:p>
          <a:p>
            <a:r>
              <a:rPr lang="en-GB" dirty="0" smtClean="0"/>
              <a:t>ECG beat detector</a:t>
            </a:r>
          </a:p>
          <a:p>
            <a:r>
              <a:rPr lang="en-GB" dirty="0" smtClean="0"/>
              <a:t>Arterial blood pressure beat detector</a:t>
            </a:r>
          </a:p>
          <a:p>
            <a:r>
              <a:rPr lang="en-GB" dirty="0" smtClean="0"/>
              <a:t>Respiratory rate estimation</a:t>
            </a:r>
          </a:p>
        </p:txBody>
      </p:sp>
    </p:spTree>
    <p:extLst>
      <p:ext uri="{BB962C8B-B14F-4D97-AF65-F5344CB8AC3E}">
        <p14:creationId xmlns:p14="http://schemas.microsoft.com/office/powerpoint/2010/main" val="2013027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 file formats</a:t>
            </a:r>
          </a:p>
        </p:txBody>
      </p:sp>
      <p:sp>
        <p:nvSpPr>
          <p:cNvPr id="3" name="Content Placeholder 2"/>
          <p:cNvSpPr>
            <a:spLocks noGrp="1"/>
          </p:cNvSpPr>
          <p:nvPr>
            <p:ph idx="1"/>
          </p:nvPr>
        </p:nvSpPr>
        <p:spPr/>
        <p:txBody>
          <a:bodyPr/>
          <a:lstStyle/>
          <a:p>
            <a:r>
              <a:rPr lang="en-GB" dirty="0" smtClean="0"/>
              <a:t>CSV files with </a:t>
            </a:r>
            <a:r>
              <a:rPr lang="en-GB" dirty="0"/>
              <a:t>full numerical and waveform </a:t>
            </a:r>
            <a:r>
              <a:rPr lang="en-GB" dirty="0" smtClean="0"/>
              <a:t>data</a:t>
            </a:r>
          </a:p>
          <a:p>
            <a:r>
              <a:rPr lang="en-GB" dirty="0" smtClean="0"/>
              <a:t>numerical </a:t>
            </a:r>
            <a:r>
              <a:rPr lang="en-GB" dirty="0"/>
              <a:t>parameters recorded in </a:t>
            </a:r>
            <a:r>
              <a:rPr lang="en-GB" dirty="0" smtClean="0"/>
              <a:t>CSV files at </a:t>
            </a:r>
            <a:r>
              <a:rPr lang="en-GB" dirty="0"/>
              <a:t>1-second </a:t>
            </a:r>
            <a:r>
              <a:rPr lang="en-GB" dirty="0" smtClean="0"/>
              <a:t>intervals</a:t>
            </a:r>
          </a:p>
          <a:p>
            <a:r>
              <a:rPr lang="en-GB" dirty="0" smtClean="0"/>
              <a:t>graphical </a:t>
            </a:r>
            <a:r>
              <a:rPr lang="en-GB" dirty="0"/>
              <a:t>plots of all waveform data in a range of resolutions as </a:t>
            </a:r>
            <a:r>
              <a:rPr lang="en-GB" dirty="0" smtClean="0"/>
              <a:t>PNG image file</a:t>
            </a:r>
          </a:p>
          <a:p>
            <a:r>
              <a:rPr lang="en-GB" dirty="0" smtClean="0"/>
              <a:t>graphical </a:t>
            </a:r>
            <a:r>
              <a:rPr lang="en-GB" dirty="0"/>
              <a:t>overview plots of numerical data for entire cases as </a:t>
            </a:r>
            <a:r>
              <a:rPr lang="en-GB" dirty="0" smtClean="0"/>
              <a:t>PNG </a:t>
            </a:r>
            <a:r>
              <a:rPr lang="en-GB" dirty="0"/>
              <a:t>and </a:t>
            </a:r>
            <a:r>
              <a:rPr lang="en-GB" dirty="0" smtClean="0"/>
              <a:t>SVG files</a:t>
            </a:r>
            <a:endParaRPr lang="en-GB" dirty="0"/>
          </a:p>
        </p:txBody>
      </p:sp>
    </p:spTree>
    <p:extLst>
      <p:ext uri="{BB962C8B-B14F-4D97-AF65-F5344CB8AC3E}">
        <p14:creationId xmlns:p14="http://schemas.microsoft.com/office/powerpoint/2010/main" val="1600952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Difficult data</a:t>
            </a:r>
            <a:endParaRPr lang="en-GB" dirty="0"/>
          </a:p>
        </p:txBody>
      </p:sp>
      <p:sp>
        <p:nvSpPr>
          <p:cNvPr id="3" name="Content Placeholder 2"/>
          <p:cNvSpPr>
            <a:spLocks noGrp="1"/>
          </p:cNvSpPr>
          <p:nvPr>
            <p:ph idx="1"/>
          </p:nvPr>
        </p:nvSpPr>
        <p:spPr>
          <a:xfrm>
            <a:off x="0" y="1335846"/>
            <a:ext cx="7867447" cy="4603964"/>
          </a:xfrm>
        </p:spPr>
        <p:txBody>
          <a:bodyPr/>
          <a:lstStyle/>
          <a:p>
            <a:r>
              <a:rPr lang="en-GB" dirty="0" smtClean="0"/>
              <a:t>Artefact </a:t>
            </a:r>
          </a:p>
          <a:p>
            <a:pPr lvl="1"/>
            <a:r>
              <a:rPr lang="en-GB" dirty="0" smtClean="0"/>
              <a:t>Disconnection</a:t>
            </a:r>
          </a:p>
          <a:p>
            <a:pPr lvl="1"/>
            <a:r>
              <a:rPr lang="en-GB" dirty="0" smtClean="0"/>
              <a:t>Blood sampling</a:t>
            </a:r>
          </a:p>
          <a:p>
            <a:pPr lvl="1"/>
            <a:r>
              <a:rPr lang="en-GB" dirty="0" smtClean="0"/>
              <a:t>Transducer falling on floor</a:t>
            </a:r>
          </a:p>
          <a:p>
            <a:pPr lvl="1"/>
            <a:r>
              <a:rPr lang="en-GB" dirty="0" smtClean="0"/>
              <a:t>Damped trace</a:t>
            </a:r>
          </a:p>
          <a:p>
            <a:pPr lvl="1"/>
            <a:endParaRPr lang="en-GB" dirty="0"/>
          </a:p>
          <a:p>
            <a:pPr marL="0" indent="0">
              <a:buNone/>
            </a:pPr>
            <a:endParaRPr lang="en-GB" dirty="0" smtClean="0"/>
          </a:p>
        </p:txBody>
      </p:sp>
      <p:pic>
        <p:nvPicPr>
          <p:cNvPr id="4" name="Picture 3"/>
          <p:cNvPicPr>
            <a:picLocks noChangeAspect="1"/>
          </p:cNvPicPr>
          <p:nvPr/>
        </p:nvPicPr>
        <p:blipFill>
          <a:blip r:embed="rId2"/>
          <a:stretch>
            <a:fillRect/>
          </a:stretch>
        </p:blipFill>
        <p:spPr>
          <a:xfrm>
            <a:off x="4110760" y="2192357"/>
            <a:ext cx="4292537" cy="2688016"/>
          </a:xfrm>
          <a:prstGeom prst="rect">
            <a:avLst/>
          </a:prstGeom>
          <a:ln>
            <a:solidFill>
              <a:schemeClr val="tx1"/>
            </a:solidFill>
          </a:ln>
        </p:spPr>
      </p:pic>
      <p:pic>
        <p:nvPicPr>
          <p:cNvPr id="5" name="Picture 4"/>
          <p:cNvPicPr>
            <a:picLocks noChangeAspect="1"/>
          </p:cNvPicPr>
          <p:nvPr/>
        </p:nvPicPr>
        <p:blipFill rotWithShape="1">
          <a:blip r:embed="rId3"/>
          <a:srcRect l="2903" t="10960" r="11305" b="54605"/>
          <a:stretch/>
        </p:blipFill>
        <p:spPr>
          <a:xfrm>
            <a:off x="4825464" y="971388"/>
            <a:ext cx="3416573" cy="1027541"/>
          </a:xfrm>
          <a:prstGeom prst="rect">
            <a:avLst/>
          </a:prstGeom>
        </p:spPr>
      </p:pic>
      <p:pic>
        <p:nvPicPr>
          <p:cNvPr id="6" name="Picture 5"/>
          <p:cNvPicPr>
            <a:picLocks noChangeAspect="1"/>
          </p:cNvPicPr>
          <p:nvPr/>
        </p:nvPicPr>
        <p:blipFill>
          <a:blip r:embed="rId4"/>
          <a:stretch>
            <a:fillRect/>
          </a:stretch>
        </p:blipFill>
        <p:spPr>
          <a:xfrm>
            <a:off x="625564" y="4475865"/>
            <a:ext cx="1429816" cy="1718234"/>
          </a:xfrm>
          <a:prstGeom prst="rect">
            <a:avLst/>
          </a:prstGeom>
        </p:spPr>
      </p:pic>
    </p:spTree>
    <p:extLst>
      <p:ext uri="{BB962C8B-B14F-4D97-AF65-F5344CB8AC3E}">
        <p14:creationId xmlns:p14="http://schemas.microsoft.com/office/powerpoint/2010/main" val="4166255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Difficult data</a:t>
            </a:r>
            <a:endParaRPr lang="en-GB" dirty="0"/>
          </a:p>
        </p:txBody>
      </p:sp>
      <p:sp>
        <p:nvSpPr>
          <p:cNvPr id="3" name="Content Placeholder 2"/>
          <p:cNvSpPr>
            <a:spLocks noGrp="1"/>
          </p:cNvSpPr>
          <p:nvPr>
            <p:ph idx="1"/>
          </p:nvPr>
        </p:nvSpPr>
        <p:spPr/>
        <p:txBody>
          <a:bodyPr/>
          <a:lstStyle/>
          <a:p>
            <a:r>
              <a:rPr lang="en-GB" dirty="0"/>
              <a:t>High volume</a:t>
            </a:r>
          </a:p>
          <a:p>
            <a:pPr lvl="1"/>
            <a:r>
              <a:rPr lang="en-GB" dirty="0"/>
              <a:t>50 Hz for 3-5 days</a:t>
            </a:r>
          </a:p>
          <a:p>
            <a:pPr lvl="1"/>
            <a:r>
              <a:rPr lang="en-GB" dirty="0"/>
              <a:t>Where to store it</a:t>
            </a:r>
          </a:p>
          <a:p>
            <a:r>
              <a:rPr lang="en-GB" dirty="0" smtClean="0"/>
              <a:t>Approvals</a:t>
            </a:r>
          </a:p>
          <a:p>
            <a:pPr lvl="1"/>
            <a:r>
              <a:rPr lang="en-GB" dirty="0" smtClean="0"/>
              <a:t>De-identified datasets: MIMIC III, </a:t>
            </a:r>
            <a:r>
              <a:rPr lang="en-GB" dirty="0" err="1" smtClean="0"/>
              <a:t>Physiobank</a:t>
            </a:r>
            <a:r>
              <a:rPr lang="en-GB" dirty="0" smtClean="0"/>
              <a:t>, IMPROVE</a:t>
            </a:r>
          </a:p>
          <a:p>
            <a:pPr lvl="1"/>
            <a:r>
              <a:rPr lang="en-GB" dirty="0" smtClean="0"/>
              <a:t>NHS datasets</a:t>
            </a:r>
          </a:p>
          <a:p>
            <a:pPr lvl="2"/>
            <a:r>
              <a:rPr lang="en-GB" dirty="0" smtClean="0"/>
              <a:t>Firewall</a:t>
            </a:r>
          </a:p>
          <a:p>
            <a:pPr lvl="2"/>
            <a:r>
              <a:rPr lang="en-GB" dirty="0" smtClean="0"/>
              <a:t>Approvals</a:t>
            </a:r>
          </a:p>
          <a:p>
            <a:pPr lvl="2"/>
            <a:r>
              <a:rPr lang="en-GB" dirty="0" smtClean="0"/>
              <a:t>Link with longer term outcomes</a:t>
            </a:r>
            <a:endParaRPr lang="en-GB" dirty="0"/>
          </a:p>
          <a:p>
            <a:endParaRPr lang="en-GB" dirty="0"/>
          </a:p>
        </p:txBody>
      </p:sp>
    </p:spTree>
    <p:extLst>
      <p:ext uri="{BB962C8B-B14F-4D97-AF65-F5344CB8AC3E}">
        <p14:creationId xmlns:p14="http://schemas.microsoft.com/office/powerpoint/2010/main" val="3682258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3" name="Content Placeholder 2"/>
          <p:cNvSpPr>
            <a:spLocks noGrp="1"/>
          </p:cNvSpPr>
          <p:nvPr>
            <p:ph idx="1"/>
          </p:nvPr>
        </p:nvSpPr>
        <p:spPr/>
        <p:txBody>
          <a:bodyPr/>
          <a:lstStyle/>
          <a:p>
            <a:r>
              <a:rPr lang="en-GB" dirty="0" smtClean="0"/>
              <a:t>Complex real-life data</a:t>
            </a:r>
          </a:p>
          <a:p>
            <a:r>
              <a:rPr lang="en-GB" dirty="0" smtClean="0"/>
              <a:t>Routinely collected, already exists</a:t>
            </a:r>
          </a:p>
          <a:p>
            <a:r>
              <a:rPr lang="en-GB" dirty="0" smtClean="0"/>
              <a:t>Opportunities for collaboration between clinicians and data scientists</a:t>
            </a:r>
          </a:p>
          <a:p>
            <a:endParaRPr lang="en-GB" dirty="0"/>
          </a:p>
          <a:p>
            <a:r>
              <a:rPr lang="en-GB" dirty="0" smtClean="0"/>
              <a:t>Improve outcomes for critically ill patients with co-existing cardiovascular disease</a:t>
            </a:r>
            <a:endParaRPr lang="en-GB" dirty="0"/>
          </a:p>
        </p:txBody>
      </p:sp>
    </p:spTree>
    <p:extLst>
      <p:ext uri="{BB962C8B-B14F-4D97-AF65-F5344CB8AC3E}">
        <p14:creationId xmlns:p14="http://schemas.microsoft.com/office/powerpoint/2010/main" val="350269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2477" y="685044"/>
            <a:ext cx="7928004" cy="369332"/>
          </a:xfrm>
          <a:prstGeom prst="rect">
            <a:avLst/>
          </a:prstGeom>
          <a:solidFill>
            <a:srgbClr val="CC3300"/>
          </a:solidFill>
        </p:spPr>
        <p:txBody>
          <a:bodyPr wrap="none" rtlCol="0">
            <a:spAutoFit/>
          </a:bodyPr>
          <a:lstStyle/>
          <a:p>
            <a:pPr algn="ctr"/>
            <a:r>
              <a:rPr lang="en-GB" b="1" dirty="0">
                <a:solidFill>
                  <a:schemeClr val="bg1"/>
                </a:solidFill>
              </a:rPr>
              <a:t>Trial: Liberal vs Restrictive transfusion thresholds in critically ill patients with CVD</a:t>
            </a:r>
          </a:p>
        </p:txBody>
      </p:sp>
      <p:sp>
        <p:nvSpPr>
          <p:cNvPr id="1041" name="TextBox 1040"/>
          <p:cNvSpPr txBox="1"/>
          <p:nvPr/>
        </p:nvSpPr>
        <p:spPr>
          <a:xfrm>
            <a:off x="3278400" y="4444390"/>
            <a:ext cx="1278751" cy="507831"/>
          </a:xfrm>
          <a:prstGeom prst="rect">
            <a:avLst/>
          </a:prstGeom>
          <a:solidFill>
            <a:srgbClr val="33CCCC"/>
          </a:solidFill>
          <a:ln>
            <a:noFill/>
          </a:ln>
        </p:spPr>
        <p:txBody>
          <a:bodyPr wrap="square" rtlCol="0">
            <a:spAutoFit/>
          </a:bodyPr>
          <a:lstStyle/>
          <a:p>
            <a:pPr algn="ctr"/>
            <a:r>
              <a:rPr lang="en-GB" sz="1350" b="1" dirty="0"/>
              <a:t>Primary</a:t>
            </a:r>
          </a:p>
          <a:p>
            <a:pPr algn="ctr"/>
            <a:r>
              <a:rPr lang="en-GB" sz="1350" b="1" dirty="0"/>
              <a:t>outcome</a:t>
            </a:r>
          </a:p>
        </p:txBody>
      </p:sp>
      <p:grpSp>
        <p:nvGrpSpPr>
          <p:cNvPr id="1028" name="Group 1027"/>
          <p:cNvGrpSpPr/>
          <p:nvPr/>
        </p:nvGrpSpPr>
        <p:grpSpPr>
          <a:xfrm>
            <a:off x="1168898" y="3945416"/>
            <a:ext cx="773309" cy="297366"/>
            <a:chOff x="4171675" y="4275512"/>
            <a:chExt cx="833473" cy="591023"/>
          </a:xfrm>
        </p:grpSpPr>
        <p:grpSp>
          <p:nvGrpSpPr>
            <p:cNvPr id="155" name="Group 154"/>
            <p:cNvGrpSpPr/>
            <p:nvPr/>
          </p:nvGrpSpPr>
          <p:grpSpPr>
            <a:xfrm>
              <a:off x="4328898" y="4275512"/>
              <a:ext cx="551513" cy="591023"/>
              <a:chOff x="4540040" y="2571048"/>
              <a:chExt cx="551513" cy="591023"/>
            </a:xfrm>
          </p:grpSpPr>
          <p:grpSp>
            <p:nvGrpSpPr>
              <p:cNvPr id="156" name="Group 155"/>
              <p:cNvGrpSpPr/>
              <p:nvPr/>
            </p:nvGrpSpPr>
            <p:grpSpPr>
              <a:xfrm>
                <a:off x="4540040" y="2571048"/>
                <a:ext cx="551513" cy="591023"/>
                <a:chOff x="4520553" y="1047048"/>
                <a:chExt cx="551513" cy="898128"/>
              </a:xfrm>
            </p:grpSpPr>
            <p:pic>
              <p:nvPicPr>
                <p:cNvPr id="160"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7822"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1"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856"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2"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5890"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3"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0553"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5"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399" y="1048493"/>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6"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2976"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57"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975852" y="2859467"/>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8"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543691" y="2859467"/>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7"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1675" y="4275512"/>
              <a:ext cx="124244" cy="2870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9"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892005" y="4276891"/>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24" name="TextBox 1023"/>
          <p:cNvSpPr txBox="1"/>
          <p:nvPr/>
        </p:nvSpPr>
        <p:spPr>
          <a:xfrm>
            <a:off x="901816" y="2132217"/>
            <a:ext cx="1731756" cy="300082"/>
          </a:xfrm>
          <a:prstGeom prst="rect">
            <a:avLst/>
          </a:prstGeom>
          <a:noFill/>
          <a:ln>
            <a:noFill/>
          </a:ln>
        </p:spPr>
        <p:txBody>
          <a:bodyPr wrap="none" rtlCol="0">
            <a:spAutoFit/>
          </a:bodyPr>
          <a:lstStyle/>
          <a:p>
            <a:r>
              <a:rPr lang="en-GB" sz="1350" dirty="0"/>
              <a:t>Restrictive (“Control”)</a:t>
            </a:r>
          </a:p>
        </p:txBody>
      </p:sp>
      <p:sp>
        <p:nvSpPr>
          <p:cNvPr id="1025" name="TextBox 1024"/>
          <p:cNvSpPr txBox="1"/>
          <p:nvPr/>
        </p:nvSpPr>
        <p:spPr>
          <a:xfrm>
            <a:off x="5695919" y="2161413"/>
            <a:ext cx="655629" cy="300082"/>
          </a:xfrm>
          <a:prstGeom prst="rect">
            <a:avLst/>
          </a:prstGeom>
          <a:noFill/>
          <a:ln>
            <a:noFill/>
          </a:ln>
        </p:spPr>
        <p:txBody>
          <a:bodyPr wrap="none" rtlCol="0">
            <a:spAutoFit/>
          </a:bodyPr>
          <a:lstStyle/>
          <a:p>
            <a:r>
              <a:rPr lang="en-GB" sz="1350" dirty="0"/>
              <a:t>Liberal</a:t>
            </a:r>
          </a:p>
        </p:txBody>
      </p:sp>
      <p:cxnSp>
        <p:nvCxnSpPr>
          <p:cNvPr id="1030" name="Straight Arrow Connector 1029"/>
          <p:cNvCxnSpPr/>
          <p:nvPr/>
        </p:nvCxnSpPr>
        <p:spPr>
          <a:xfrm>
            <a:off x="5983334" y="2912842"/>
            <a:ext cx="7926" cy="202949"/>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1032" name="Straight Arrow Connector 1031"/>
          <p:cNvCxnSpPr/>
          <p:nvPr/>
        </p:nvCxnSpPr>
        <p:spPr>
          <a:xfrm>
            <a:off x="1555552" y="2919226"/>
            <a:ext cx="0" cy="192512"/>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1034" name="Straight Arrow Connector 1033"/>
          <p:cNvCxnSpPr/>
          <p:nvPr/>
        </p:nvCxnSpPr>
        <p:spPr>
          <a:xfrm>
            <a:off x="1555506" y="3688690"/>
            <a:ext cx="0" cy="209123"/>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1036" name="Straight Arrow Connector 1035"/>
          <p:cNvCxnSpPr/>
          <p:nvPr/>
        </p:nvCxnSpPr>
        <p:spPr>
          <a:xfrm>
            <a:off x="5956852" y="3707591"/>
            <a:ext cx="0" cy="188210"/>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sp>
        <p:nvSpPr>
          <p:cNvPr id="1037" name="TextBox 1036"/>
          <p:cNvSpPr txBox="1"/>
          <p:nvPr/>
        </p:nvSpPr>
        <p:spPr>
          <a:xfrm>
            <a:off x="6693076" y="3165503"/>
            <a:ext cx="1782860" cy="253916"/>
          </a:xfrm>
          <a:prstGeom prst="rect">
            <a:avLst/>
          </a:prstGeom>
          <a:noFill/>
          <a:ln>
            <a:noFill/>
          </a:ln>
        </p:spPr>
        <p:txBody>
          <a:bodyPr wrap="none" rtlCol="0">
            <a:spAutoFit/>
          </a:bodyPr>
          <a:lstStyle/>
          <a:p>
            <a:r>
              <a:rPr lang="en-GB" sz="1050" dirty="0"/>
              <a:t>Liberal better than restrictive</a:t>
            </a:r>
          </a:p>
        </p:txBody>
      </p:sp>
      <p:sp>
        <p:nvSpPr>
          <p:cNvPr id="1039" name="TextBox 1038"/>
          <p:cNvSpPr txBox="1"/>
          <p:nvPr/>
        </p:nvSpPr>
        <p:spPr>
          <a:xfrm>
            <a:off x="6693077" y="3468746"/>
            <a:ext cx="1774845" cy="253916"/>
          </a:xfrm>
          <a:prstGeom prst="rect">
            <a:avLst/>
          </a:prstGeom>
          <a:noFill/>
          <a:ln>
            <a:noFill/>
          </a:ln>
        </p:spPr>
        <p:txBody>
          <a:bodyPr wrap="none" rtlCol="0">
            <a:spAutoFit/>
          </a:bodyPr>
          <a:lstStyle/>
          <a:p>
            <a:r>
              <a:rPr lang="en-GB" sz="1050" dirty="0"/>
              <a:t>Liberal worse than restrictive</a:t>
            </a:r>
          </a:p>
        </p:txBody>
      </p:sp>
      <p:sp>
        <p:nvSpPr>
          <p:cNvPr id="1040" name="TextBox 1039"/>
          <p:cNvSpPr txBox="1"/>
          <p:nvPr/>
        </p:nvSpPr>
        <p:spPr>
          <a:xfrm>
            <a:off x="2691925" y="3169975"/>
            <a:ext cx="2451702" cy="507831"/>
          </a:xfrm>
          <a:prstGeom prst="rect">
            <a:avLst/>
          </a:prstGeom>
          <a:solidFill>
            <a:srgbClr val="33CCCC"/>
          </a:solidFill>
          <a:ln>
            <a:noFill/>
          </a:ln>
        </p:spPr>
        <p:txBody>
          <a:bodyPr wrap="square" rtlCol="0">
            <a:spAutoFit/>
          </a:bodyPr>
          <a:lstStyle/>
          <a:p>
            <a:pPr algn="ctr"/>
            <a:r>
              <a:rPr lang="en-GB" sz="1350" b="1" u="sng" dirty="0"/>
              <a:t>PHASE 3</a:t>
            </a:r>
            <a:r>
              <a:rPr lang="en-GB" sz="1350" b="1" dirty="0"/>
              <a:t>: </a:t>
            </a:r>
            <a:r>
              <a:rPr lang="en-GB" sz="1350" dirty="0"/>
              <a:t>Intermediate outcome</a:t>
            </a:r>
          </a:p>
          <a:p>
            <a:pPr algn="ctr"/>
            <a:r>
              <a:rPr lang="en-GB" sz="1350" dirty="0"/>
              <a:t>“Vital signs data”</a:t>
            </a:r>
          </a:p>
        </p:txBody>
      </p:sp>
      <p:sp>
        <p:nvSpPr>
          <p:cNvPr id="1042" name="TextBox 1041"/>
          <p:cNvSpPr txBox="1"/>
          <p:nvPr/>
        </p:nvSpPr>
        <p:spPr>
          <a:xfrm>
            <a:off x="6743928" y="3925025"/>
            <a:ext cx="1685077" cy="253916"/>
          </a:xfrm>
          <a:prstGeom prst="rect">
            <a:avLst/>
          </a:prstGeom>
          <a:noFill/>
          <a:ln>
            <a:noFill/>
          </a:ln>
        </p:spPr>
        <p:txBody>
          <a:bodyPr wrap="none" rtlCol="0">
            <a:spAutoFit/>
          </a:bodyPr>
          <a:lstStyle/>
          <a:p>
            <a:r>
              <a:rPr lang="en-GB" sz="1050" dirty="0"/>
              <a:t>profiles benefit from liberal</a:t>
            </a:r>
          </a:p>
        </p:txBody>
      </p:sp>
      <p:grpSp>
        <p:nvGrpSpPr>
          <p:cNvPr id="1044" name="Group 1043"/>
          <p:cNvGrpSpPr/>
          <p:nvPr/>
        </p:nvGrpSpPr>
        <p:grpSpPr>
          <a:xfrm>
            <a:off x="5649915" y="2416116"/>
            <a:ext cx="677367" cy="451882"/>
            <a:chOff x="7100496" y="1240386"/>
            <a:chExt cx="730066" cy="898128"/>
          </a:xfrm>
        </p:grpSpPr>
        <p:grpSp>
          <p:nvGrpSpPr>
            <p:cNvPr id="27" name="Group 26"/>
            <p:cNvGrpSpPr/>
            <p:nvPr/>
          </p:nvGrpSpPr>
          <p:grpSpPr>
            <a:xfrm>
              <a:off x="7100496" y="1240386"/>
              <a:ext cx="596666" cy="898128"/>
              <a:chOff x="4499619" y="1047048"/>
              <a:chExt cx="596666" cy="1364810"/>
            </a:xfrm>
          </p:grpSpPr>
          <p:pic>
            <p:nvPicPr>
              <p:cNvPr id="2"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4955"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7822"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856"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5890"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0553"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srcRect l="33496" t="7013" r="34137" b="14733"/>
              <a:stretch/>
            </p:blipFill>
            <p:spPr>
              <a:xfrm>
                <a:off x="4665377" y="1978378"/>
                <a:ext cx="121843" cy="433480"/>
              </a:xfrm>
              <a:prstGeom prst="rect">
                <a:avLst/>
              </a:prstGeom>
              <a:ln>
                <a:noFill/>
              </a:ln>
            </p:spPr>
          </p:pic>
          <p:pic>
            <p:nvPicPr>
              <p:cNvPr id="8" name="Picture 7"/>
              <p:cNvPicPr>
                <a:picLocks noChangeAspect="1"/>
              </p:cNvPicPr>
              <p:nvPr/>
            </p:nvPicPr>
            <p:blipFill rotWithShape="1">
              <a:blip r:embed="rId5"/>
              <a:srcRect l="33496" t="7013" r="34137" b="14733"/>
              <a:stretch/>
            </p:blipFill>
            <p:spPr>
              <a:xfrm>
                <a:off x="4807800" y="1978378"/>
                <a:ext cx="121843" cy="433480"/>
              </a:xfrm>
              <a:prstGeom prst="rect">
                <a:avLst/>
              </a:prstGeom>
              <a:ln>
                <a:noFill/>
              </a:ln>
            </p:spPr>
          </p:pic>
          <p:pic>
            <p:nvPicPr>
              <p:cNvPr id="9" name="Picture 8"/>
              <p:cNvPicPr>
                <a:picLocks noChangeAspect="1"/>
              </p:cNvPicPr>
              <p:nvPr/>
            </p:nvPicPr>
            <p:blipFill rotWithShape="1">
              <a:blip r:embed="rId5"/>
              <a:srcRect l="33496" t="7013" r="34137" b="14733"/>
              <a:stretch/>
            </p:blipFill>
            <p:spPr>
              <a:xfrm>
                <a:off x="4519106" y="1978378"/>
                <a:ext cx="121843" cy="433480"/>
              </a:xfrm>
              <a:prstGeom prst="rect">
                <a:avLst/>
              </a:prstGeom>
              <a:ln>
                <a:noFill/>
              </a:ln>
            </p:spPr>
          </p:pic>
          <p:pic>
            <p:nvPicPr>
              <p:cNvPr id="10"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399" y="1048493"/>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619"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2976"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5"/>
              <a:srcRect l="33496" t="7013" r="34137" b="14733"/>
              <a:stretch/>
            </p:blipFill>
            <p:spPr>
              <a:xfrm>
                <a:off x="4954955" y="1978378"/>
                <a:ext cx="121843" cy="433480"/>
              </a:xfrm>
              <a:prstGeom prst="rect">
                <a:avLst/>
              </a:prstGeom>
              <a:ln>
                <a:noFill/>
              </a:ln>
            </p:spPr>
          </p:pic>
        </p:grpSp>
        <p:pic>
          <p:nvPicPr>
            <p:cNvPr id="197"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0728" y="1245676"/>
              <a:ext cx="124244" cy="2870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8"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9232" y="1544369"/>
              <a:ext cx="141330" cy="2870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9" name="Picture 198"/>
            <p:cNvPicPr>
              <a:picLocks noChangeAspect="1"/>
            </p:cNvPicPr>
            <p:nvPr/>
          </p:nvPicPr>
          <p:blipFill rotWithShape="1">
            <a:blip r:embed="rId5"/>
            <a:srcRect l="33496" t="7013" r="34137" b="14733"/>
            <a:stretch/>
          </p:blipFill>
          <p:spPr>
            <a:xfrm>
              <a:off x="7697162" y="1850427"/>
              <a:ext cx="121843" cy="285256"/>
            </a:xfrm>
            <a:prstGeom prst="rect">
              <a:avLst/>
            </a:prstGeom>
            <a:ln>
              <a:noFill/>
            </a:ln>
          </p:spPr>
        </p:pic>
      </p:grpSp>
      <p:grpSp>
        <p:nvGrpSpPr>
          <p:cNvPr id="1043" name="Group 1042"/>
          <p:cNvGrpSpPr/>
          <p:nvPr/>
        </p:nvGrpSpPr>
        <p:grpSpPr>
          <a:xfrm>
            <a:off x="1240457" y="2409434"/>
            <a:ext cx="665993" cy="454302"/>
            <a:chOff x="4336256" y="1235576"/>
            <a:chExt cx="717807" cy="902938"/>
          </a:xfrm>
        </p:grpSpPr>
        <p:grpSp>
          <p:nvGrpSpPr>
            <p:cNvPr id="77" name="Group 76"/>
            <p:cNvGrpSpPr/>
            <p:nvPr/>
          </p:nvGrpSpPr>
          <p:grpSpPr>
            <a:xfrm>
              <a:off x="4336256" y="1240386"/>
              <a:ext cx="596666" cy="898128"/>
              <a:chOff x="4499619" y="1047048"/>
              <a:chExt cx="596666" cy="1364810"/>
            </a:xfrm>
          </p:grpSpPr>
          <p:pic>
            <p:nvPicPr>
              <p:cNvPr id="78"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4955"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9"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7822"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0"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856"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1"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5890"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2"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0553"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5"/>
              <a:srcRect l="33496" t="7013" r="34137" b="14733"/>
              <a:stretch/>
            </p:blipFill>
            <p:spPr>
              <a:xfrm>
                <a:off x="4665377" y="1978378"/>
                <a:ext cx="121843" cy="433480"/>
              </a:xfrm>
              <a:prstGeom prst="rect">
                <a:avLst/>
              </a:prstGeom>
              <a:ln>
                <a:noFill/>
              </a:ln>
            </p:spPr>
          </p:pic>
          <p:pic>
            <p:nvPicPr>
              <p:cNvPr id="84" name="Picture 83"/>
              <p:cNvPicPr>
                <a:picLocks noChangeAspect="1"/>
              </p:cNvPicPr>
              <p:nvPr/>
            </p:nvPicPr>
            <p:blipFill rotWithShape="1">
              <a:blip r:embed="rId5"/>
              <a:srcRect l="33496" t="7013" r="34137" b="14733"/>
              <a:stretch/>
            </p:blipFill>
            <p:spPr>
              <a:xfrm>
                <a:off x="4807800" y="1978378"/>
                <a:ext cx="121843" cy="433480"/>
              </a:xfrm>
              <a:prstGeom prst="rect">
                <a:avLst/>
              </a:prstGeom>
              <a:ln>
                <a:noFill/>
              </a:ln>
            </p:spPr>
          </p:pic>
          <p:pic>
            <p:nvPicPr>
              <p:cNvPr id="85" name="Picture 84"/>
              <p:cNvPicPr>
                <a:picLocks noChangeAspect="1"/>
              </p:cNvPicPr>
              <p:nvPr/>
            </p:nvPicPr>
            <p:blipFill rotWithShape="1">
              <a:blip r:embed="rId5"/>
              <a:srcRect l="33496" t="7013" r="34137" b="14733"/>
              <a:stretch/>
            </p:blipFill>
            <p:spPr>
              <a:xfrm>
                <a:off x="4519106" y="1978378"/>
                <a:ext cx="121843" cy="433480"/>
              </a:xfrm>
              <a:prstGeom prst="rect">
                <a:avLst/>
              </a:prstGeom>
              <a:ln>
                <a:noFill/>
              </a:ln>
            </p:spPr>
          </p:pic>
          <p:pic>
            <p:nvPicPr>
              <p:cNvPr id="86"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399" y="1048493"/>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7"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619"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8"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2976"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9" name="Picture 88"/>
              <p:cNvPicPr>
                <a:picLocks noChangeAspect="1"/>
              </p:cNvPicPr>
              <p:nvPr/>
            </p:nvPicPr>
            <p:blipFill rotWithShape="1">
              <a:blip r:embed="rId5"/>
              <a:srcRect l="33496" t="7013" r="34137" b="14733"/>
              <a:stretch/>
            </p:blipFill>
            <p:spPr>
              <a:xfrm>
                <a:off x="4954955" y="1978378"/>
                <a:ext cx="121843" cy="433480"/>
              </a:xfrm>
              <a:prstGeom prst="rect">
                <a:avLst/>
              </a:prstGeom>
              <a:ln>
                <a:noFill/>
              </a:ln>
            </p:spPr>
          </p:pic>
        </p:grpSp>
        <p:pic>
          <p:nvPicPr>
            <p:cNvPr id="200"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2369" y="1235576"/>
              <a:ext cx="124244" cy="2870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1"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2733" y="1544369"/>
              <a:ext cx="141330" cy="2870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2" name="Picture 201"/>
            <p:cNvPicPr>
              <a:picLocks noChangeAspect="1"/>
            </p:cNvPicPr>
            <p:nvPr/>
          </p:nvPicPr>
          <p:blipFill rotWithShape="1">
            <a:blip r:embed="rId5"/>
            <a:srcRect l="33496" t="7013" r="34137" b="14733"/>
            <a:stretch/>
          </p:blipFill>
          <p:spPr>
            <a:xfrm>
              <a:off x="4922369" y="1851883"/>
              <a:ext cx="121843" cy="285256"/>
            </a:xfrm>
            <a:prstGeom prst="rect">
              <a:avLst/>
            </a:prstGeom>
            <a:ln>
              <a:noFill/>
            </a:ln>
          </p:spPr>
        </p:pic>
      </p:grpSp>
      <p:grpSp>
        <p:nvGrpSpPr>
          <p:cNvPr id="1045" name="Group 1044"/>
          <p:cNvGrpSpPr/>
          <p:nvPr/>
        </p:nvGrpSpPr>
        <p:grpSpPr>
          <a:xfrm>
            <a:off x="1240458" y="3165668"/>
            <a:ext cx="643493" cy="462974"/>
            <a:chOff x="4336256" y="2738142"/>
            <a:chExt cx="693557" cy="920172"/>
          </a:xfrm>
        </p:grpSpPr>
        <p:grpSp>
          <p:nvGrpSpPr>
            <p:cNvPr id="107" name="Group 106"/>
            <p:cNvGrpSpPr/>
            <p:nvPr/>
          </p:nvGrpSpPr>
          <p:grpSpPr>
            <a:xfrm>
              <a:off x="4336256" y="2751512"/>
              <a:ext cx="552698" cy="906802"/>
              <a:chOff x="4536297" y="2571048"/>
              <a:chExt cx="552698" cy="906802"/>
            </a:xfrm>
          </p:grpSpPr>
          <p:pic>
            <p:nvPicPr>
              <p:cNvPr id="108"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967309" y="3166572"/>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09" name="Group 108"/>
              <p:cNvGrpSpPr/>
              <p:nvPr/>
            </p:nvGrpSpPr>
            <p:grpSpPr>
              <a:xfrm>
                <a:off x="4665377" y="2571048"/>
                <a:ext cx="292296" cy="898128"/>
                <a:chOff x="4645890" y="1047048"/>
                <a:chExt cx="292296" cy="1364810"/>
              </a:xfrm>
            </p:grpSpPr>
            <p:pic>
              <p:nvPicPr>
                <p:cNvPr id="114"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856"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5"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5890"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7" name="Picture 116"/>
                <p:cNvPicPr>
                  <a:picLocks noChangeAspect="1"/>
                </p:cNvPicPr>
                <p:nvPr/>
              </p:nvPicPr>
              <p:blipFill rotWithShape="1">
                <a:blip r:embed="rId5"/>
                <a:srcRect l="33496" t="7013" r="34137" b="14733"/>
                <a:stretch/>
              </p:blipFill>
              <p:spPr>
                <a:xfrm>
                  <a:off x="4665377" y="1978378"/>
                  <a:ext cx="121843" cy="433480"/>
                </a:xfrm>
                <a:prstGeom prst="rect">
                  <a:avLst/>
                </a:prstGeom>
                <a:ln>
                  <a:noFill/>
                </a:ln>
              </p:spPr>
            </p:pic>
            <p:pic>
              <p:nvPicPr>
                <p:cNvPr id="119"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399" y="1048493"/>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0"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2976"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10"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975852" y="2859467"/>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1"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543691" y="2859467"/>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2"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536297" y="3175246"/>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35"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348542" y="2744012"/>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6"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773253" y="2738142"/>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0" name="Picture 169"/>
            <p:cNvPicPr>
              <a:picLocks noChangeAspect="1"/>
            </p:cNvPicPr>
            <p:nvPr/>
          </p:nvPicPr>
          <p:blipFill rotWithShape="1">
            <a:blip r:embed="rId5"/>
            <a:srcRect l="33496" t="7013" r="34137" b="14733"/>
            <a:stretch/>
          </p:blipFill>
          <p:spPr>
            <a:xfrm>
              <a:off x="4630395" y="3364384"/>
              <a:ext cx="121843" cy="285256"/>
            </a:xfrm>
            <a:prstGeom prst="rect">
              <a:avLst/>
            </a:prstGeom>
            <a:ln>
              <a:noFill/>
            </a:ln>
          </p:spPr>
        </p:pic>
        <p:pic>
          <p:nvPicPr>
            <p:cNvPr id="206"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5569" y="2746702"/>
              <a:ext cx="124244" cy="2870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9"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903858" y="3349618"/>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0"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903311" y="3040284"/>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046" name="Group 1045"/>
          <p:cNvGrpSpPr/>
          <p:nvPr/>
        </p:nvGrpSpPr>
        <p:grpSpPr>
          <a:xfrm>
            <a:off x="5667996" y="3182838"/>
            <a:ext cx="643781" cy="456246"/>
            <a:chOff x="7137174" y="2764386"/>
            <a:chExt cx="693868" cy="906802"/>
          </a:xfrm>
        </p:grpSpPr>
        <p:grpSp>
          <p:nvGrpSpPr>
            <p:cNvPr id="76" name="Group 75"/>
            <p:cNvGrpSpPr/>
            <p:nvPr/>
          </p:nvGrpSpPr>
          <p:grpSpPr>
            <a:xfrm>
              <a:off x="7137174" y="2764386"/>
              <a:ext cx="678035" cy="906802"/>
              <a:chOff x="4536297" y="2571048"/>
              <a:chExt cx="678035" cy="906802"/>
            </a:xfrm>
          </p:grpSpPr>
          <p:pic>
            <p:nvPicPr>
              <p:cNvPr id="1026"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967309" y="3166572"/>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0" name="Group 89"/>
              <p:cNvGrpSpPr/>
              <p:nvPr/>
            </p:nvGrpSpPr>
            <p:grpSpPr>
              <a:xfrm>
                <a:off x="4540040" y="2571048"/>
                <a:ext cx="551513" cy="898128"/>
                <a:chOff x="4520553" y="1047048"/>
                <a:chExt cx="551513" cy="1364810"/>
              </a:xfrm>
            </p:grpSpPr>
            <p:pic>
              <p:nvPicPr>
                <p:cNvPr id="92"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7822"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3"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856"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4"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5890"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5"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0553"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6" name="Picture 95"/>
                <p:cNvPicPr>
                  <a:picLocks noChangeAspect="1"/>
                </p:cNvPicPr>
                <p:nvPr/>
              </p:nvPicPr>
              <p:blipFill rotWithShape="1">
                <a:blip r:embed="rId5"/>
                <a:srcRect l="33496" t="7013" r="34137" b="14733"/>
                <a:stretch/>
              </p:blipFill>
              <p:spPr>
                <a:xfrm>
                  <a:off x="4665377" y="1978378"/>
                  <a:ext cx="121843" cy="433480"/>
                </a:xfrm>
                <a:prstGeom prst="rect">
                  <a:avLst/>
                </a:prstGeom>
                <a:ln>
                  <a:noFill/>
                </a:ln>
              </p:spPr>
            </p:pic>
            <p:pic>
              <p:nvPicPr>
                <p:cNvPr id="99"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399" y="1048493"/>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1"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2976"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03"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5101189" y="2860302"/>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543691" y="2859467"/>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5"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536297" y="3175246"/>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53"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7431313" y="3368467"/>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3"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6798" y="2768551"/>
              <a:ext cx="124244" cy="2870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4"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8313" y="3066560"/>
              <a:ext cx="141330" cy="2870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1"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7704776" y="3367087"/>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047" name="Group 1046"/>
          <p:cNvGrpSpPr/>
          <p:nvPr/>
        </p:nvGrpSpPr>
        <p:grpSpPr>
          <a:xfrm>
            <a:off x="5560155" y="3949679"/>
            <a:ext cx="787346" cy="297366"/>
            <a:chOff x="6986112" y="4288386"/>
            <a:chExt cx="848601" cy="591023"/>
          </a:xfrm>
        </p:grpSpPr>
        <p:grpSp>
          <p:nvGrpSpPr>
            <p:cNvPr id="1027" name="Group 1026"/>
            <p:cNvGrpSpPr/>
            <p:nvPr/>
          </p:nvGrpSpPr>
          <p:grpSpPr>
            <a:xfrm>
              <a:off x="6986112" y="4288386"/>
              <a:ext cx="848601" cy="591023"/>
              <a:chOff x="6986112" y="4288386"/>
              <a:chExt cx="848601" cy="591023"/>
            </a:xfrm>
          </p:grpSpPr>
          <p:grpSp>
            <p:nvGrpSpPr>
              <p:cNvPr id="137" name="Group 136"/>
              <p:cNvGrpSpPr/>
              <p:nvPr/>
            </p:nvGrpSpPr>
            <p:grpSpPr>
              <a:xfrm>
                <a:off x="7143335" y="4288386"/>
                <a:ext cx="551513" cy="591023"/>
                <a:chOff x="4540040" y="2571048"/>
                <a:chExt cx="551513" cy="591023"/>
              </a:xfrm>
            </p:grpSpPr>
            <p:grpSp>
              <p:nvGrpSpPr>
                <p:cNvPr id="139" name="Group 138"/>
                <p:cNvGrpSpPr/>
                <p:nvPr/>
              </p:nvGrpSpPr>
              <p:grpSpPr>
                <a:xfrm>
                  <a:off x="4540040" y="2571048"/>
                  <a:ext cx="551513" cy="591023"/>
                  <a:chOff x="4520553" y="1047048"/>
                  <a:chExt cx="551513" cy="898128"/>
                </a:xfrm>
              </p:grpSpPr>
              <p:pic>
                <p:nvPicPr>
                  <p:cNvPr id="143"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7822"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4"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856"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5"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5890" y="1508986"/>
                    <a:ext cx="141330"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6"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0553"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9"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399" y="1048493"/>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0"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2976" y="1047048"/>
                    <a:ext cx="124244" cy="43619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41" name="Picture 2" descr="bathroom, female, male, mall, man, shopping, woman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84" t="733" b="1"/>
                <a:stretch/>
              </p:blipFill>
              <p:spPr bwMode="auto">
                <a:xfrm>
                  <a:off x="4543691" y="2859467"/>
                  <a:ext cx="113143" cy="302604"/>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51"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6112" y="4288386"/>
                <a:ext cx="124244" cy="2870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2" name="Picture 12" descr="Image result for man icon g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0469" y="4288386"/>
                <a:ext cx="124244" cy="28704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213" name="Picture 2" descr="Image result for man icon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8186" y="4592369"/>
              <a:ext cx="141330" cy="287040"/>
            </a:xfrm>
            <a:prstGeom prst="rect">
              <a:avLst/>
            </a:prstGeom>
            <a:noFill/>
            <a:ln>
              <a:noFill/>
            </a:ln>
            <a:extLst>
              <a:ext uri="{909E8E84-426E-40DD-AFC4-6F175D3DCCD1}">
                <a14:hiddenFill xmlns:a14="http://schemas.microsoft.com/office/drawing/2010/main">
                  <a:solidFill>
                    <a:srgbClr val="FFFFFF"/>
                  </a:solidFill>
                </a14:hiddenFill>
              </a:ext>
            </a:extLst>
          </p:spPr>
        </p:pic>
      </p:grpSp>
      <p:cxnSp>
        <p:nvCxnSpPr>
          <p:cNvPr id="1049" name="Elbow Connector 1048"/>
          <p:cNvCxnSpPr/>
          <p:nvPr/>
        </p:nvCxnSpPr>
        <p:spPr>
          <a:xfrm>
            <a:off x="1555506" y="4301418"/>
            <a:ext cx="1064767" cy="438187"/>
          </a:xfrm>
          <a:prstGeom prst="bentConnector3">
            <a:avLst>
              <a:gd name="adj1" fmla="val 507"/>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cxnSp>
        <p:nvCxnSpPr>
          <p:cNvPr id="1051" name="Elbow Connector 1050"/>
          <p:cNvCxnSpPr/>
          <p:nvPr/>
        </p:nvCxnSpPr>
        <p:spPr>
          <a:xfrm rot="10800000" flipV="1">
            <a:off x="5062508" y="4294582"/>
            <a:ext cx="899882" cy="449283"/>
          </a:xfrm>
          <a:prstGeom prst="bentConnector3">
            <a:avLst>
              <a:gd name="adj1" fmla="val 263"/>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grpSp>
        <p:nvGrpSpPr>
          <p:cNvPr id="1055" name="Group 1054"/>
          <p:cNvGrpSpPr/>
          <p:nvPr/>
        </p:nvGrpSpPr>
        <p:grpSpPr>
          <a:xfrm>
            <a:off x="6345386" y="3240090"/>
            <a:ext cx="406760" cy="23003"/>
            <a:chOff x="2130227" y="2855196"/>
            <a:chExt cx="438406" cy="45719"/>
          </a:xfrm>
        </p:grpSpPr>
        <p:cxnSp>
          <p:nvCxnSpPr>
            <p:cNvPr id="1053" name="Straight Connector 1052"/>
            <p:cNvCxnSpPr/>
            <p:nvPr/>
          </p:nvCxnSpPr>
          <p:spPr>
            <a:xfrm flipH="1">
              <a:off x="2177935" y="2878056"/>
              <a:ext cx="390698" cy="0"/>
            </a:xfrm>
            <a:prstGeom prst="line">
              <a:avLst/>
            </a:prstGeom>
            <a:ln>
              <a:solidFill>
                <a:srgbClr val="009999"/>
              </a:solidFill>
            </a:ln>
          </p:spPr>
          <p:style>
            <a:lnRef idx="1">
              <a:schemeClr val="accent1"/>
            </a:lnRef>
            <a:fillRef idx="0">
              <a:schemeClr val="accent1"/>
            </a:fillRef>
            <a:effectRef idx="0">
              <a:schemeClr val="accent1"/>
            </a:effectRef>
            <a:fontRef idx="minor">
              <a:schemeClr val="tx1"/>
            </a:fontRef>
          </p:style>
        </p:cxnSp>
        <p:sp>
          <p:nvSpPr>
            <p:cNvPr id="1054" name="Oval 1053"/>
            <p:cNvSpPr/>
            <p:nvPr/>
          </p:nvSpPr>
          <p:spPr>
            <a:xfrm>
              <a:off x="2130227" y="2855196"/>
              <a:ext cx="45719" cy="45719"/>
            </a:xfrm>
            <a:prstGeom prst="ellipse">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227" name="Group 226"/>
          <p:cNvGrpSpPr/>
          <p:nvPr/>
        </p:nvGrpSpPr>
        <p:grpSpPr>
          <a:xfrm>
            <a:off x="6340803" y="3556031"/>
            <a:ext cx="406760" cy="23003"/>
            <a:chOff x="2130227" y="2855196"/>
            <a:chExt cx="438406" cy="45719"/>
          </a:xfrm>
        </p:grpSpPr>
        <p:cxnSp>
          <p:nvCxnSpPr>
            <p:cNvPr id="228" name="Straight Connector 227"/>
            <p:cNvCxnSpPr/>
            <p:nvPr/>
          </p:nvCxnSpPr>
          <p:spPr>
            <a:xfrm flipH="1">
              <a:off x="2177935" y="2878056"/>
              <a:ext cx="390698" cy="0"/>
            </a:xfrm>
            <a:prstGeom prst="line">
              <a:avLst/>
            </a:prstGeom>
            <a:ln>
              <a:solidFill>
                <a:srgbClr val="009999"/>
              </a:solidFill>
            </a:ln>
          </p:spPr>
          <p:style>
            <a:lnRef idx="1">
              <a:schemeClr val="accent1"/>
            </a:lnRef>
            <a:fillRef idx="0">
              <a:schemeClr val="accent1"/>
            </a:fillRef>
            <a:effectRef idx="0">
              <a:schemeClr val="accent1"/>
            </a:effectRef>
            <a:fontRef idx="minor">
              <a:schemeClr val="tx1"/>
            </a:fontRef>
          </p:style>
        </p:cxnSp>
        <p:sp>
          <p:nvSpPr>
            <p:cNvPr id="229" name="Oval 228"/>
            <p:cNvSpPr/>
            <p:nvPr/>
          </p:nvSpPr>
          <p:spPr>
            <a:xfrm>
              <a:off x="2130227" y="2855196"/>
              <a:ext cx="45719" cy="45719"/>
            </a:xfrm>
            <a:prstGeom prst="ellipse">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224" name="TextBox 223"/>
          <p:cNvSpPr txBox="1"/>
          <p:nvPr/>
        </p:nvSpPr>
        <p:spPr>
          <a:xfrm>
            <a:off x="3092530" y="3838234"/>
            <a:ext cx="1665008" cy="507831"/>
          </a:xfrm>
          <a:prstGeom prst="rect">
            <a:avLst/>
          </a:prstGeom>
          <a:solidFill>
            <a:srgbClr val="33CCCC"/>
          </a:solidFill>
          <a:ln>
            <a:noFill/>
          </a:ln>
        </p:spPr>
        <p:txBody>
          <a:bodyPr wrap="none" rtlCol="0">
            <a:spAutoFit/>
          </a:bodyPr>
          <a:lstStyle/>
          <a:p>
            <a:pPr algn="ctr"/>
            <a:r>
              <a:rPr lang="en-GB" sz="1350" b="1" u="sng" dirty="0"/>
              <a:t>PHASE 4:</a:t>
            </a:r>
          </a:p>
          <a:p>
            <a:pPr algn="ctr"/>
            <a:r>
              <a:rPr lang="en-GB" sz="1350" dirty="0"/>
              <a:t>Adaptive enrichment</a:t>
            </a:r>
          </a:p>
        </p:txBody>
      </p:sp>
      <p:sp>
        <p:nvSpPr>
          <p:cNvPr id="225" name="TextBox 224"/>
          <p:cNvSpPr txBox="1"/>
          <p:nvPr/>
        </p:nvSpPr>
        <p:spPr>
          <a:xfrm>
            <a:off x="3000428" y="2383249"/>
            <a:ext cx="1840568" cy="507831"/>
          </a:xfrm>
          <a:prstGeom prst="rect">
            <a:avLst/>
          </a:prstGeom>
          <a:solidFill>
            <a:srgbClr val="33CCCC"/>
          </a:solidFill>
          <a:ln>
            <a:noFill/>
          </a:ln>
        </p:spPr>
        <p:txBody>
          <a:bodyPr wrap="none" rtlCol="0">
            <a:spAutoFit/>
          </a:bodyPr>
          <a:lstStyle/>
          <a:p>
            <a:pPr algn="ctr"/>
            <a:r>
              <a:rPr lang="en-GB" sz="1350" b="1" u="sng" dirty="0"/>
              <a:t>PHASE 1 &amp; 2:</a:t>
            </a:r>
          </a:p>
          <a:p>
            <a:pPr algn="ctr"/>
            <a:r>
              <a:rPr lang="en-GB" sz="1350" dirty="0"/>
              <a:t>Enriched CV population</a:t>
            </a:r>
          </a:p>
        </p:txBody>
      </p:sp>
      <p:grpSp>
        <p:nvGrpSpPr>
          <p:cNvPr id="129" name="Group 128"/>
          <p:cNvGrpSpPr/>
          <p:nvPr/>
        </p:nvGrpSpPr>
        <p:grpSpPr>
          <a:xfrm>
            <a:off x="6337168" y="4096913"/>
            <a:ext cx="406760" cy="23003"/>
            <a:chOff x="2130227" y="2855196"/>
            <a:chExt cx="438406" cy="45719"/>
          </a:xfrm>
        </p:grpSpPr>
        <p:cxnSp>
          <p:nvCxnSpPr>
            <p:cNvPr id="130" name="Straight Connector 129"/>
            <p:cNvCxnSpPr/>
            <p:nvPr/>
          </p:nvCxnSpPr>
          <p:spPr>
            <a:xfrm flipH="1">
              <a:off x="2177935" y="2878056"/>
              <a:ext cx="390698" cy="0"/>
            </a:xfrm>
            <a:prstGeom prst="line">
              <a:avLst/>
            </a:prstGeom>
            <a:ln>
              <a:solidFill>
                <a:srgbClr val="009999"/>
              </a:solidFill>
            </a:ln>
          </p:spPr>
          <p:style>
            <a:lnRef idx="1">
              <a:schemeClr val="accent1"/>
            </a:lnRef>
            <a:fillRef idx="0">
              <a:schemeClr val="accent1"/>
            </a:fillRef>
            <a:effectRef idx="0">
              <a:schemeClr val="accent1"/>
            </a:effectRef>
            <a:fontRef idx="minor">
              <a:schemeClr val="tx1"/>
            </a:fontRef>
          </p:style>
        </p:cxnSp>
        <p:sp>
          <p:nvSpPr>
            <p:cNvPr id="131" name="Oval 130"/>
            <p:cNvSpPr/>
            <p:nvPr/>
          </p:nvSpPr>
          <p:spPr>
            <a:xfrm>
              <a:off x="2130227" y="2855196"/>
              <a:ext cx="45719" cy="45719"/>
            </a:xfrm>
            <a:prstGeom prst="ellipse">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28" name="Rectangle 27"/>
          <p:cNvSpPr/>
          <p:nvPr/>
        </p:nvSpPr>
        <p:spPr>
          <a:xfrm>
            <a:off x="139935" y="2094915"/>
            <a:ext cx="8265695" cy="2968238"/>
          </a:xfrm>
          <a:prstGeom prst="rect">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298445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Intensive Care</a:t>
            </a:r>
            <a:endParaRPr lang="en-GB" dirty="0"/>
          </a:p>
        </p:txBody>
      </p:sp>
      <p:sp>
        <p:nvSpPr>
          <p:cNvPr id="3" name="Content Placeholder 2"/>
          <p:cNvSpPr>
            <a:spLocks noGrp="1"/>
          </p:cNvSpPr>
          <p:nvPr>
            <p:ph idx="1"/>
          </p:nvPr>
        </p:nvSpPr>
        <p:spPr>
          <a:xfrm>
            <a:off x="282462" y="2656684"/>
            <a:ext cx="7867447" cy="2577847"/>
          </a:xfrm>
        </p:spPr>
        <p:txBody>
          <a:bodyPr>
            <a:normAutofit fontScale="92500" lnSpcReduction="20000"/>
          </a:bodyPr>
          <a:lstStyle/>
          <a:p>
            <a:r>
              <a:rPr lang="en-GB" dirty="0" smtClean="0"/>
              <a:t>1-to-1 nursing</a:t>
            </a:r>
          </a:p>
          <a:p>
            <a:r>
              <a:rPr lang="en-GB" dirty="0" smtClean="0"/>
              <a:t>Sickest patients in the hospital</a:t>
            </a:r>
          </a:p>
          <a:p>
            <a:endParaRPr lang="en-GB" dirty="0"/>
          </a:p>
          <a:p>
            <a:r>
              <a:rPr lang="en-GB" dirty="0" smtClean="0"/>
              <a:t>RIE: </a:t>
            </a:r>
          </a:p>
          <a:p>
            <a:pPr lvl="1"/>
            <a:r>
              <a:rPr lang="en-GB" dirty="0" smtClean="0"/>
              <a:t>18 ICU beds, 10 HDU beds. Soon to expand to 40</a:t>
            </a:r>
          </a:p>
          <a:p>
            <a:pPr lvl="1"/>
            <a:r>
              <a:rPr lang="en-GB" dirty="0" smtClean="0"/>
              <a:t>Tertiary liver and trauma service (and neurosurgery)</a:t>
            </a:r>
          </a:p>
          <a:p>
            <a:pPr lvl="1"/>
            <a:r>
              <a:rPr lang="en-GB" dirty="0" smtClean="0"/>
              <a:t>2018</a:t>
            </a:r>
            <a:r>
              <a:rPr lang="en-GB" dirty="0"/>
              <a:t>: 1,296 admissions (Scotland 15,720)</a:t>
            </a:r>
          </a:p>
          <a:p>
            <a:pPr lvl="1"/>
            <a:endParaRPr lang="en-GB" dirty="0"/>
          </a:p>
        </p:txBody>
      </p:sp>
      <p:pic>
        <p:nvPicPr>
          <p:cNvPr id="5" name="Picture 4"/>
          <p:cNvPicPr>
            <a:picLocks noChangeAspect="1"/>
          </p:cNvPicPr>
          <p:nvPr/>
        </p:nvPicPr>
        <p:blipFill>
          <a:blip r:embed="rId2"/>
          <a:stretch>
            <a:fillRect/>
          </a:stretch>
        </p:blipFill>
        <p:spPr>
          <a:xfrm>
            <a:off x="5230622" y="54684"/>
            <a:ext cx="3241349" cy="3272010"/>
          </a:xfrm>
          <a:prstGeom prst="rect">
            <a:avLst/>
          </a:prstGeom>
        </p:spPr>
      </p:pic>
    </p:spTree>
    <p:extLst>
      <p:ext uri="{BB962C8B-B14F-4D97-AF65-F5344CB8AC3E}">
        <p14:creationId xmlns:p14="http://schemas.microsoft.com/office/powerpoint/2010/main" val="3858905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Type of admissions</a:t>
            </a:r>
            <a:endParaRPr lang="en-GB" dirty="0"/>
          </a:p>
        </p:txBody>
      </p:sp>
      <p:sp>
        <p:nvSpPr>
          <p:cNvPr id="3" name="Content Placeholder 2"/>
          <p:cNvSpPr>
            <a:spLocks noGrp="1"/>
          </p:cNvSpPr>
          <p:nvPr>
            <p:ph idx="1"/>
          </p:nvPr>
        </p:nvSpPr>
        <p:spPr>
          <a:xfrm>
            <a:off x="282462" y="1408894"/>
            <a:ext cx="7867447" cy="1132979"/>
          </a:xfrm>
        </p:spPr>
        <p:txBody>
          <a:bodyPr>
            <a:normAutofit/>
          </a:bodyPr>
          <a:lstStyle/>
          <a:p>
            <a:r>
              <a:rPr lang="en-GB" dirty="0" smtClean="0"/>
              <a:t>Median age 57</a:t>
            </a:r>
          </a:p>
          <a:p>
            <a:r>
              <a:rPr lang="en-GB" dirty="0" smtClean="0"/>
              <a:t>Male 56%</a:t>
            </a:r>
          </a:p>
          <a:p>
            <a:endParaRPr lang="en-GB" dirty="0" smtClean="0"/>
          </a:p>
        </p:txBody>
      </p:sp>
      <p:pic>
        <p:nvPicPr>
          <p:cNvPr id="7" name="Picture 6"/>
          <p:cNvPicPr>
            <a:picLocks noChangeAspect="1"/>
          </p:cNvPicPr>
          <p:nvPr/>
        </p:nvPicPr>
        <p:blipFill>
          <a:blip r:embed="rId2"/>
          <a:stretch>
            <a:fillRect/>
          </a:stretch>
        </p:blipFill>
        <p:spPr>
          <a:xfrm>
            <a:off x="282462" y="3260471"/>
            <a:ext cx="2449558" cy="1469734"/>
          </a:xfrm>
          <a:prstGeom prst="rect">
            <a:avLst/>
          </a:prstGeom>
        </p:spPr>
      </p:pic>
      <p:sp>
        <p:nvSpPr>
          <p:cNvPr id="8" name="TextBox 7"/>
          <p:cNvSpPr txBox="1"/>
          <p:nvPr/>
        </p:nvSpPr>
        <p:spPr>
          <a:xfrm>
            <a:off x="3368604" y="3815464"/>
            <a:ext cx="2068002" cy="369332"/>
          </a:xfrm>
          <a:prstGeom prst="rect">
            <a:avLst/>
          </a:prstGeom>
          <a:noFill/>
        </p:spPr>
        <p:txBody>
          <a:bodyPr wrap="none" rtlCol="0">
            <a:spAutoFit/>
          </a:bodyPr>
          <a:lstStyle/>
          <a:p>
            <a:r>
              <a:rPr lang="en-GB" dirty="0"/>
              <a:t>Source of </a:t>
            </a:r>
            <a:r>
              <a:rPr lang="en-GB" dirty="0" smtClean="0"/>
              <a:t>admission</a:t>
            </a:r>
            <a:endParaRPr lang="en-GB" dirty="0"/>
          </a:p>
        </p:txBody>
      </p:sp>
      <p:sp>
        <p:nvSpPr>
          <p:cNvPr id="9" name="TextBox 8"/>
          <p:cNvSpPr txBox="1"/>
          <p:nvPr/>
        </p:nvSpPr>
        <p:spPr>
          <a:xfrm>
            <a:off x="3814972" y="3368043"/>
            <a:ext cx="583814" cy="369332"/>
          </a:xfrm>
          <a:prstGeom prst="rect">
            <a:avLst/>
          </a:prstGeom>
          <a:noFill/>
          <a:ln>
            <a:noFill/>
          </a:ln>
        </p:spPr>
        <p:txBody>
          <a:bodyPr wrap="none" rtlCol="0">
            <a:spAutoFit/>
          </a:bodyPr>
          <a:lstStyle/>
          <a:p>
            <a:r>
              <a:rPr lang="en-GB" dirty="0" smtClean="0"/>
              <a:t>23%</a:t>
            </a:r>
            <a:endParaRPr lang="en-GB" dirty="0"/>
          </a:p>
        </p:txBody>
      </p:sp>
      <p:sp>
        <p:nvSpPr>
          <p:cNvPr id="10" name="TextBox 9"/>
          <p:cNvSpPr txBox="1"/>
          <p:nvPr/>
        </p:nvSpPr>
        <p:spPr>
          <a:xfrm>
            <a:off x="5516276" y="3686533"/>
            <a:ext cx="583814" cy="369332"/>
          </a:xfrm>
          <a:prstGeom prst="rect">
            <a:avLst/>
          </a:prstGeom>
          <a:noFill/>
          <a:ln>
            <a:noFill/>
          </a:ln>
        </p:spPr>
        <p:txBody>
          <a:bodyPr wrap="none" rtlCol="0">
            <a:spAutoFit/>
          </a:bodyPr>
          <a:lstStyle/>
          <a:p>
            <a:r>
              <a:rPr lang="en-GB" dirty="0" smtClean="0"/>
              <a:t>47%</a:t>
            </a:r>
            <a:endParaRPr lang="en-GB" dirty="0"/>
          </a:p>
        </p:txBody>
      </p:sp>
      <p:sp>
        <p:nvSpPr>
          <p:cNvPr id="11" name="TextBox 10"/>
          <p:cNvSpPr txBox="1"/>
          <p:nvPr/>
        </p:nvSpPr>
        <p:spPr>
          <a:xfrm>
            <a:off x="4398786" y="4397950"/>
            <a:ext cx="466794" cy="369332"/>
          </a:xfrm>
          <a:prstGeom prst="rect">
            <a:avLst/>
          </a:prstGeom>
          <a:noFill/>
          <a:ln>
            <a:noFill/>
          </a:ln>
        </p:spPr>
        <p:txBody>
          <a:bodyPr wrap="none" rtlCol="0">
            <a:spAutoFit/>
          </a:bodyPr>
          <a:lstStyle/>
          <a:p>
            <a:r>
              <a:rPr lang="en-GB" dirty="0" smtClean="0"/>
              <a:t>7%</a:t>
            </a:r>
            <a:endParaRPr lang="en-GB" dirty="0"/>
          </a:p>
        </p:txBody>
      </p:sp>
      <p:sp>
        <p:nvSpPr>
          <p:cNvPr id="12" name="TextBox 11"/>
          <p:cNvSpPr txBox="1"/>
          <p:nvPr/>
        </p:nvSpPr>
        <p:spPr>
          <a:xfrm>
            <a:off x="2758405" y="3995338"/>
            <a:ext cx="583814" cy="369332"/>
          </a:xfrm>
          <a:prstGeom prst="rect">
            <a:avLst/>
          </a:prstGeom>
          <a:noFill/>
          <a:ln>
            <a:noFill/>
          </a:ln>
        </p:spPr>
        <p:txBody>
          <a:bodyPr wrap="none" rtlCol="0">
            <a:spAutoFit/>
          </a:bodyPr>
          <a:lstStyle/>
          <a:p>
            <a:r>
              <a:rPr lang="en-GB" dirty="0" smtClean="0"/>
              <a:t>23%</a:t>
            </a:r>
            <a:endParaRPr lang="en-GB" dirty="0"/>
          </a:p>
        </p:txBody>
      </p:sp>
      <p:cxnSp>
        <p:nvCxnSpPr>
          <p:cNvPr id="14" name="Straight Arrow Connector 13"/>
          <p:cNvCxnSpPr>
            <a:stCxn id="13" idx="2"/>
            <a:endCxn id="8" idx="0"/>
          </p:cNvCxnSpPr>
          <p:nvPr/>
        </p:nvCxnSpPr>
        <p:spPr>
          <a:xfrm>
            <a:off x="4399845" y="3269786"/>
            <a:ext cx="2760" cy="545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8" idx="3"/>
          </p:cNvCxnSpPr>
          <p:nvPr/>
        </p:nvCxnSpPr>
        <p:spPr>
          <a:xfrm flipH="1">
            <a:off x="5436606" y="3995338"/>
            <a:ext cx="670751" cy="4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8" idx="2"/>
          </p:cNvCxnSpPr>
          <p:nvPr/>
        </p:nvCxnSpPr>
        <p:spPr>
          <a:xfrm flipV="1">
            <a:off x="4398788" y="4184796"/>
            <a:ext cx="3817" cy="758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7" idx="3"/>
            <a:endCxn id="8" idx="1"/>
          </p:cNvCxnSpPr>
          <p:nvPr/>
        </p:nvCxnSpPr>
        <p:spPr>
          <a:xfrm>
            <a:off x="2732020" y="3995338"/>
            <a:ext cx="636584" cy="4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a:off x="3383259" y="1746869"/>
            <a:ext cx="2033172" cy="1522917"/>
          </a:xfrm>
          <a:prstGeom prst="rect">
            <a:avLst/>
          </a:prstGeom>
        </p:spPr>
      </p:pic>
      <p:pic>
        <p:nvPicPr>
          <p:cNvPr id="18" name="Picture 17"/>
          <p:cNvPicPr>
            <a:picLocks noChangeAspect="1"/>
          </p:cNvPicPr>
          <p:nvPr/>
        </p:nvPicPr>
        <p:blipFill rotWithShape="1">
          <a:blip r:embed="rId4"/>
          <a:srcRect t="22885"/>
          <a:stretch/>
        </p:blipFill>
        <p:spPr>
          <a:xfrm>
            <a:off x="3631987" y="4980436"/>
            <a:ext cx="1533597" cy="1576842"/>
          </a:xfrm>
          <a:prstGeom prst="rect">
            <a:avLst/>
          </a:prstGeom>
        </p:spPr>
      </p:pic>
      <p:pic>
        <p:nvPicPr>
          <p:cNvPr id="19" name="Picture 18"/>
          <p:cNvPicPr>
            <a:picLocks noChangeAspect="1"/>
          </p:cNvPicPr>
          <p:nvPr/>
        </p:nvPicPr>
        <p:blipFill>
          <a:blip r:embed="rId5"/>
          <a:stretch>
            <a:fillRect/>
          </a:stretch>
        </p:blipFill>
        <p:spPr>
          <a:xfrm>
            <a:off x="6092651" y="3269786"/>
            <a:ext cx="2188344" cy="1458896"/>
          </a:xfrm>
          <a:prstGeom prst="rect">
            <a:avLst/>
          </a:prstGeom>
        </p:spPr>
      </p:pic>
    </p:spTree>
    <p:extLst>
      <p:ext uri="{BB962C8B-B14F-4D97-AF65-F5344CB8AC3E}">
        <p14:creationId xmlns:p14="http://schemas.microsoft.com/office/powerpoint/2010/main" val="1864634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92" y="82641"/>
            <a:ext cx="7803080" cy="1325563"/>
          </a:xfrm>
        </p:spPr>
        <p:txBody>
          <a:bodyPr/>
          <a:lstStyle/>
          <a:p>
            <a:r>
              <a:rPr lang="en-GB" dirty="0" smtClean="0"/>
              <a:t>Type of admission</a:t>
            </a:r>
            <a:endParaRPr lang="en-GB" dirty="0"/>
          </a:p>
        </p:txBody>
      </p:sp>
      <p:pic>
        <p:nvPicPr>
          <p:cNvPr id="4" name="Picture 3"/>
          <p:cNvPicPr>
            <a:picLocks noChangeAspect="1"/>
          </p:cNvPicPr>
          <p:nvPr/>
        </p:nvPicPr>
        <p:blipFill>
          <a:blip r:embed="rId3"/>
          <a:stretch>
            <a:fillRect/>
          </a:stretch>
        </p:blipFill>
        <p:spPr>
          <a:xfrm>
            <a:off x="5974080" y="365126"/>
            <a:ext cx="1336197" cy="1761617"/>
          </a:xfrm>
          <a:prstGeom prst="rect">
            <a:avLst/>
          </a:prstGeom>
        </p:spPr>
      </p:pic>
      <p:pic>
        <p:nvPicPr>
          <p:cNvPr id="6" name="Picture 5"/>
          <p:cNvPicPr>
            <a:picLocks noChangeAspect="1"/>
          </p:cNvPicPr>
          <p:nvPr/>
        </p:nvPicPr>
        <p:blipFill>
          <a:blip r:embed="rId4"/>
          <a:stretch>
            <a:fillRect/>
          </a:stretch>
        </p:blipFill>
        <p:spPr>
          <a:xfrm>
            <a:off x="1002534" y="977769"/>
            <a:ext cx="2490665" cy="1102779"/>
          </a:xfrm>
          <a:prstGeom prst="rect">
            <a:avLst/>
          </a:prstGeom>
        </p:spPr>
      </p:pic>
      <p:pic>
        <p:nvPicPr>
          <p:cNvPr id="7" name="Picture 6"/>
          <p:cNvPicPr>
            <a:picLocks noChangeAspect="1"/>
          </p:cNvPicPr>
          <p:nvPr/>
        </p:nvPicPr>
        <p:blipFill>
          <a:blip r:embed="rId5"/>
          <a:stretch>
            <a:fillRect/>
          </a:stretch>
        </p:blipFill>
        <p:spPr>
          <a:xfrm>
            <a:off x="5829095" y="2581607"/>
            <a:ext cx="1626169" cy="1441687"/>
          </a:xfrm>
          <a:prstGeom prst="rect">
            <a:avLst/>
          </a:prstGeom>
        </p:spPr>
      </p:pic>
      <p:sp>
        <p:nvSpPr>
          <p:cNvPr id="8" name="TextBox 7"/>
          <p:cNvSpPr txBox="1"/>
          <p:nvPr/>
        </p:nvSpPr>
        <p:spPr>
          <a:xfrm>
            <a:off x="3493199" y="2080548"/>
            <a:ext cx="2335896" cy="584775"/>
          </a:xfrm>
          <a:prstGeom prst="rect">
            <a:avLst/>
          </a:prstGeom>
          <a:noFill/>
        </p:spPr>
        <p:txBody>
          <a:bodyPr wrap="none" rtlCol="0">
            <a:spAutoFit/>
          </a:bodyPr>
          <a:lstStyle/>
          <a:p>
            <a:r>
              <a:rPr lang="en-GB" sz="3200" b="1" dirty="0" smtClean="0">
                <a:solidFill>
                  <a:srgbClr val="FF0000"/>
                </a:solidFill>
              </a:rPr>
              <a:t>EMERGENCY</a:t>
            </a:r>
            <a:endParaRPr lang="en-GB" sz="3200" b="1" dirty="0">
              <a:solidFill>
                <a:srgbClr val="FF0000"/>
              </a:solidFill>
            </a:endParaRPr>
          </a:p>
        </p:txBody>
      </p:sp>
      <p:sp>
        <p:nvSpPr>
          <p:cNvPr id="9" name="TextBox 8"/>
          <p:cNvSpPr txBox="1"/>
          <p:nvPr/>
        </p:nvSpPr>
        <p:spPr>
          <a:xfrm>
            <a:off x="3797385" y="5310130"/>
            <a:ext cx="1727524" cy="584775"/>
          </a:xfrm>
          <a:prstGeom prst="rect">
            <a:avLst/>
          </a:prstGeom>
          <a:noFill/>
        </p:spPr>
        <p:txBody>
          <a:bodyPr wrap="none" rtlCol="0">
            <a:spAutoFit/>
          </a:bodyPr>
          <a:lstStyle/>
          <a:p>
            <a:r>
              <a:rPr lang="en-GB" sz="3200" b="1" dirty="0" smtClean="0">
                <a:solidFill>
                  <a:srgbClr val="FF0000"/>
                </a:solidFill>
              </a:rPr>
              <a:t>ELECTIVE</a:t>
            </a:r>
            <a:endParaRPr lang="en-GB" sz="3200" b="1" dirty="0">
              <a:solidFill>
                <a:srgbClr val="FF0000"/>
              </a:solidFill>
            </a:endParaRPr>
          </a:p>
        </p:txBody>
      </p:sp>
      <p:pic>
        <p:nvPicPr>
          <p:cNvPr id="10" name="Picture 9"/>
          <p:cNvPicPr>
            <a:picLocks noChangeAspect="1"/>
          </p:cNvPicPr>
          <p:nvPr/>
        </p:nvPicPr>
        <p:blipFill rotWithShape="1">
          <a:blip r:embed="rId6"/>
          <a:srcRect b="9208"/>
          <a:stretch/>
        </p:blipFill>
        <p:spPr>
          <a:xfrm>
            <a:off x="1232293" y="4930682"/>
            <a:ext cx="2061355" cy="1343670"/>
          </a:xfrm>
          <a:prstGeom prst="rect">
            <a:avLst/>
          </a:prstGeom>
        </p:spPr>
      </p:pic>
      <p:pic>
        <p:nvPicPr>
          <p:cNvPr id="11" name="Picture 10"/>
          <p:cNvPicPr>
            <a:picLocks noChangeAspect="1"/>
          </p:cNvPicPr>
          <p:nvPr/>
        </p:nvPicPr>
        <p:blipFill rotWithShape="1">
          <a:blip r:embed="rId7"/>
          <a:srcRect l="30537" r="24290"/>
          <a:stretch/>
        </p:blipFill>
        <p:spPr>
          <a:xfrm>
            <a:off x="6028646" y="4695638"/>
            <a:ext cx="1222873" cy="1813758"/>
          </a:xfrm>
          <a:prstGeom prst="rect">
            <a:avLst/>
          </a:prstGeom>
        </p:spPr>
      </p:pic>
      <p:cxnSp>
        <p:nvCxnSpPr>
          <p:cNvPr id="13" name="Straight Connector 12"/>
          <p:cNvCxnSpPr>
            <a:stCxn id="8" idx="0"/>
            <a:endCxn id="6" idx="3"/>
          </p:cNvCxnSpPr>
          <p:nvPr/>
        </p:nvCxnSpPr>
        <p:spPr>
          <a:xfrm flipH="1" flipV="1">
            <a:off x="3493199" y="1529159"/>
            <a:ext cx="1167948" cy="5513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8" idx="0"/>
            <a:endCxn id="4" idx="1"/>
          </p:cNvCxnSpPr>
          <p:nvPr/>
        </p:nvCxnSpPr>
        <p:spPr>
          <a:xfrm flipV="1">
            <a:off x="4661147" y="1245935"/>
            <a:ext cx="1312933" cy="834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8" idx="2"/>
            <a:endCxn id="7" idx="1"/>
          </p:cNvCxnSpPr>
          <p:nvPr/>
        </p:nvCxnSpPr>
        <p:spPr>
          <a:xfrm>
            <a:off x="4661147" y="2665323"/>
            <a:ext cx="1167948" cy="637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2"/>
          </p:cNvCxnSpPr>
          <p:nvPr/>
        </p:nvCxnSpPr>
        <p:spPr>
          <a:xfrm flipH="1">
            <a:off x="3293648" y="2665323"/>
            <a:ext cx="1367499" cy="5730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9" idx="1"/>
            <a:endCxn id="10" idx="3"/>
          </p:cNvCxnSpPr>
          <p:nvPr/>
        </p:nvCxnSpPr>
        <p:spPr>
          <a:xfrm flipH="1" flipV="1">
            <a:off x="3293648" y="5602517"/>
            <a:ext cx="503737"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9" idx="3"/>
            <a:endCxn id="11" idx="1"/>
          </p:cNvCxnSpPr>
          <p:nvPr/>
        </p:nvCxnSpPr>
        <p:spPr>
          <a:xfrm flipV="1">
            <a:off x="5524909" y="5602517"/>
            <a:ext cx="503737" cy="1"/>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8"/>
          <a:srcRect l="19261" t="41223" r="38095" b="19545"/>
          <a:stretch/>
        </p:blipFill>
        <p:spPr>
          <a:xfrm>
            <a:off x="1204246" y="2581607"/>
            <a:ext cx="2089402" cy="1441687"/>
          </a:xfrm>
          <a:prstGeom prst="rect">
            <a:avLst/>
          </a:prstGeom>
        </p:spPr>
      </p:pic>
    </p:spTree>
    <p:extLst>
      <p:ext uri="{BB962C8B-B14F-4D97-AF65-F5344CB8AC3E}">
        <p14:creationId xmlns:p14="http://schemas.microsoft.com/office/powerpoint/2010/main" val="1511986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Interventions</a:t>
            </a:r>
            <a:endParaRPr lang="en-GB" dirty="0"/>
          </a:p>
        </p:txBody>
      </p:sp>
      <p:pic>
        <p:nvPicPr>
          <p:cNvPr id="4" name="Picture 3"/>
          <p:cNvPicPr>
            <a:picLocks noChangeAspect="1"/>
          </p:cNvPicPr>
          <p:nvPr/>
        </p:nvPicPr>
        <p:blipFill rotWithShape="1">
          <a:blip r:embed="rId2"/>
          <a:srcRect l="6526" t="7513" r="51180" b="9871"/>
          <a:stretch/>
        </p:blipFill>
        <p:spPr>
          <a:xfrm>
            <a:off x="3390916" y="1980901"/>
            <a:ext cx="1790204" cy="3332826"/>
          </a:xfrm>
          <a:prstGeom prst="rect">
            <a:avLst/>
          </a:prstGeom>
        </p:spPr>
      </p:pic>
      <p:sp>
        <p:nvSpPr>
          <p:cNvPr id="5" name="TextBox 4"/>
          <p:cNvSpPr txBox="1"/>
          <p:nvPr/>
        </p:nvSpPr>
        <p:spPr>
          <a:xfrm>
            <a:off x="5971140" y="2277262"/>
            <a:ext cx="1200839" cy="369332"/>
          </a:xfrm>
          <a:prstGeom prst="rect">
            <a:avLst/>
          </a:prstGeom>
          <a:noFill/>
        </p:spPr>
        <p:txBody>
          <a:bodyPr wrap="square" rtlCol="0">
            <a:spAutoFit/>
          </a:bodyPr>
          <a:lstStyle/>
          <a:p>
            <a:r>
              <a:rPr lang="en-GB" dirty="0" smtClean="0"/>
              <a:t>Ventilator</a:t>
            </a:r>
            <a:endParaRPr lang="en-GB" dirty="0"/>
          </a:p>
        </p:txBody>
      </p:sp>
      <p:sp>
        <p:nvSpPr>
          <p:cNvPr id="6" name="TextBox 5"/>
          <p:cNvSpPr txBox="1"/>
          <p:nvPr/>
        </p:nvSpPr>
        <p:spPr>
          <a:xfrm>
            <a:off x="5549872" y="3200918"/>
            <a:ext cx="2376356" cy="369332"/>
          </a:xfrm>
          <a:prstGeom prst="rect">
            <a:avLst/>
          </a:prstGeom>
          <a:noFill/>
        </p:spPr>
        <p:txBody>
          <a:bodyPr wrap="none" rtlCol="0">
            <a:spAutoFit/>
          </a:bodyPr>
          <a:lstStyle/>
          <a:p>
            <a:r>
              <a:rPr lang="en-GB" dirty="0" smtClean="0"/>
              <a:t>Blood pressure support</a:t>
            </a:r>
            <a:endParaRPr lang="en-GB" dirty="0"/>
          </a:p>
        </p:txBody>
      </p:sp>
      <p:sp>
        <p:nvSpPr>
          <p:cNvPr id="7" name="TextBox 6"/>
          <p:cNvSpPr txBox="1"/>
          <p:nvPr/>
        </p:nvSpPr>
        <p:spPr>
          <a:xfrm>
            <a:off x="297379" y="4882598"/>
            <a:ext cx="2724785" cy="369332"/>
          </a:xfrm>
          <a:prstGeom prst="rect">
            <a:avLst/>
          </a:prstGeom>
          <a:noFill/>
        </p:spPr>
        <p:txBody>
          <a:bodyPr wrap="none" rtlCol="0">
            <a:spAutoFit/>
          </a:bodyPr>
          <a:lstStyle/>
          <a:p>
            <a:r>
              <a:rPr lang="en-GB" dirty="0" smtClean="0"/>
              <a:t>Renal replacement therapy</a:t>
            </a:r>
            <a:endParaRPr lang="en-GB" dirty="0"/>
          </a:p>
        </p:txBody>
      </p:sp>
      <p:sp>
        <p:nvSpPr>
          <p:cNvPr id="8" name="TextBox 7"/>
          <p:cNvSpPr txBox="1"/>
          <p:nvPr/>
        </p:nvSpPr>
        <p:spPr>
          <a:xfrm>
            <a:off x="848299" y="2842352"/>
            <a:ext cx="2173865" cy="369332"/>
          </a:xfrm>
          <a:prstGeom prst="rect">
            <a:avLst/>
          </a:prstGeom>
          <a:noFill/>
        </p:spPr>
        <p:txBody>
          <a:bodyPr wrap="none" rtlCol="0">
            <a:spAutoFit/>
          </a:bodyPr>
          <a:lstStyle/>
          <a:p>
            <a:r>
              <a:rPr lang="en-GB" dirty="0" smtClean="0"/>
              <a:t>Intravenous nutrition</a:t>
            </a:r>
            <a:endParaRPr lang="en-GB" dirty="0"/>
          </a:p>
        </p:txBody>
      </p:sp>
      <p:sp>
        <p:nvSpPr>
          <p:cNvPr id="9" name="TextBox 8"/>
          <p:cNvSpPr txBox="1"/>
          <p:nvPr/>
        </p:nvSpPr>
        <p:spPr>
          <a:xfrm>
            <a:off x="5794871" y="4043332"/>
            <a:ext cx="2423869" cy="646331"/>
          </a:xfrm>
          <a:prstGeom prst="rect">
            <a:avLst/>
          </a:prstGeom>
          <a:noFill/>
        </p:spPr>
        <p:txBody>
          <a:bodyPr wrap="none" rtlCol="0">
            <a:spAutoFit/>
          </a:bodyPr>
          <a:lstStyle/>
          <a:p>
            <a:r>
              <a:rPr lang="en-GB" dirty="0" smtClean="0"/>
              <a:t>Extra-corporeal</a:t>
            </a:r>
          </a:p>
          <a:p>
            <a:r>
              <a:rPr lang="en-GB" dirty="0" smtClean="0"/>
              <a:t>Membrane oxygenation</a:t>
            </a:r>
            <a:endParaRPr lang="en-GB" dirty="0"/>
          </a:p>
        </p:txBody>
      </p:sp>
      <p:cxnSp>
        <p:nvCxnSpPr>
          <p:cNvPr id="12" name="Straight Arrow Connector 11"/>
          <p:cNvCxnSpPr>
            <a:stCxn id="5" idx="1"/>
          </p:cNvCxnSpPr>
          <p:nvPr/>
        </p:nvCxnSpPr>
        <p:spPr>
          <a:xfrm flipH="1">
            <a:off x="4549966" y="2461928"/>
            <a:ext cx="1421174" cy="923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1"/>
          </p:cNvCxnSpPr>
          <p:nvPr/>
        </p:nvCxnSpPr>
        <p:spPr>
          <a:xfrm flipH="1">
            <a:off x="4406747" y="3385584"/>
            <a:ext cx="1143125" cy="261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1"/>
          </p:cNvCxnSpPr>
          <p:nvPr/>
        </p:nvCxnSpPr>
        <p:spPr>
          <a:xfrm flipH="1" flipV="1">
            <a:off x="4395730" y="3675796"/>
            <a:ext cx="1399141" cy="690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3"/>
          </p:cNvCxnSpPr>
          <p:nvPr/>
        </p:nvCxnSpPr>
        <p:spPr>
          <a:xfrm flipV="1">
            <a:off x="3022164" y="4363347"/>
            <a:ext cx="1373566" cy="703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p:cNvCxnSpPr>
          <p:nvPr/>
        </p:nvCxnSpPr>
        <p:spPr>
          <a:xfrm flipV="1">
            <a:off x="3022164" y="4363347"/>
            <a:ext cx="1010009" cy="703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3"/>
          </p:cNvCxnSpPr>
          <p:nvPr/>
        </p:nvCxnSpPr>
        <p:spPr>
          <a:xfrm>
            <a:off x="3022164" y="3027018"/>
            <a:ext cx="1527802" cy="994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03788" y="3809349"/>
            <a:ext cx="1642309" cy="369332"/>
          </a:xfrm>
          <a:prstGeom prst="rect">
            <a:avLst/>
          </a:prstGeom>
          <a:noFill/>
        </p:spPr>
        <p:txBody>
          <a:bodyPr wrap="none" rtlCol="0">
            <a:spAutoFit/>
          </a:bodyPr>
          <a:lstStyle/>
          <a:p>
            <a:r>
              <a:rPr lang="en-GB" dirty="0" smtClean="0"/>
              <a:t>Liver transplant</a:t>
            </a:r>
            <a:endParaRPr lang="en-GB" dirty="0"/>
          </a:p>
        </p:txBody>
      </p:sp>
      <p:cxnSp>
        <p:nvCxnSpPr>
          <p:cNvPr id="29" name="Straight Arrow Connector 28"/>
          <p:cNvCxnSpPr>
            <a:stCxn id="27" idx="3"/>
          </p:cNvCxnSpPr>
          <p:nvPr/>
        </p:nvCxnSpPr>
        <p:spPr>
          <a:xfrm flipV="1">
            <a:off x="2546097" y="3992903"/>
            <a:ext cx="1480881" cy="1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121316" y="1215270"/>
            <a:ext cx="2274597" cy="369332"/>
          </a:xfrm>
          <a:prstGeom prst="rect">
            <a:avLst/>
          </a:prstGeom>
          <a:noFill/>
        </p:spPr>
        <p:txBody>
          <a:bodyPr wrap="none" rtlCol="0">
            <a:spAutoFit/>
          </a:bodyPr>
          <a:lstStyle/>
          <a:p>
            <a:r>
              <a:rPr lang="en-GB" dirty="0" smtClean="0"/>
              <a:t>Reduce brain pressure</a:t>
            </a:r>
            <a:endParaRPr lang="en-GB" dirty="0"/>
          </a:p>
        </p:txBody>
      </p:sp>
      <p:cxnSp>
        <p:nvCxnSpPr>
          <p:cNvPr id="33" name="Straight Arrow Connector 32"/>
          <p:cNvCxnSpPr>
            <a:stCxn id="31" idx="2"/>
          </p:cNvCxnSpPr>
          <p:nvPr/>
        </p:nvCxnSpPr>
        <p:spPr>
          <a:xfrm>
            <a:off x="4258615" y="1584602"/>
            <a:ext cx="4913" cy="615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393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1" y="724705"/>
            <a:ext cx="138564" cy="27699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pic>
        <p:nvPicPr>
          <p:cNvPr id="2" name="Picture 1"/>
          <p:cNvPicPr>
            <a:picLocks noChangeAspect="1"/>
          </p:cNvPicPr>
          <p:nvPr/>
        </p:nvPicPr>
        <p:blipFill>
          <a:blip r:embed="rId2"/>
          <a:stretch>
            <a:fillRect/>
          </a:stretch>
        </p:blipFill>
        <p:spPr>
          <a:xfrm>
            <a:off x="1285084" y="619697"/>
            <a:ext cx="6085199" cy="4563900"/>
          </a:xfrm>
          <a:prstGeom prst="rect">
            <a:avLst/>
          </a:prstGeom>
        </p:spPr>
      </p:pic>
    </p:spTree>
    <p:extLst>
      <p:ext uri="{BB962C8B-B14F-4D97-AF65-F5344CB8AC3E}">
        <p14:creationId xmlns:p14="http://schemas.microsoft.com/office/powerpoint/2010/main" val="3459819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Outcomes</a:t>
            </a:r>
            <a:endParaRPr lang="en-GB" dirty="0"/>
          </a:p>
        </p:txBody>
      </p:sp>
      <p:sp>
        <p:nvSpPr>
          <p:cNvPr id="3" name="Content Placeholder 2"/>
          <p:cNvSpPr>
            <a:spLocks noGrp="1"/>
          </p:cNvSpPr>
          <p:nvPr>
            <p:ph idx="1"/>
          </p:nvPr>
        </p:nvSpPr>
        <p:spPr/>
        <p:txBody>
          <a:bodyPr/>
          <a:lstStyle/>
          <a:p>
            <a:r>
              <a:rPr lang="en-GB" dirty="0"/>
              <a:t>Length of stay in ICU </a:t>
            </a:r>
            <a:r>
              <a:rPr lang="en-GB" dirty="0" smtClean="0"/>
              <a:t>2.7 days</a:t>
            </a:r>
          </a:p>
          <a:p>
            <a:r>
              <a:rPr lang="en-GB" dirty="0" smtClean="0"/>
              <a:t>Invasive ventilation 57%</a:t>
            </a:r>
          </a:p>
          <a:p>
            <a:r>
              <a:rPr lang="en-GB" dirty="0" smtClean="0"/>
              <a:t>Blood pressure support 50%</a:t>
            </a:r>
          </a:p>
          <a:p>
            <a:r>
              <a:rPr lang="en-GB" dirty="0" smtClean="0"/>
              <a:t>Renal replacement therapy 8%</a:t>
            </a:r>
          </a:p>
          <a:p>
            <a:endParaRPr lang="en-GB" dirty="0"/>
          </a:p>
          <a:p>
            <a:endParaRPr lang="en-GB" dirty="0" smtClean="0"/>
          </a:p>
          <a:p>
            <a:r>
              <a:rPr lang="en-GB" dirty="0" smtClean="0"/>
              <a:t>Hospital mortality: 18%</a:t>
            </a:r>
          </a:p>
        </p:txBody>
      </p:sp>
    </p:spTree>
    <p:extLst>
      <p:ext uri="{BB962C8B-B14F-4D97-AF65-F5344CB8AC3E}">
        <p14:creationId xmlns:p14="http://schemas.microsoft.com/office/powerpoint/2010/main" val="2105680540"/>
      </p:ext>
    </p:extLst>
  </p:cSld>
  <p:clrMapOvr>
    <a:masterClrMapping/>
  </p:clrMapOvr>
  <p:timing>
    <p:tnLst>
      <p:par>
        <p:cTn id="1" dur="indefinite" restart="never" nodeType="tmRoot"/>
      </p:par>
    </p:tnLst>
  </p:timing>
</p:sld>
</file>

<file path=ppt/theme/theme1.xml><?xml version="1.0" encoding="utf-8"?>
<a:theme xmlns:a="http://schemas.openxmlformats.org/drawingml/2006/main" name="Usher_Institute_2019">
  <a:themeElements>
    <a:clrScheme name="Usher_Institute2019">
      <a:dk1>
        <a:srgbClr val="000000"/>
      </a:dk1>
      <a:lt1>
        <a:srgbClr val="FFFFFF"/>
      </a:lt1>
      <a:dk2>
        <a:srgbClr val="636669"/>
      </a:dk2>
      <a:lt2>
        <a:srgbClr val="E7E6E6"/>
      </a:lt2>
      <a:accent1>
        <a:srgbClr val="CD5A13"/>
      </a:accent1>
      <a:accent2>
        <a:srgbClr val="9C9A00"/>
      </a:accent2>
      <a:accent3>
        <a:srgbClr val="457E81"/>
      </a:accent3>
      <a:accent4>
        <a:srgbClr val="AC0040"/>
      </a:accent4>
      <a:accent5>
        <a:srgbClr val="004631"/>
      </a:accent5>
      <a:accent6>
        <a:srgbClr val="810262"/>
      </a:accent6>
      <a:hlink>
        <a:srgbClr val="00C4DF"/>
      </a:hlink>
      <a:folHlink>
        <a:srgbClr val="C2D3D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her_Institute_2019" id="{982714D0-BFE6-439C-9989-F6D84979B9AB}" vid="{95B365EF-C450-47C7-83D3-315BE5E520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Usher_Institute_2019</Template>
  <TotalTime>852</TotalTime>
  <Words>1176</Words>
  <Application>Microsoft Office PowerPoint</Application>
  <PresentationFormat>On-screen Show (4:3)</PresentationFormat>
  <Paragraphs>243</Paragraphs>
  <Slides>29</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MS PGothic</vt:lpstr>
      <vt:lpstr>Arial</vt:lpstr>
      <vt:lpstr>Calibri</vt:lpstr>
      <vt:lpstr>Calibri Light</vt:lpstr>
      <vt:lpstr>Usher_Institute_2019</vt:lpstr>
      <vt:lpstr>PowerPoint Presentation</vt:lpstr>
      <vt:lpstr>PowerPoint Presentation</vt:lpstr>
      <vt:lpstr>PowerPoint Presentation</vt:lpstr>
      <vt:lpstr>Intensive Care</vt:lpstr>
      <vt:lpstr>Type of admissions</vt:lpstr>
      <vt:lpstr>Type of admission</vt:lpstr>
      <vt:lpstr>Interventions</vt:lpstr>
      <vt:lpstr>PowerPoint Presentation</vt:lpstr>
      <vt:lpstr>Outcomes</vt:lpstr>
      <vt:lpstr>Myocardial Injury in Critically Ill patients with Cardiovascular Disease:</vt:lpstr>
      <vt:lpstr>Problems with CVD in ICU</vt:lpstr>
      <vt:lpstr>Acute Coronary Syndrome: Blood transfusion</vt:lpstr>
      <vt:lpstr>PowerPoint Presentation</vt:lpstr>
      <vt:lpstr>PowerPoint Presentation</vt:lpstr>
      <vt:lpstr>6 month mortality</vt:lpstr>
      <vt:lpstr>PowerPoint Presentation</vt:lpstr>
      <vt:lpstr>Conclusions</vt:lpstr>
      <vt:lpstr>Data sources</vt:lpstr>
      <vt:lpstr>PowerPoint Presentation</vt:lpstr>
      <vt:lpstr>Type of data</vt:lpstr>
      <vt:lpstr>Identify patient phenotypes</vt:lpstr>
      <vt:lpstr>Unsupervised clustering techniques</vt:lpstr>
      <vt:lpstr>Neural networks</vt:lpstr>
      <vt:lpstr>PowerPoint Presentation</vt:lpstr>
      <vt:lpstr>Biomedical signal processing</vt:lpstr>
      <vt:lpstr>4 file formats</vt:lpstr>
      <vt:lpstr>Difficult data</vt:lpstr>
      <vt:lpstr>Difficult data</vt:lpstr>
      <vt:lpstr>Conclusion</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BUCKINGHAM Susan</dc:creator>
  <cp:lastModifiedBy>DOCHERTY Annemarie</cp:lastModifiedBy>
  <cp:revision>90</cp:revision>
  <dcterms:created xsi:type="dcterms:W3CDTF">2019-06-10T12:51:48Z</dcterms:created>
  <dcterms:modified xsi:type="dcterms:W3CDTF">2019-11-25T09:51:02Z</dcterms:modified>
</cp:coreProperties>
</file>